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Lst>
  <p:notesMasterIdLst>
    <p:notesMasterId r:id="rId85"/>
  </p:notesMasterIdLst>
  <p:sldIdLst>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 id="321" r:id="rId67"/>
    <p:sldId id="322" r:id="rId68"/>
    <p:sldId id="323" r:id="rId69"/>
    <p:sldId id="324" r:id="rId70"/>
    <p:sldId id="325" r:id="rId71"/>
    <p:sldId id="326" r:id="rId72"/>
    <p:sldId id="327" r:id="rId73"/>
    <p:sldId id="328" r:id="rId74"/>
    <p:sldId id="329" r:id="rId75"/>
    <p:sldId id="330" r:id="rId76"/>
    <p:sldId id="331" r:id="rId77"/>
    <p:sldId id="332" r:id="rId78"/>
    <p:sldId id="333" r:id="rId79"/>
    <p:sldId id="334" r:id="rId80"/>
    <p:sldId id="335" r:id="rId81"/>
    <p:sldId id="336" r:id="rId82"/>
    <p:sldId id="337" r:id="rId83"/>
    <p:sldId id="338" r:id="rId8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9" autoAdjust="0"/>
    <p:restoredTop sz="94660"/>
  </p:normalViewPr>
  <p:slideViewPr>
    <p:cSldViewPr snapToGrid="0">
      <p:cViewPr varScale="1">
        <p:scale>
          <a:sx n="105" d="100"/>
          <a:sy n="105" d="100"/>
        </p:scale>
        <p:origin x="77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3.xml"/><Relationship Id="rId21" Type="http://schemas.openxmlformats.org/officeDocument/2006/relationships/slide" Target="slides/slide18.xml"/><Relationship Id="rId42" Type="http://schemas.openxmlformats.org/officeDocument/2006/relationships/slide" Target="slides/slide39.xml"/><Relationship Id="rId47" Type="http://schemas.openxmlformats.org/officeDocument/2006/relationships/slide" Target="slides/slide44.xml"/><Relationship Id="rId63" Type="http://schemas.openxmlformats.org/officeDocument/2006/relationships/slide" Target="slides/slide60.xml"/><Relationship Id="rId68" Type="http://schemas.openxmlformats.org/officeDocument/2006/relationships/slide" Target="slides/slide65.xml"/><Relationship Id="rId84" Type="http://schemas.openxmlformats.org/officeDocument/2006/relationships/slide" Target="slides/slide81.xml"/><Relationship Id="rId89" Type="http://schemas.openxmlformats.org/officeDocument/2006/relationships/tableStyles" Target="tableStyles.xml"/><Relationship Id="rId16" Type="http://schemas.openxmlformats.org/officeDocument/2006/relationships/slide" Target="slides/slide13.xml"/><Relationship Id="rId11" Type="http://schemas.openxmlformats.org/officeDocument/2006/relationships/slide" Target="slides/slide8.xml"/><Relationship Id="rId32" Type="http://schemas.openxmlformats.org/officeDocument/2006/relationships/slide" Target="slides/slide29.xml"/><Relationship Id="rId37" Type="http://schemas.openxmlformats.org/officeDocument/2006/relationships/slide" Target="slides/slide34.xml"/><Relationship Id="rId53" Type="http://schemas.openxmlformats.org/officeDocument/2006/relationships/slide" Target="slides/slide50.xml"/><Relationship Id="rId58" Type="http://schemas.openxmlformats.org/officeDocument/2006/relationships/slide" Target="slides/slide55.xml"/><Relationship Id="rId74" Type="http://schemas.openxmlformats.org/officeDocument/2006/relationships/slide" Target="slides/slide71.xml"/><Relationship Id="rId79" Type="http://schemas.openxmlformats.org/officeDocument/2006/relationships/slide" Target="slides/slide76.xml"/><Relationship Id="rId5" Type="http://schemas.openxmlformats.org/officeDocument/2006/relationships/slide" Target="slides/slide2.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slide" Target="slides/slide53.xml"/><Relationship Id="rId64" Type="http://schemas.openxmlformats.org/officeDocument/2006/relationships/slide" Target="slides/slide61.xml"/><Relationship Id="rId69" Type="http://schemas.openxmlformats.org/officeDocument/2006/relationships/slide" Target="slides/slide66.xml"/><Relationship Id="rId77" Type="http://schemas.openxmlformats.org/officeDocument/2006/relationships/slide" Target="slides/slide74.xml"/><Relationship Id="rId8" Type="http://schemas.openxmlformats.org/officeDocument/2006/relationships/slide" Target="slides/slide5.xml"/><Relationship Id="rId51" Type="http://schemas.openxmlformats.org/officeDocument/2006/relationships/slide" Target="slides/slide48.xml"/><Relationship Id="rId72" Type="http://schemas.openxmlformats.org/officeDocument/2006/relationships/slide" Target="slides/slide69.xml"/><Relationship Id="rId80" Type="http://schemas.openxmlformats.org/officeDocument/2006/relationships/slide" Target="slides/slide77.xml"/><Relationship Id="rId85" Type="http://schemas.openxmlformats.org/officeDocument/2006/relationships/notesMaster" Target="notesMasters/notesMaster1.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openxmlformats.org/officeDocument/2006/relationships/slide" Target="slides/slide56.xml"/><Relationship Id="rId67" Type="http://schemas.openxmlformats.org/officeDocument/2006/relationships/slide" Target="slides/slide64.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slide" Target="slides/slide51.xml"/><Relationship Id="rId62" Type="http://schemas.openxmlformats.org/officeDocument/2006/relationships/slide" Target="slides/slide59.xml"/><Relationship Id="rId70" Type="http://schemas.openxmlformats.org/officeDocument/2006/relationships/slide" Target="slides/slide67.xml"/><Relationship Id="rId75" Type="http://schemas.openxmlformats.org/officeDocument/2006/relationships/slide" Target="slides/slide72.xml"/><Relationship Id="rId83" Type="http://schemas.openxmlformats.org/officeDocument/2006/relationships/slide" Target="slides/slide80.xml"/><Relationship Id="rId88"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slide" Target="slides/slide54.xml"/><Relationship Id="rId10" Type="http://schemas.openxmlformats.org/officeDocument/2006/relationships/slide" Target="slides/slide7.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slide" Target="slides/slide57.xml"/><Relationship Id="rId65" Type="http://schemas.openxmlformats.org/officeDocument/2006/relationships/slide" Target="slides/slide62.xml"/><Relationship Id="rId73" Type="http://schemas.openxmlformats.org/officeDocument/2006/relationships/slide" Target="slides/slide70.xml"/><Relationship Id="rId78" Type="http://schemas.openxmlformats.org/officeDocument/2006/relationships/slide" Target="slides/slide75.xml"/><Relationship Id="rId81" Type="http://schemas.openxmlformats.org/officeDocument/2006/relationships/slide" Target="slides/slide78.xml"/><Relationship Id="rId86"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3" Type="http://schemas.openxmlformats.org/officeDocument/2006/relationships/slide" Target="slides/slide10.xml"/><Relationship Id="rId18" Type="http://schemas.openxmlformats.org/officeDocument/2006/relationships/slide" Target="slides/slide15.xml"/><Relationship Id="rId39" Type="http://schemas.openxmlformats.org/officeDocument/2006/relationships/slide" Target="slides/slide36.xml"/><Relationship Id="rId34" Type="http://schemas.openxmlformats.org/officeDocument/2006/relationships/slide" Target="slides/slide31.xml"/><Relationship Id="rId50" Type="http://schemas.openxmlformats.org/officeDocument/2006/relationships/slide" Target="slides/slide47.xml"/><Relationship Id="rId55" Type="http://schemas.openxmlformats.org/officeDocument/2006/relationships/slide" Target="slides/slide52.xml"/><Relationship Id="rId76" Type="http://schemas.openxmlformats.org/officeDocument/2006/relationships/slide" Target="slides/slide73.xml"/><Relationship Id="rId7" Type="http://schemas.openxmlformats.org/officeDocument/2006/relationships/slide" Target="slides/slide4.xml"/><Relationship Id="rId71" Type="http://schemas.openxmlformats.org/officeDocument/2006/relationships/slide" Target="slides/slide68.xml"/><Relationship Id="rId2" Type="http://schemas.openxmlformats.org/officeDocument/2006/relationships/slideMaster" Target="slideMasters/slideMaster2.xml"/><Relationship Id="rId29" Type="http://schemas.openxmlformats.org/officeDocument/2006/relationships/slide" Target="slides/slide26.xml"/><Relationship Id="rId24" Type="http://schemas.openxmlformats.org/officeDocument/2006/relationships/slide" Target="slides/slide21.xml"/><Relationship Id="rId40" Type="http://schemas.openxmlformats.org/officeDocument/2006/relationships/slide" Target="slides/slide37.xml"/><Relationship Id="rId45" Type="http://schemas.openxmlformats.org/officeDocument/2006/relationships/slide" Target="slides/slide42.xml"/><Relationship Id="rId66" Type="http://schemas.openxmlformats.org/officeDocument/2006/relationships/slide" Target="slides/slide63.xml"/><Relationship Id="rId87" Type="http://schemas.openxmlformats.org/officeDocument/2006/relationships/viewProps" Target="viewProps.xml"/><Relationship Id="rId61" Type="http://schemas.openxmlformats.org/officeDocument/2006/relationships/slide" Target="slides/slide58.xml"/><Relationship Id="rId82" Type="http://schemas.openxmlformats.org/officeDocument/2006/relationships/slide" Target="slides/slide79.xml"/><Relationship Id="rId19" Type="http://schemas.openxmlformats.org/officeDocument/2006/relationships/slide" Target="slides/slide1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8739A59-8DF9-4377-B9FC-69ED12CC6E67}" type="datetimeFigureOut">
              <a:rPr lang="en-GB" smtClean="0"/>
              <a:t>12/11/2025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2624146-3EAF-4C71-BD39-C87DFF78A195}" type="slidenum">
              <a:rPr lang="en-GB" smtClean="0"/>
              <a:t>‹#›</a:t>
            </a:fld>
            <a:endParaRPr lang="en-GB"/>
          </a:p>
        </p:txBody>
      </p:sp>
    </p:spTree>
    <p:extLst>
      <p:ext uri="{BB962C8B-B14F-4D97-AF65-F5344CB8AC3E}">
        <p14:creationId xmlns:p14="http://schemas.microsoft.com/office/powerpoint/2010/main" val="41912807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B202340-BF29-48D6-ACDB-8F718DEB7698}"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06131992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B202340-BF29-48D6-ACDB-8F718DEB7698}"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34</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35805313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B202340-BF29-48D6-ACDB-8F718DEB7698}"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35</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424246054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B202340-BF29-48D6-ACDB-8F718DEB7698}"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36</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3087515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B202340-BF29-48D6-ACDB-8F718DEB7698}"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37</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55084925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B202340-BF29-48D6-ACDB-8F718DEB7698}"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38</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40794354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B202340-BF29-48D6-ACDB-8F718DEB7698}"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39</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77006754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B202340-BF29-48D6-ACDB-8F718DEB7698}"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40</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978834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B202340-BF29-48D6-ACDB-8F718DEB7698}"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41</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71287959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B202340-BF29-48D6-ACDB-8F718DEB7698}"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42</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19509446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B202340-BF29-48D6-ACDB-8F718DEB7698}"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43</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9694021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B202340-BF29-48D6-ACDB-8F718DEB7698}"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07329229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B202340-BF29-48D6-ACDB-8F718DEB7698}"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44</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14454752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B202340-BF29-48D6-ACDB-8F718DEB7698}"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45</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67320987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B202340-BF29-48D6-ACDB-8F718DEB7698}"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46</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98149714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B202340-BF29-48D6-ACDB-8F718DEB7698}"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47</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98776280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B202340-BF29-48D6-ACDB-8F718DEB7698}"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48</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78442565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B202340-BF29-48D6-ACDB-8F718DEB7698}"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49</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1023866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B202340-BF29-48D6-ACDB-8F718DEB7698}"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50</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33377296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B202340-BF29-48D6-ACDB-8F718DEB7698}"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51</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53872351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B202340-BF29-48D6-ACDB-8F718DEB7698}"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52</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35806559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B202340-BF29-48D6-ACDB-8F718DEB7698}"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53</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8966874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B202340-BF29-48D6-ACDB-8F718DEB7698}"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03292705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B43353F-AF32-422E-91E1-7F2DC9ADE444}"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54</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68510202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B43353F-AF32-422E-91E1-7F2DC9ADE444}"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55</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17870733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B43353F-AF32-422E-91E1-7F2DC9ADE444}"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56</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13806816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B43353F-AF32-422E-91E1-7F2DC9ADE444}"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57</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50443157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B43353F-AF32-422E-91E1-7F2DC9ADE444}"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58</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87734521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B43353F-AF32-422E-91E1-7F2DC9ADE444}"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59</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95441389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B43353F-AF32-422E-91E1-7F2DC9ADE444}"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60</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44845371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B43353F-AF32-422E-91E1-7F2DC9ADE444}"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61</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2708300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B43353F-AF32-422E-91E1-7F2DC9ADE444}"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62</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4050725303"/>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B43353F-AF32-422E-91E1-7F2DC9ADE444}"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63</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8509449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B202340-BF29-48D6-ACDB-8F718DEB7698}"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48479139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B43353F-AF32-422E-91E1-7F2DC9ADE444}"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64</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9411080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B202340-BF29-48D6-ACDB-8F718DEB7698}"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9546630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B202340-BF29-48D6-ACDB-8F718DEB7698}"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9599187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B202340-BF29-48D6-ACDB-8F718DEB7698}"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31</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6421255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B202340-BF29-48D6-ACDB-8F718DEB7698}"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32</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3014118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B202340-BF29-48D6-ACDB-8F718DEB7698}"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33</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564675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ED09C8-5FB6-AAF0-BBB9-1231F93F6FA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BB24E830-F2BA-6774-CA04-5E9727643BE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EB7D45FB-A77E-A890-6565-CD5A67112E4E}"/>
              </a:ext>
            </a:extLst>
          </p:cNvPr>
          <p:cNvSpPr>
            <a:spLocks noGrp="1"/>
          </p:cNvSpPr>
          <p:nvPr>
            <p:ph type="dt" sz="half" idx="10"/>
          </p:nvPr>
        </p:nvSpPr>
        <p:spPr/>
        <p:txBody>
          <a:bodyPr/>
          <a:lstStyle/>
          <a:p>
            <a:fld id="{29592824-F983-4550-9B3D-9A2FF4E8729C}" type="datetimeFigureOut">
              <a:rPr lang="en-GB" smtClean="0"/>
              <a:t>12/11/2025</a:t>
            </a:fld>
            <a:endParaRPr lang="en-GB"/>
          </a:p>
        </p:txBody>
      </p:sp>
      <p:sp>
        <p:nvSpPr>
          <p:cNvPr id="5" name="Footer Placeholder 4">
            <a:extLst>
              <a:ext uri="{FF2B5EF4-FFF2-40B4-BE49-F238E27FC236}">
                <a16:creationId xmlns:a16="http://schemas.microsoft.com/office/drawing/2014/main" id="{8978638A-289D-3976-CDA9-8C3F2019DA7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86E4008-E7DF-92B0-FB65-60084F6D9723}"/>
              </a:ext>
            </a:extLst>
          </p:cNvPr>
          <p:cNvSpPr>
            <a:spLocks noGrp="1"/>
          </p:cNvSpPr>
          <p:nvPr>
            <p:ph type="sldNum" sz="quarter" idx="12"/>
          </p:nvPr>
        </p:nvSpPr>
        <p:spPr/>
        <p:txBody>
          <a:bodyPr/>
          <a:lstStyle/>
          <a:p>
            <a:fld id="{1F3C369A-1336-47A8-956A-E9B8AE41D8C4}" type="slidenum">
              <a:rPr lang="en-GB" smtClean="0"/>
              <a:t>‹#›</a:t>
            </a:fld>
            <a:endParaRPr lang="en-GB"/>
          </a:p>
        </p:txBody>
      </p:sp>
    </p:spTree>
    <p:extLst>
      <p:ext uri="{BB962C8B-B14F-4D97-AF65-F5344CB8AC3E}">
        <p14:creationId xmlns:p14="http://schemas.microsoft.com/office/powerpoint/2010/main" val="17222787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4683B0-05E5-5BF9-E008-7FF09F933BAB}"/>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5C8CCA2-4BE0-851E-1CC7-58B87CCA7A3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6341D3D-E314-1C24-C4E4-016A90DE615D}"/>
              </a:ext>
            </a:extLst>
          </p:cNvPr>
          <p:cNvSpPr>
            <a:spLocks noGrp="1"/>
          </p:cNvSpPr>
          <p:nvPr>
            <p:ph type="dt" sz="half" idx="10"/>
          </p:nvPr>
        </p:nvSpPr>
        <p:spPr/>
        <p:txBody>
          <a:bodyPr/>
          <a:lstStyle/>
          <a:p>
            <a:fld id="{29592824-F983-4550-9B3D-9A2FF4E8729C}" type="datetimeFigureOut">
              <a:rPr lang="en-GB" smtClean="0"/>
              <a:t>12/11/2025</a:t>
            </a:fld>
            <a:endParaRPr lang="en-GB"/>
          </a:p>
        </p:txBody>
      </p:sp>
      <p:sp>
        <p:nvSpPr>
          <p:cNvPr id="5" name="Footer Placeholder 4">
            <a:extLst>
              <a:ext uri="{FF2B5EF4-FFF2-40B4-BE49-F238E27FC236}">
                <a16:creationId xmlns:a16="http://schemas.microsoft.com/office/drawing/2014/main" id="{FCA7C518-8734-FBC5-7104-19296267886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3C6CBB8-AAA3-A660-6540-DE1AC0F80C4D}"/>
              </a:ext>
            </a:extLst>
          </p:cNvPr>
          <p:cNvSpPr>
            <a:spLocks noGrp="1"/>
          </p:cNvSpPr>
          <p:nvPr>
            <p:ph type="sldNum" sz="quarter" idx="12"/>
          </p:nvPr>
        </p:nvSpPr>
        <p:spPr/>
        <p:txBody>
          <a:bodyPr/>
          <a:lstStyle/>
          <a:p>
            <a:fld id="{1F3C369A-1336-47A8-956A-E9B8AE41D8C4}" type="slidenum">
              <a:rPr lang="en-GB" smtClean="0"/>
              <a:t>‹#›</a:t>
            </a:fld>
            <a:endParaRPr lang="en-GB"/>
          </a:p>
        </p:txBody>
      </p:sp>
    </p:spTree>
    <p:extLst>
      <p:ext uri="{BB962C8B-B14F-4D97-AF65-F5344CB8AC3E}">
        <p14:creationId xmlns:p14="http://schemas.microsoft.com/office/powerpoint/2010/main" val="9540423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46933E9-7E5E-2E19-7580-37C7B24BD67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5C4C649-F3D3-7032-C758-7403115963C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C2159FB-48ED-EA4C-13AA-F91EFAB18693}"/>
              </a:ext>
            </a:extLst>
          </p:cNvPr>
          <p:cNvSpPr>
            <a:spLocks noGrp="1"/>
          </p:cNvSpPr>
          <p:nvPr>
            <p:ph type="dt" sz="half" idx="10"/>
          </p:nvPr>
        </p:nvSpPr>
        <p:spPr/>
        <p:txBody>
          <a:bodyPr/>
          <a:lstStyle/>
          <a:p>
            <a:fld id="{29592824-F983-4550-9B3D-9A2FF4E8729C}" type="datetimeFigureOut">
              <a:rPr lang="en-GB" smtClean="0"/>
              <a:t>12/11/2025</a:t>
            </a:fld>
            <a:endParaRPr lang="en-GB"/>
          </a:p>
        </p:txBody>
      </p:sp>
      <p:sp>
        <p:nvSpPr>
          <p:cNvPr id="5" name="Footer Placeholder 4">
            <a:extLst>
              <a:ext uri="{FF2B5EF4-FFF2-40B4-BE49-F238E27FC236}">
                <a16:creationId xmlns:a16="http://schemas.microsoft.com/office/drawing/2014/main" id="{98713837-4D4A-B349-EB6E-D9AD9758580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53026AE-5213-256C-530A-876F7882BD73}"/>
              </a:ext>
            </a:extLst>
          </p:cNvPr>
          <p:cNvSpPr>
            <a:spLocks noGrp="1"/>
          </p:cNvSpPr>
          <p:nvPr>
            <p:ph type="sldNum" sz="quarter" idx="12"/>
          </p:nvPr>
        </p:nvSpPr>
        <p:spPr/>
        <p:txBody>
          <a:bodyPr/>
          <a:lstStyle/>
          <a:p>
            <a:fld id="{1F3C369A-1336-47A8-956A-E9B8AE41D8C4}" type="slidenum">
              <a:rPr lang="en-GB" smtClean="0"/>
              <a:t>‹#›</a:t>
            </a:fld>
            <a:endParaRPr lang="en-GB"/>
          </a:p>
        </p:txBody>
      </p:sp>
    </p:spTree>
    <p:extLst>
      <p:ext uri="{BB962C8B-B14F-4D97-AF65-F5344CB8AC3E}">
        <p14:creationId xmlns:p14="http://schemas.microsoft.com/office/powerpoint/2010/main" val="38490303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A76A8F-3BE1-6BC3-B6FF-45B75D1DF75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296B6280-2582-9F07-1E85-11856E0AFA1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FC6A6C40-A6C8-E6C1-BCDE-0272ADBE6C84}"/>
              </a:ext>
            </a:extLst>
          </p:cNvPr>
          <p:cNvSpPr>
            <a:spLocks noGrp="1"/>
          </p:cNvSpPr>
          <p:nvPr>
            <p:ph type="dt" sz="half" idx="10"/>
          </p:nvPr>
        </p:nvSpPr>
        <p:spPr/>
        <p:txBody>
          <a:bodyPr/>
          <a:lstStyle/>
          <a:p>
            <a:fld id="{DC8B0E42-66EC-45A7-9D66-667313EBF860}" type="datetimeFigureOut">
              <a:rPr lang="en-GB" smtClean="0"/>
              <a:t>12/11/2025</a:t>
            </a:fld>
            <a:endParaRPr lang="en-GB"/>
          </a:p>
        </p:txBody>
      </p:sp>
      <p:sp>
        <p:nvSpPr>
          <p:cNvPr id="5" name="Footer Placeholder 4">
            <a:extLst>
              <a:ext uri="{FF2B5EF4-FFF2-40B4-BE49-F238E27FC236}">
                <a16:creationId xmlns:a16="http://schemas.microsoft.com/office/drawing/2014/main" id="{FB9C2DDD-45D9-898E-A030-E110D724937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57BDDE0-A3AE-E0A6-82B5-F6E5F3CC6ADB}"/>
              </a:ext>
            </a:extLst>
          </p:cNvPr>
          <p:cNvSpPr>
            <a:spLocks noGrp="1"/>
          </p:cNvSpPr>
          <p:nvPr>
            <p:ph type="sldNum" sz="quarter" idx="12"/>
          </p:nvPr>
        </p:nvSpPr>
        <p:spPr/>
        <p:txBody>
          <a:bodyPr/>
          <a:lstStyle/>
          <a:p>
            <a:fld id="{07E53886-C69F-4579-A3E7-659EBA800A12}" type="slidenum">
              <a:rPr lang="en-GB" smtClean="0"/>
              <a:t>‹#›</a:t>
            </a:fld>
            <a:endParaRPr lang="en-GB"/>
          </a:p>
        </p:txBody>
      </p:sp>
    </p:spTree>
    <p:extLst>
      <p:ext uri="{BB962C8B-B14F-4D97-AF65-F5344CB8AC3E}">
        <p14:creationId xmlns:p14="http://schemas.microsoft.com/office/powerpoint/2010/main" val="26500034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B3DAC1-1710-56EE-A6B7-13B81995766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5BCCA1E-C687-8B73-21F7-839BAFFA95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94CC307-FB43-3513-BF8A-65CECF141615}"/>
              </a:ext>
            </a:extLst>
          </p:cNvPr>
          <p:cNvSpPr>
            <a:spLocks noGrp="1"/>
          </p:cNvSpPr>
          <p:nvPr>
            <p:ph type="dt" sz="half" idx="10"/>
          </p:nvPr>
        </p:nvSpPr>
        <p:spPr/>
        <p:txBody>
          <a:bodyPr/>
          <a:lstStyle/>
          <a:p>
            <a:fld id="{DC8B0E42-66EC-45A7-9D66-667313EBF860}" type="datetimeFigureOut">
              <a:rPr lang="en-GB" smtClean="0"/>
              <a:t>12/11/2025</a:t>
            </a:fld>
            <a:endParaRPr lang="en-GB"/>
          </a:p>
        </p:txBody>
      </p:sp>
      <p:sp>
        <p:nvSpPr>
          <p:cNvPr id="5" name="Footer Placeholder 4">
            <a:extLst>
              <a:ext uri="{FF2B5EF4-FFF2-40B4-BE49-F238E27FC236}">
                <a16:creationId xmlns:a16="http://schemas.microsoft.com/office/drawing/2014/main" id="{0D70CEA2-5255-DBF1-9463-C3BE15CB0D8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BDDA5B1-8021-B6AC-F36A-7B6124B7D40E}"/>
              </a:ext>
            </a:extLst>
          </p:cNvPr>
          <p:cNvSpPr>
            <a:spLocks noGrp="1"/>
          </p:cNvSpPr>
          <p:nvPr>
            <p:ph type="sldNum" sz="quarter" idx="12"/>
          </p:nvPr>
        </p:nvSpPr>
        <p:spPr/>
        <p:txBody>
          <a:bodyPr/>
          <a:lstStyle/>
          <a:p>
            <a:fld id="{07E53886-C69F-4579-A3E7-659EBA800A12}" type="slidenum">
              <a:rPr lang="en-GB" smtClean="0"/>
              <a:t>‹#›</a:t>
            </a:fld>
            <a:endParaRPr lang="en-GB"/>
          </a:p>
        </p:txBody>
      </p:sp>
    </p:spTree>
    <p:extLst>
      <p:ext uri="{BB962C8B-B14F-4D97-AF65-F5344CB8AC3E}">
        <p14:creationId xmlns:p14="http://schemas.microsoft.com/office/powerpoint/2010/main" val="21135627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59E7BA-1398-5771-8719-B6AAB8CD56A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384239E-2466-1772-4B13-2F63371CA01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E694CEA-6418-61D6-20C5-F46C3488BC18}"/>
              </a:ext>
            </a:extLst>
          </p:cNvPr>
          <p:cNvSpPr>
            <a:spLocks noGrp="1"/>
          </p:cNvSpPr>
          <p:nvPr>
            <p:ph type="dt" sz="half" idx="10"/>
          </p:nvPr>
        </p:nvSpPr>
        <p:spPr/>
        <p:txBody>
          <a:bodyPr/>
          <a:lstStyle/>
          <a:p>
            <a:fld id="{DC8B0E42-66EC-45A7-9D66-667313EBF860}" type="datetimeFigureOut">
              <a:rPr lang="en-GB" smtClean="0"/>
              <a:t>12/11/2025</a:t>
            </a:fld>
            <a:endParaRPr lang="en-GB"/>
          </a:p>
        </p:txBody>
      </p:sp>
      <p:sp>
        <p:nvSpPr>
          <p:cNvPr id="5" name="Footer Placeholder 4">
            <a:extLst>
              <a:ext uri="{FF2B5EF4-FFF2-40B4-BE49-F238E27FC236}">
                <a16:creationId xmlns:a16="http://schemas.microsoft.com/office/drawing/2014/main" id="{13B59D4A-6704-3507-C762-192760CFDF9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F39E9FF-7298-B61C-4A57-EEA2A253AAF4}"/>
              </a:ext>
            </a:extLst>
          </p:cNvPr>
          <p:cNvSpPr>
            <a:spLocks noGrp="1"/>
          </p:cNvSpPr>
          <p:nvPr>
            <p:ph type="sldNum" sz="quarter" idx="12"/>
          </p:nvPr>
        </p:nvSpPr>
        <p:spPr/>
        <p:txBody>
          <a:bodyPr/>
          <a:lstStyle/>
          <a:p>
            <a:fld id="{07E53886-C69F-4579-A3E7-659EBA800A12}" type="slidenum">
              <a:rPr lang="en-GB" smtClean="0"/>
              <a:t>‹#›</a:t>
            </a:fld>
            <a:endParaRPr lang="en-GB"/>
          </a:p>
        </p:txBody>
      </p:sp>
    </p:spTree>
    <p:extLst>
      <p:ext uri="{BB962C8B-B14F-4D97-AF65-F5344CB8AC3E}">
        <p14:creationId xmlns:p14="http://schemas.microsoft.com/office/powerpoint/2010/main" val="27849871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57CC65-9143-D78D-3337-FFA38993F83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1EC098E-436B-BEDF-ACD6-AF7AC319BE5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7E21534C-4A8B-8417-7579-5E56847886D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65BD1749-EF96-EDBB-F1B9-BF502A544DD3}"/>
              </a:ext>
            </a:extLst>
          </p:cNvPr>
          <p:cNvSpPr>
            <a:spLocks noGrp="1"/>
          </p:cNvSpPr>
          <p:nvPr>
            <p:ph type="dt" sz="half" idx="10"/>
          </p:nvPr>
        </p:nvSpPr>
        <p:spPr/>
        <p:txBody>
          <a:bodyPr/>
          <a:lstStyle/>
          <a:p>
            <a:fld id="{DC8B0E42-66EC-45A7-9D66-667313EBF860}" type="datetimeFigureOut">
              <a:rPr lang="en-GB" smtClean="0"/>
              <a:t>12/11/2025</a:t>
            </a:fld>
            <a:endParaRPr lang="en-GB"/>
          </a:p>
        </p:txBody>
      </p:sp>
      <p:sp>
        <p:nvSpPr>
          <p:cNvPr id="6" name="Footer Placeholder 5">
            <a:extLst>
              <a:ext uri="{FF2B5EF4-FFF2-40B4-BE49-F238E27FC236}">
                <a16:creationId xmlns:a16="http://schemas.microsoft.com/office/drawing/2014/main" id="{3F5F97E7-69A6-2D68-B8BB-89644C7A749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D3D9AA0-F34D-DC82-DA53-B3B931D165CB}"/>
              </a:ext>
            </a:extLst>
          </p:cNvPr>
          <p:cNvSpPr>
            <a:spLocks noGrp="1"/>
          </p:cNvSpPr>
          <p:nvPr>
            <p:ph type="sldNum" sz="quarter" idx="12"/>
          </p:nvPr>
        </p:nvSpPr>
        <p:spPr/>
        <p:txBody>
          <a:bodyPr/>
          <a:lstStyle/>
          <a:p>
            <a:fld id="{07E53886-C69F-4579-A3E7-659EBA800A12}" type="slidenum">
              <a:rPr lang="en-GB" smtClean="0"/>
              <a:t>‹#›</a:t>
            </a:fld>
            <a:endParaRPr lang="en-GB"/>
          </a:p>
        </p:txBody>
      </p:sp>
    </p:spTree>
    <p:extLst>
      <p:ext uri="{BB962C8B-B14F-4D97-AF65-F5344CB8AC3E}">
        <p14:creationId xmlns:p14="http://schemas.microsoft.com/office/powerpoint/2010/main" val="2029154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FFA7C0-075E-AC21-F037-31102419BC62}"/>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7282CB3-4376-AD90-3AB4-CB66318F268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62C7D4F-9C8A-8AA2-B61C-0DCC9A5C36D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9B4E42B2-D435-04B1-8851-A90FCD260C7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5CA49DC-DAE7-C677-7BF9-A0179DF55D8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3177F76C-B75E-9CE2-BF71-C735348028A3}"/>
              </a:ext>
            </a:extLst>
          </p:cNvPr>
          <p:cNvSpPr>
            <a:spLocks noGrp="1"/>
          </p:cNvSpPr>
          <p:nvPr>
            <p:ph type="dt" sz="half" idx="10"/>
          </p:nvPr>
        </p:nvSpPr>
        <p:spPr/>
        <p:txBody>
          <a:bodyPr/>
          <a:lstStyle/>
          <a:p>
            <a:fld id="{DC8B0E42-66EC-45A7-9D66-667313EBF860}" type="datetimeFigureOut">
              <a:rPr lang="en-GB" smtClean="0"/>
              <a:t>12/11/2025</a:t>
            </a:fld>
            <a:endParaRPr lang="en-GB"/>
          </a:p>
        </p:txBody>
      </p:sp>
      <p:sp>
        <p:nvSpPr>
          <p:cNvPr id="8" name="Footer Placeholder 7">
            <a:extLst>
              <a:ext uri="{FF2B5EF4-FFF2-40B4-BE49-F238E27FC236}">
                <a16:creationId xmlns:a16="http://schemas.microsoft.com/office/drawing/2014/main" id="{85A5FD4E-D197-6DD3-5108-EE551F666C76}"/>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E52E9491-9CF9-0E7F-64CD-4FBCB0BA1B0E}"/>
              </a:ext>
            </a:extLst>
          </p:cNvPr>
          <p:cNvSpPr>
            <a:spLocks noGrp="1"/>
          </p:cNvSpPr>
          <p:nvPr>
            <p:ph type="sldNum" sz="quarter" idx="12"/>
          </p:nvPr>
        </p:nvSpPr>
        <p:spPr/>
        <p:txBody>
          <a:bodyPr/>
          <a:lstStyle/>
          <a:p>
            <a:fld id="{07E53886-C69F-4579-A3E7-659EBA800A12}" type="slidenum">
              <a:rPr lang="en-GB" smtClean="0"/>
              <a:t>‹#›</a:t>
            </a:fld>
            <a:endParaRPr lang="en-GB"/>
          </a:p>
        </p:txBody>
      </p:sp>
    </p:spTree>
    <p:extLst>
      <p:ext uri="{BB962C8B-B14F-4D97-AF65-F5344CB8AC3E}">
        <p14:creationId xmlns:p14="http://schemas.microsoft.com/office/powerpoint/2010/main" val="85288432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C6FC45-D6C9-1F63-D544-452985199DC1}"/>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9A7B87A0-55F2-6C36-75F3-8305C41A49DD}"/>
              </a:ext>
            </a:extLst>
          </p:cNvPr>
          <p:cNvSpPr>
            <a:spLocks noGrp="1"/>
          </p:cNvSpPr>
          <p:nvPr>
            <p:ph type="dt" sz="half" idx="10"/>
          </p:nvPr>
        </p:nvSpPr>
        <p:spPr/>
        <p:txBody>
          <a:bodyPr/>
          <a:lstStyle/>
          <a:p>
            <a:fld id="{DC8B0E42-66EC-45A7-9D66-667313EBF860}" type="datetimeFigureOut">
              <a:rPr lang="en-GB" smtClean="0"/>
              <a:t>12/11/2025</a:t>
            </a:fld>
            <a:endParaRPr lang="en-GB"/>
          </a:p>
        </p:txBody>
      </p:sp>
      <p:sp>
        <p:nvSpPr>
          <p:cNvPr id="4" name="Footer Placeholder 3">
            <a:extLst>
              <a:ext uri="{FF2B5EF4-FFF2-40B4-BE49-F238E27FC236}">
                <a16:creationId xmlns:a16="http://schemas.microsoft.com/office/drawing/2014/main" id="{7E218357-56E3-5ADB-B646-6FE9089E35EF}"/>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95A460FF-DBEB-978F-53BF-50882B4E3807}"/>
              </a:ext>
            </a:extLst>
          </p:cNvPr>
          <p:cNvSpPr>
            <a:spLocks noGrp="1"/>
          </p:cNvSpPr>
          <p:nvPr>
            <p:ph type="sldNum" sz="quarter" idx="12"/>
          </p:nvPr>
        </p:nvSpPr>
        <p:spPr/>
        <p:txBody>
          <a:bodyPr/>
          <a:lstStyle/>
          <a:p>
            <a:fld id="{07E53886-C69F-4579-A3E7-659EBA800A12}" type="slidenum">
              <a:rPr lang="en-GB" smtClean="0"/>
              <a:t>‹#›</a:t>
            </a:fld>
            <a:endParaRPr lang="en-GB"/>
          </a:p>
        </p:txBody>
      </p:sp>
    </p:spTree>
    <p:extLst>
      <p:ext uri="{BB962C8B-B14F-4D97-AF65-F5344CB8AC3E}">
        <p14:creationId xmlns:p14="http://schemas.microsoft.com/office/powerpoint/2010/main" val="205820376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645A5CE-4E3D-0198-E2BF-471872026EA0}"/>
              </a:ext>
            </a:extLst>
          </p:cNvPr>
          <p:cNvSpPr>
            <a:spLocks noGrp="1"/>
          </p:cNvSpPr>
          <p:nvPr>
            <p:ph type="dt" sz="half" idx="10"/>
          </p:nvPr>
        </p:nvSpPr>
        <p:spPr/>
        <p:txBody>
          <a:bodyPr/>
          <a:lstStyle/>
          <a:p>
            <a:fld id="{DC8B0E42-66EC-45A7-9D66-667313EBF860}" type="datetimeFigureOut">
              <a:rPr lang="en-GB" smtClean="0"/>
              <a:t>12/11/2025</a:t>
            </a:fld>
            <a:endParaRPr lang="en-GB"/>
          </a:p>
        </p:txBody>
      </p:sp>
      <p:sp>
        <p:nvSpPr>
          <p:cNvPr id="3" name="Footer Placeholder 2">
            <a:extLst>
              <a:ext uri="{FF2B5EF4-FFF2-40B4-BE49-F238E27FC236}">
                <a16:creationId xmlns:a16="http://schemas.microsoft.com/office/drawing/2014/main" id="{C9D14DF4-9C61-FC6B-50C7-A5595BF56887}"/>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92450783-D860-5C5B-BC44-D0E19A1DFA39}"/>
              </a:ext>
            </a:extLst>
          </p:cNvPr>
          <p:cNvSpPr>
            <a:spLocks noGrp="1"/>
          </p:cNvSpPr>
          <p:nvPr>
            <p:ph type="sldNum" sz="quarter" idx="12"/>
          </p:nvPr>
        </p:nvSpPr>
        <p:spPr/>
        <p:txBody>
          <a:bodyPr/>
          <a:lstStyle/>
          <a:p>
            <a:fld id="{07E53886-C69F-4579-A3E7-659EBA800A12}" type="slidenum">
              <a:rPr lang="en-GB" smtClean="0"/>
              <a:t>‹#›</a:t>
            </a:fld>
            <a:endParaRPr lang="en-GB"/>
          </a:p>
        </p:txBody>
      </p:sp>
    </p:spTree>
    <p:extLst>
      <p:ext uri="{BB962C8B-B14F-4D97-AF65-F5344CB8AC3E}">
        <p14:creationId xmlns:p14="http://schemas.microsoft.com/office/powerpoint/2010/main" val="34008760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E6EFC3-F3A0-A4E5-DA1C-00F4D9D7437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9965F3F4-3362-6D25-7692-EA7609EBAF7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9E62D7B7-6E59-8646-22F9-6B2BF71F213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F0A729C-B6EC-4E88-9BCE-5C979DDD379C}"/>
              </a:ext>
            </a:extLst>
          </p:cNvPr>
          <p:cNvSpPr>
            <a:spLocks noGrp="1"/>
          </p:cNvSpPr>
          <p:nvPr>
            <p:ph type="dt" sz="half" idx="10"/>
          </p:nvPr>
        </p:nvSpPr>
        <p:spPr/>
        <p:txBody>
          <a:bodyPr/>
          <a:lstStyle/>
          <a:p>
            <a:fld id="{DC8B0E42-66EC-45A7-9D66-667313EBF860}" type="datetimeFigureOut">
              <a:rPr lang="en-GB" smtClean="0"/>
              <a:t>12/11/2025</a:t>
            </a:fld>
            <a:endParaRPr lang="en-GB"/>
          </a:p>
        </p:txBody>
      </p:sp>
      <p:sp>
        <p:nvSpPr>
          <p:cNvPr id="6" name="Footer Placeholder 5">
            <a:extLst>
              <a:ext uri="{FF2B5EF4-FFF2-40B4-BE49-F238E27FC236}">
                <a16:creationId xmlns:a16="http://schemas.microsoft.com/office/drawing/2014/main" id="{4C74E874-4606-0D74-7298-C6D3FAA98F2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E2975F8-1A14-E1D2-12E3-D5BBAF4B4338}"/>
              </a:ext>
            </a:extLst>
          </p:cNvPr>
          <p:cNvSpPr>
            <a:spLocks noGrp="1"/>
          </p:cNvSpPr>
          <p:nvPr>
            <p:ph type="sldNum" sz="quarter" idx="12"/>
          </p:nvPr>
        </p:nvSpPr>
        <p:spPr/>
        <p:txBody>
          <a:bodyPr/>
          <a:lstStyle/>
          <a:p>
            <a:fld id="{07E53886-C69F-4579-A3E7-659EBA800A12}" type="slidenum">
              <a:rPr lang="en-GB" smtClean="0"/>
              <a:t>‹#›</a:t>
            </a:fld>
            <a:endParaRPr lang="en-GB"/>
          </a:p>
        </p:txBody>
      </p:sp>
    </p:spTree>
    <p:extLst>
      <p:ext uri="{BB962C8B-B14F-4D97-AF65-F5344CB8AC3E}">
        <p14:creationId xmlns:p14="http://schemas.microsoft.com/office/powerpoint/2010/main" val="9131265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437EE5-6A39-1414-75C3-A378D56634A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ECD0AC5-FA19-7BC8-9283-EAE99619F07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56F3EFA-5640-19A1-EAFD-4F7B603FEB8B}"/>
              </a:ext>
            </a:extLst>
          </p:cNvPr>
          <p:cNvSpPr>
            <a:spLocks noGrp="1"/>
          </p:cNvSpPr>
          <p:nvPr>
            <p:ph type="dt" sz="half" idx="10"/>
          </p:nvPr>
        </p:nvSpPr>
        <p:spPr/>
        <p:txBody>
          <a:bodyPr/>
          <a:lstStyle/>
          <a:p>
            <a:fld id="{29592824-F983-4550-9B3D-9A2FF4E8729C}" type="datetimeFigureOut">
              <a:rPr lang="en-GB" smtClean="0"/>
              <a:t>12/11/2025</a:t>
            </a:fld>
            <a:endParaRPr lang="en-GB"/>
          </a:p>
        </p:txBody>
      </p:sp>
      <p:sp>
        <p:nvSpPr>
          <p:cNvPr id="5" name="Footer Placeholder 4">
            <a:extLst>
              <a:ext uri="{FF2B5EF4-FFF2-40B4-BE49-F238E27FC236}">
                <a16:creationId xmlns:a16="http://schemas.microsoft.com/office/drawing/2014/main" id="{98FEDD63-6593-2737-6B04-0BA2EC20BD1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EA04098-3BA4-5704-9435-587C1B0D3996}"/>
              </a:ext>
            </a:extLst>
          </p:cNvPr>
          <p:cNvSpPr>
            <a:spLocks noGrp="1"/>
          </p:cNvSpPr>
          <p:nvPr>
            <p:ph type="sldNum" sz="quarter" idx="12"/>
          </p:nvPr>
        </p:nvSpPr>
        <p:spPr/>
        <p:txBody>
          <a:bodyPr/>
          <a:lstStyle/>
          <a:p>
            <a:fld id="{1F3C369A-1336-47A8-956A-E9B8AE41D8C4}" type="slidenum">
              <a:rPr lang="en-GB" smtClean="0"/>
              <a:t>‹#›</a:t>
            </a:fld>
            <a:endParaRPr lang="en-GB"/>
          </a:p>
        </p:txBody>
      </p:sp>
    </p:spTree>
    <p:extLst>
      <p:ext uri="{BB962C8B-B14F-4D97-AF65-F5344CB8AC3E}">
        <p14:creationId xmlns:p14="http://schemas.microsoft.com/office/powerpoint/2010/main" val="248549027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5D55E9-D4CB-F7A1-03C4-151A30EFC3F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718400C9-72A1-B893-27E2-36C8AA212D9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985D704D-47A4-ADF4-D549-C4F0EE745FB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0F1F345-09B6-1848-D58D-1E17196A1185}"/>
              </a:ext>
            </a:extLst>
          </p:cNvPr>
          <p:cNvSpPr>
            <a:spLocks noGrp="1"/>
          </p:cNvSpPr>
          <p:nvPr>
            <p:ph type="dt" sz="half" idx="10"/>
          </p:nvPr>
        </p:nvSpPr>
        <p:spPr/>
        <p:txBody>
          <a:bodyPr/>
          <a:lstStyle/>
          <a:p>
            <a:fld id="{DC8B0E42-66EC-45A7-9D66-667313EBF860}" type="datetimeFigureOut">
              <a:rPr lang="en-GB" smtClean="0"/>
              <a:t>12/11/2025</a:t>
            </a:fld>
            <a:endParaRPr lang="en-GB"/>
          </a:p>
        </p:txBody>
      </p:sp>
      <p:sp>
        <p:nvSpPr>
          <p:cNvPr id="6" name="Footer Placeholder 5">
            <a:extLst>
              <a:ext uri="{FF2B5EF4-FFF2-40B4-BE49-F238E27FC236}">
                <a16:creationId xmlns:a16="http://schemas.microsoft.com/office/drawing/2014/main" id="{7717F5B8-BEDE-E8D2-DF7C-D3507FD941B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1919E96-B3CE-CB9C-22A6-B588F025B957}"/>
              </a:ext>
            </a:extLst>
          </p:cNvPr>
          <p:cNvSpPr>
            <a:spLocks noGrp="1"/>
          </p:cNvSpPr>
          <p:nvPr>
            <p:ph type="sldNum" sz="quarter" idx="12"/>
          </p:nvPr>
        </p:nvSpPr>
        <p:spPr/>
        <p:txBody>
          <a:bodyPr/>
          <a:lstStyle/>
          <a:p>
            <a:fld id="{07E53886-C69F-4579-A3E7-659EBA800A12}" type="slidenum">
              <a:rPr lang="en-GB" smtClean="0"/>
              <a:t>‹#›</a:t>
            </a:fld>
            <a:endParaRPr lang="en-GB"/>
          </a:p>
        </p:txBody>
      </p:sp>
    </p:spTree>
    <p:extLst>
      <p:ext uri="{BB962C8B-B14F-4D97-AF65-F5344CB8AC3E}">
        <p14:creationId xmlns:p14="http://schemas.microsoft.com/office/powerpoint/2010/main" val="96420147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633B72-5EB0-1369-F6DF-9639443870DC}"/>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076401C-D258-B7B2-26A9-E885F3B64CD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B7EADE3-DC98-E56C-3B6C-AFF9D8FDB573}"/>
              </a:ext>
            </a:extLst>
          </p:cNvPr>
          <p:cNvSpPr>
            <a:spLocks noGrp="1"/>
          </p:cNvSpPr>
          <p:nvPr>
            <p:ph type="dt" sz="half" idx="10"/>
          </p:nvPr>
        </p:nvSpPr>
        <p:spPr/>
        <p:txBody>
          <a:bodyPr/>
          <a:lstStyle/>
          <a:p>
            <a:fld id="{DC8B0E42-66EC-45A7-9D66-667313EBF860}" type="datetimeFigureOut">
              <a:rPr lang="en-GB" smtClean="0"/>
              <a:t>12/11/2025</a:t>
            </a:fld>
            <a:endParaRPr lang="en-GB"/>
          </a:p>
        </p:txBody>
      </p:sp>
      <p:sp>
        <p:nvSpPr>
          <p:cNvPr id="5" name="Footer Placeholder 4">
            <a:extLst>
              <a:ext uri="{FF2B5EF4-FFF2-40B4-BE49-F238E27FC236}">
                <a16:creationId xmlns:a16="http://schemas.microsoft.com/office/drawing/2014/main" id="{527F87DF-0FB5-1086-6756-126FB447B41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29C7B5F-396E-007E-9C36-347CD2E0C1B4}"/>
              </a:ext>
            </a:extLst>
          </p:cNvPr>
          <p:cNvSpPr>
            <a:spLocks noGrp="1"/>
          </p:cNvSpPr>
          <p:nvPr>
            <p:ph type="sldNum" sz="quarter" idx="12"/>
          </p:nvPr>
        </p:nvSpPr>
        <p:spPr/>
        <p:txBody>
          <a:bodyPr/>
          <a:lstStyle/>
          <a:p>
            <a:fld id="{07E53886-C69F-4579-A3E7-659EBA800A12}" type="slidenum">
              <a:rPr lang="en-GB" smtClean="0"/>
              <a:t>‹#›</a:t>
            </a:fld>
            <a:endParaRPr lang="en-GB"/>
          </a:p>
        </p:txBody>
      </p:sp>
    </p:spTree>
    <p:extLst>
      <p:ext uri="{BB962C8B-B14F-4D97-AF65-F5344CB8AC3E}">
        <p14:creationId xmlns:p14="http://schemas.microsoft.com/office/powerpoint/2010/main" val="163655262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ACF7B39-8067-965E-3A57-B3BB48D0278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E63E189-CCBA-FDD9-3860-A0EFEA180F3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4800D4B-A25C-9333-C52E-46834B2C04C2}"/>
              </a:ext>
            </a:extLst>
          </p:cNvPr>
          <p:cNvSpPr>
            <a:spLocks noGrp="1"/>
          </p:cNvSpPr>
          <p:nvPr>
            <p:ph type="dt" sz="half" idx="10"/>
          </p:nvPr>
        </p:nvSpPr>
        <p:spPr/>
        <p:txBody>
          <a:bodyPr/>
          <a:lstStyle/>
          <a:p>
            <a:fld id="{DC8B0E42-66EC-45A7-9D66-667313EBF860}" type="datetimeFigureOut">
              <a:rPr lang="en-GB" smtClean="0"/>
              <a:t>12/11/2025</a:t>
            </a:fld>
            <a:endParaRPr lang="en-GB"/>
          </a:p>
        </p:txBody>
      </p:sp>
      <p:sp>
        <p:nvSpPr>
          <p:cNvPr id="5" name="Footer Placeholder 4">
            <a:extLst>
              <a:ext uri="{FF2B5EF4-FFF2-40B4-BE49-F238E27FC236}">
                <a16:creationId xmlns:a16="http://schemas.microsoft.com/office/drawing/2014/main" id="{D56B744A-C740-4082-0D7E-CC31292866E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07E9BC3-F9EC-978B-60F2-EAADF9B28A07}"/>
              </a:ext>
            </a:extLst>
          </p:cNvPr>
          <p:cNvSpPr>
            <a:spLocks noGrp="1"/>
          </p:cNvSpPr>
          <p:nvPr>
            <p:ph type="sldNum" sz="quarter" idx="12"/>
          </p:nvPr>
        </p:nvSpPr>
        <p:spPr/>
        <p:txBody>
          <a:bodyPr/>
          <a:lstStyle/>
          <a:p>
            <a:fld id="{07E53886-C69F-4579-A3E7-659EBA800A12}" type="slidenum">
              <a:rPr lang="en-GB" smtClean="0"/>
              <a:t>‹#›</a:t>
            </a:fld>
            <a:endParaRPr lang="en-GB"/>
          </a:p>
        </p:txBody>
      </p:sp>
    </p:spTree>
    <p:extLst>
      <p:ext uri="{BB962C8B-B14F-4D97-AF65-F5344CB8AC3E}">
        <p14:creationId xmlns:p14="http://schemas.microsoft.com/office/powerpoint/2010/main" val="350870189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p:nvSpPr>
        <p:spPr>
          <a:xfrm>
            <a:off x="-6843" y="3887812"/>
            <a:ext cx="12195668"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7" name="Rectangle 6"/>
          <p:cNvSpPr/>
          <p:nvPr/>
        </p:nvSpPr>
        <p:spPr>
          <a:xfrm>
            <a:off x="-6843" y="2059012"/>
            <a:ext cx="12195668" cy="18288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2" name="Title 1"/>
          <p:cNvSpPr>
            <a:spLocks noGrp="1"/>
          </p:cNvSpPr>
          <p:nvPr>
            <p:ph type="ctrTitle"/>
          </p:nvPr>
        </p:nvSpPr>
        <p:spPr>
          <a:xfrm>
            <a:off x="472440" y="2194560"/>
            <a:ext cx="11247120" cy="1739347"/>
          </a:xfrm>
        </p:spPr>
        <p:txBody>
          <a:bodyPr tIns="45720" bIns="45720" anchor="ctr">
            <a:normAutofit/>
          </a:bodyPr>
          <a:lstStyle>
            <a:lvl1pPr algn="ctr">
              <a:lnSpc>
                <a:spcPct val="80000"/>
              </a:lnSpc>
              <a:defRPr sz="6000" spc="15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342900" y="3915938"/>
            <a:ext cx="11506200" cy="457200"/>
          </a:xfrm>
        </p:spPr>
        <p:txBody>
          <a:bodyPr>
            <a:normAutofit/>
          </a:bodyPr>
          <a:lstStyle>
            <a:lvl1pPr marL="0" indent="0" algn="ctr">
              <a:buNone/>
              <a:defRPr sz="2000">
                <a:solidFill>
                  <a:srgbClr val="FFFFFF"/>
                </a:solidFill>
              </a:defRPr>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chemeClr val="tx1"/>
                </a:solidFill>
              </a:defRPr>
            </a:lvl1pPr>
          </a:lstStyle>
          <a:p>
            <a:fld id="{B7928074-37A4-44E5-971A-71945849182E}" type="datetimeFigureOut">
              <a:rPr lang="en-GB" smtClean="0"/>
              <a:t>12/11/2025</a:t>
            </a:fld>
            <a:endParaRPr lang="en-GB"/>
          </a:p>
        </p:txBody>
      </p:sp>
      <p:sp>
        <p:nvSpPr>
          <p:cNvPr id="5" name="Footer Placeholder 4"/>
          <p:cNvSpPr>
            <a:spLocks noGrp="1"/>
          </p:cNvSpPr>
          <p:nvPr>
            <p:ph type="ftr" sz="quarter" idx="11"/>
          </p:nvPr>
        </p:nvSpPr>
        <p:spPr/>
        <p:txBody>
          <a:bodyPr/>
          <a:lstStyle>
            <a:lvl1pPr>
              <a:defRPr>
                <a:solidFill>
                  <a:schemeClr val="tx1"/>
                </a:solidFill>
              </a:defRPr>
            </a:lvl1pPr>
          </a:lstStyle>
          <a:p>
            <a:endParaRPr lang="en-GB"/>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4CC00572-8F38-4B2D-945A-0FF00C8E536E}" type="slidenum">
              <a:rPr lang="en-GB" smtClean="0"/>
              <a:t>‹#›</a:t>
            </a:fld>
            <a:endParaRPr lang="en-GB"/>
          </a:p>
        </p:txBody>
      </p:sp>
    </p:spTree>
    <p:extLst>
      <p:ext uri="{BB962C8B-B14F-4D97-AF65-F5344CB8AC3E}">
        <p14:creationId xmlns:p14="http://schemas.microsoft.com/office/powerpoint/2010/main" val="37195486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7928074-37A4-44E5-971A-71945849182E}" type="datetimeFigureOut">
              <a:rPr lang="en-GB" smtClean="0"/>
              <a:t>12/11/2025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CC00572-8F38-4B2D-945A-0FF00C8E536E}" type="slidenum">
              <a:rPr lang="en-GB" smtClean="0"/>
              <a:t>‹#›</a:t>
            </a:fld>
            <a:endParaRPr lang="en-GB"/>
          </a:p>
        </p:txBody>
      </p:sp>
    </p:spTree>
    <p:extLst>
      <p:ext uri="{BB962C8B-B14F-4D97-AF65-F5344CB8AC3E}">
        <p14:creationId xmlns:p14="http://schemas.microsoft.com/office/powerpoint/2010/main" val="97845015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6843" y="3887812"/>
            <a:ext cx="12195668"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75488" y="2194560"/>
            <a:ext cx="11247120" cy="1737360"/>
          </a:xfrm>
        </p:spPr>
        <p:txBody>
          <a:bodyPr anchor="ctr">
            <a:noAutofit/>
          </a:bodyPr>
          <a:lstStyle>
            <a:lvl1pPr algn="ctr">
              <a:lnSpc>
                <a:spcPct val="80000"/>
              </a:lnSpc>
              <a:defRPr sz="6000" b="0" spc="150" baseline="0">
                <a:solidFill>
                  <a:srgbClr val="FFFFFF"/>
                </a:solidFill>
              </a:defRPr>
            </a:lvl1pPr>
          </a:lstStyle>
          <a:p>
            <a:r>
              <a:rPr lang="en-US"/>
              <a:t>Click to edit Master title style</a:t>
            </a:r>
            <a:endParaRPr lang="en-US" dirty="0"/>
          </a:p>
        </p:txBody>
      </p:sp>
      <p:sp>
        <p:nvSpPr>
          <p:cNvPr id="3" name="Text Placeholder 2"/>
          <p:cNvSpPr>
            <a:spLocks noGrp="1"/>
          </p:cNvSpPr>
          <p:nvPr>
            <p:ph type="body" idx="1"/>
          </p:nvPr>
        </p:nvSpPr>
        <p:spPr>
          <a:xfrm>
            <a:off x="347472" y="3911827"/>
            <a:ext cx="11503152" cy="457200"/>
          </a:xfrm>
        </p:spPr>
        <p:txBody>
          <a:bodyPr anchor="t">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tx1"/>
                </a:solidFill>
              </a:defRPr>
            </a:lvl1pPr>
          </a:lstStyle>
          <a:p>
            <a:fld id="{B7928074-37A4-44E5-971A-71945849182E}" type="datetimeFigureOut">
              <a:rPr lang="en-GB" smtClean="0"/>
              <a:t>12/11/2025</a:t>
            </a:fld>
            <a:endParaRPr lang="en-GB"/>
          </a:p>
        </p:txBody>
      </p:sp>
      <p:sp>
        <p:nvSpPr>
          <p:cNvPr id="5" name="Footer Placeholder 4"/>
          <p:cNvSpPr>
            <a:spLocks noGrp="1"/>
          </p:cNvSpPr>
          <p:nvPr>
            <p:ph type="ftr" sz="quarter" idx="11"/>
          </p:nvPr>
        </p:nvSpPr>
        <p:spPr/>
        <p:txBody>
          <a:bodyPr/>
          <a:lstStyle>
            <a:lvl1pPr>
              <a:defRPr>
                <a:solidFill>
                  <a:schemeClr val="tx1"/>
                </a:solidFill>
              </a:defRPr>
            </a:lvl1pPr>
          </a:lstStyle>
          <a:p>
            <a:endParaRPr lang="en-GB"/>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4CC00572-8F38-4B2D-945A-0FF00C8E536E}" type="slidenum">
              <a:rPr lang="en-GB" smtClean="0"/>
              <a:t>‹#›</a:t>
            </a:fld>
            <a:endParaRPr lang="en-GB"/>
          </a:p>
        </p:txBody>
      </p:sp>
    </p:spTree>
    <p:extLst>
      <p:ext uri="{BB962C8B-B14F-4D97-AF65-F5344CB8AC3E}">
        <p14:creationId xmlns:p14="http://schemas.microsoft.com/office/powerpoint/2010/main" val="190809629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205344"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30391"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7928074-37A4-44E5-971A-71945849182E}" type="datetimeFigureOut">
              <a:rPr lang="en-GB" smtClean="0"/>
              <a:t>12/11/2025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CC00572-8F38-4B2D-945A-0FF00C8E536E}" type="slidenum">
              <a:rPr lang="en-GB" smtClean="0"/>
              <a:t>‹#›</a:t>
            </a:fld>
            <a:endParaRPr lang="en-GB"/>
          </a:p>
        </p:txBody>
      </p:sp>
    </p:spTree>
    <p:extLst>
      <p:ext uri="{BB962C8B-B14F-4D97-AF65-F5344CB8AC3E}">
        <p14:creationId xmlns:p14="http://schemas.microsoft.com/office/powerpoint/2010/main" val="353635652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207008"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07008" y="2656566"/>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31230"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31230" y="2656564"/>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7928074-37A4-44E5-971A-71945849182E}" type="datetimeFigureOut">
              <a:rPr lang="en-GB" smtClean="0"/>
              <a:t>12/11/2025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CC00572-8F38-4B2D-945A-0FF00C8E536E}" type="slidenum">
              <a:rPr lang="en-GB" smtClean="0"/>
              <a:t>‹#›</a:t>
            </a:fld>
            <a:endParaRPr lang="en-GB"/>
          </a:p>
        </p:txBody>
      </p:sp>
    </p:spTree>
    <p:extLst>
      <p:ext uri="{BB962C8B-B14F-4D97-AF65-F5344CB8AC3E}">
        <p14:creationId xmlns:p14="http://schemas.microsoft.com/office/powerpoint/2010/main" val="130948334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7928074-37A4-44E5-971A-71945849182E}" type="datetimeFigureOut">
              <a:rPr lang="en-GB" smtClean="0"/>
              <a:t>12/11/2025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CC00572-8F38-4B2D-945A-0FF00C8E536E}" type="slidenum">
              <a:rPr lang="en-GB" smtClean="0"/>
              <a:t>‹#›</a:t>
            </a:fld>
            <a:endParaRPr lang="en-GB"/>
          </a:p>
        </p:txBody>
      </p:sp>
    </p:spTree>
    <p:extLst>
      <p:ext uri="{BB962C8B-B14F-4D97-AF65-F5344CB8AC3E}">
        <p14:creationId xmlns:p14="http://schemas.microsoft.com/office/powerpoint/2010/main" val="422371731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7928074-37A4-44E5-971A-71945849182E}" type="datetimeFigureOut">
              <a:rPr lang="en-GB" smtClean="0"/>
              <a:t>12/11/2025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CC00572-8F38-4B2D-945A-0FF00C8E536E}" type="slidenum">
              <a:rPr lang="en-GB" smtClean="0"/>
              <a:t>‹#›</a:t>
            </a:fld>
            <a:endParaRPr lang="en-GB"/>
          </a:p>
        </p:txBody>
      </p:sp>
    </p:spTree>
    <p:extLst>
      <p:ext uri="{BB962C8B-B14F-4D97-AF65-F5344CB8AC3E}">
        <p14:creationId xmlns:p14="http://schemas.microsoft.com/office/powerpoint/2010/main" val="42876891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D6A39A-A8A0-EE50-5CBC-76DF08F6E5D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4FC9A74A-6D16-2A5C-8907-EEDCA6CA023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10B7DFD-155D-BD01-1165-609161FFAB12}"/>
              </a:ext>
            </a:extLst>
          </p:cNvPr>
          <p:cNvSpPr>
            <a:spLocks noGrp="1"/>
          </p:cNvSpPr>
          <p:nvPr>
            <p:ph type="dt" sz="half" idx="10"/>
          </p:nvPr>
        </p:nvSpPr>
        <p:spPr/>
        <p:txBody>
          <a:bodyPr/>
          <a:lstStyle/>
          <a:p>
            <a:fld id="{29592824-F983-4550-9B3D-9A2FF4E8729C}" type="datetimeFigureOut">
              <a:rPr lang="en-GB" smtClean="0"/>
              <a:t>12/11/2025</a:t>
            </a:fld>
            <a:endParaRPr lang="en-GB"/>
          </a:p>
        </p:txBody>
      </p:sp>
      <p:sp>
        <p:nvSpPr>
          <p:cNvPr id="5" name="Footer Placeholder 4">
            <a:extLst>
              <a:ext uri="{FF2B5EF4-FFF2-40B4-BE49-F238E27FC236}">
                <a16:creationId xmlns:a16="http://schemas.microsoft.com/office/drawing/2014/main" id="{364E81A2-DF3C-C734-FBD6-D33C524EB89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0B1D70E-4AAA-1E61-33B2-8989F97F20CE}"/>
              </a:ext>
            </a:extLst>
          </p:cNvPr>
          <p:cNvSpPr>
            <a:spLocks noGrp="1"/>
          </p:cNvSpPr>
          <p:nvPr>
            <p:ph type="sldNum" sz="quarter" idx="12"/>
          </p:nvPr>
        </p:nvSpPr>
        <p:spPr/>
        <p:txBody>
          <a:bodyPr/>
          <a:lstStyle/>
          <a:p>
            <a:fld id="{1F3C369A-1336-47A8-956A-E9B8AE41D8C4}" type="slidenum">
              <a:rPr lang="en-GB" smtClean="0"/>
              <a:t>‹#›</a:t>
            </a:fld>
            <a:endParaRPr lang="en-GB"/>
          </a:p>
        </p:txBody>
      </p:sp>
    </p:spTree>
    <p:extLst>
      <p:ext uri="{BB962C8B-B14F-4D97-AF65-F5344CB8AC3E}">
        <p14:creationId xmlns:p14="http://schemas.microsoft.com/office/powerpoint/2010/main" val="413704571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207008" y="2120054"/>
            <a:ext cx="6126480" cy="4114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789023" y="2147486"/>
            <a:ext cx="3200400" cy="3432319"/>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7928074-37A4-44E5-971A-71945849182E}" type="datetimeFigureOut">
              <a:rPr lang="en-GB" smtClean="0"/>
              <a:t>12/11/2025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CC00572-8F38-4B2D-945A-0FF00C8E536E}" type="slidenum">
              <a:rPr lang="en-GB" smtClean="0"/>
              <a:t>‹#›</a:t>
            </a:fld>
            <a:endParaRPr lang="en-GB"/>
          </a:p>
        </p:txBody>
      </p:sp>
    </p:spTree>
    <p:extLst>
      <p:ext uri="{BB962C8B-B14F-4D97-AF65-F5344CB8AC3E}">
        <p14:creationId xmlns:p14="http://schemas.microsoft.com/office/powerpoint/2010/main" val="109305222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Picture Placeholder 2"/>
          <p:cNvSpPr>
            <a:spLocks noGrp="1" noChangeAspect="1"/>
          </p:cNvSpPr>
          <p:nvPr>
            <p:ph type="pic" idx="1"/>
          </p:nvPr>
        </p:nvSpPr>
        <p:spPr>
          <a:xfrm>
            <a:off x="1280160" y="2211494"/>
            <a:ext cx="6126480" cy="3931920"/>
          </a:xfrm>
          <a:solidFill>
            <a:schemeClr val="tx2">
              <a:lumMod val="60000"/>
              <a:lumOff val="40000"/>
            </a:schemeClr>
          </a:solidFill>
        </p:spPr>
        <p:txBody>
          <a:bodyPr tIns="365760" anchor="t"/>
          <a:lstStyle>
            <a:lvl1pPr marL="0" indent="0" algn="ctr">
              <a:buNone/>
              <a:defRPr sz="3200">
                <a:solidFill>
                  <a:schemeClr val="tx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790688" y="2150621"/>
            <a:ext cx="3200400" cy="3429000"/>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7928074-37A4-44E5-971A-71945849182E}" type="datetimeFigureOut">
              <a:rPr lang="en-GB" smtClean="0"/>
              <a:t>12/11/2025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CC00572-8F38-4B2D-945A-0FF00C8E536E}" type="slidenum">
              <a:rPr lang="en-GB" smtClean="0"/>
              <a:t>‹#›</a:t>
            </a:fld>
            <a:endParaRPr lang="en-GB"/>
          </a:p>
        </p:txBody>
      </p:sp>
    </p:spTree>
    <p:extLst>
      <p:ext uri="{BB962C8B-B14F-4D97-AF65-F5344CB8AC3E}">
        <p14:creationId xmlns:p14="http://schemas.microsoft.com/office/powerpoint/2010/main" val="74162374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7928074-37A4-44E5-971A-71945849182E}" type="datetimeFigureOut">
              <a:rPr lang="en-GB" smtClean="0"/>
              <a:t>12/11/2025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CC00572-8F38-4B2D-945A-0FF00C8E536E}" type="slidenum">
              <a:rPr lang="en-GB" smtClean="0"/>
              <a:t>‹#›</a:t>
            </a:fld>
            <a:endParaRPr lang="en-GB"/>
          </a:p>
        </p:txBody>
      </p:sp>
    </p:spTree>
    <p:extLst>
      <p:ext uri="{BB962C8B-B14F-4D97-AF65-F5344CB8AC3E}">
        <p14:creationId xmlns:p14="http://schemas.microsoft.com/office/powerpoint/2010/main" val="363035561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9019312" y="0"/>
            <a:ext cx="27432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9160624" y="274638"/>
            <a:ext cx="2402380" cy="589756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199" y="274638"/>
            <a:ext cx="7973291" cy="58975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38200" y="6422854"/>
            <a:ext cx="2743196" cy="365125"/>
          </a:xfrm>
        </p:spPr>
        <p:txBody>
          <a:bodyPr/>
          <a:lstStyle/>
          <a:p>
            <a:fld id="{B7928074-37A4-44E5-971A-71945849182E}" type="datetimeFigureOut">
              <a:rPr lang="en-GB" smtClean="0"/>
              <a:t>12/11/2025</a:t>
            </a:fld>
            <a:endParaRPr lang="en-GB"/>
          </a:p>
        </p:txBody>
      </p:sp>
      <p:sp>
        <p:nvSpPr>
          <p:cNvPr id="5" name="Footer Placeholder 4"/>
          <p:cNvSpPr>
            <a:spLocks noGrp="1"/>
          </p:cNvSpPr>
          <p:nvPr>
            <p:ph type="ftr" sz="quarter" idx="11"/>
          </p:nvPr>
        </p:nvSpPr>
        <p:spPr>
          <a:xfrm>
            <a:off x="3776135" y="6422854"/>
            <a:ext cx="4279669" cy="365125"/>
          </a:xfrm>
        </p:spPr>
        <p:txBody>
          <a:bodyPr/>
          <a:lstStyle/>
          <a:p>
            <a:endParaRPr lang="en-GB"/>
          </a:p>
        </p:txBody>
      </p:sp>
      <p:sp>
        <p:nvSpPr>
          <p:cNvPr id="6" name="Slide Number Placeholder 5"/>
          <p:cNvSpPr>
            <a:spLocks noGrp="1"/>
          </p:cNvSpPr>
          <p:nvPr>
            <p:ph type="sldNum" sz="quarter" idx="12"/>
          </p:nvPr>
        </p:nvSpPr>
        <p:spPr>
          <a:xfrm>
            <a:off x="8073048" y="6422854"/>
            <a:ext cx="879759" cy="365125"/>
          </a:xfrm>
        </p:spPr>
        <p:txBody>
          <a:bodyPr/>
          <a:lstStyle/>
          <a:p>
            <a:fld id="{4CC00572-8F38-4B2D-945A-0FF00C8E536E}" type="slidenum">
              <a:rPr lang="en-GB" smtClean="0"/>
              <a:t>‹#›</a:t>
            </a:fld>
            <a:endParaRPr lang="en-GB"/>
          </a:p>
        </p:txBody>
      </p:sp>
    </p:spTree>
    <p:extLst>
      <p:ext uri="{BB962C8B-B14F-4D97-AF65-F5344CB8AC3E}">
        <p14:creationId xmlns:p14="http://schemas.microsoft.com/office/powerpoint/2010/main" val="9362141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153717-3F98-9B03-D0C7-2C229AD7535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58CB179-C412-B8A9-E77C-9AFE4D37BD7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8EEDF9F0-DF29-035D-8CB0-BB08FBE610B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F0F6B95E-21E2-CE14-64B2-CE1ECF78ECC1}"/>
              </a:ext>
            </a:extLst>
          </p:cNvPr>
          <p:cNvSpPr>
            <a:spLocks noGrp="1"/>
          </p:cNvSpPr>
          <p:nvPr>
            <p:ph type="dt" sz="half" idx="10"/>
          </p:nvPr>
        </p:nvSpPr>
        <p:spPr/>
        <p:txBody>
          <a:bodyPr/>
          <a:lstStyle/>
          <a:p>
            <a:fld id="{29592824-F983-4550-9B3D-9A2FF4E8729C}" type="datetimeFigureOut">
              <a:rPr lang="en-GB" smtClean="0"/>
              <a:t>12/11/2025</a:t>
            </a:fld>
            <a:endParaRPr lang="en-GB"/>
          </a:p>
        </p:txBody>
      </p:sp>
      <p:sp>
        <p:nvSpPr>
          <p:cNvPr id="6" name="Footer Placeholder 5">
            <a:extLst>
              <a:ext uri="{FF2B5EF4-FFF2-40B4-BE49-F238E27FC236}">
                <a16:creationId xmlns:a16="http://schemas.microsoft.com/office/drawing/2014/main" id="{30823F41-9D5A-9A16-6CFD-4786563CAA6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002916E-B59B-2503-3E69-60937068523F}"/>
              </a:ext>
            </a:extLst>
          </p:cNvPr>
          <p:cNvSpPr>
            <a:spLocks noGrp="1"/>
          </p:cNvSpPr>
          <p:nvPr>
            <p:ph type="sldNum" sz="quarter" idx="12"/>
          </p:nvPr>
        </p:nvSpPr>
        <p:spPr/>
        <p:txBody>
          <a:bodyPr/>
          <a:lstStyle/>
          <a:p>
            <a:fld id="{1F3C369A-1336-47A8-956A-E9B8AE41D8C4}" type="slidenum">
              <a:rPr lang="en-GB" smtClean="0"/>
              <a:t>‹#›</a:t>
            </a:fld>
            <a:endParaRPr lang="en-GB"/>
          </a:p>
        </p:txBody>
      </p:sp>
    </p:spTree>
    <p:extLst>
      <p:ext uri="{BB962C8B-B14F-4D97-AF65-F5344CB8AC3E}">
        <p14:creationId xmlns:p14="http://schemas.microsoft.com/office/powerpoint/2010/main" val="41938899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20BB8B-5EA8-7C8D-BD60-9E8B98625EA5}"/>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CAC3EF6-9E9D-18CC-ED99-DC4A7528374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17DE9F2-27FA-1DBF-1FB5-9EAC1054B53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B0961C53-A285-2B24-4803-06C1B09423D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50AD015-6D4E-5DF7-F3A5-E960145C672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20B9D96-04FB-1192-B4EB-2CAF78CB62EE}"/>
              </a:ext>
            </a:extLst>
          </p:cNvPr>
          <p:cNvSpPr>
            <a:spLocks noGrp="1"/>
          </p:cNvSpPr>
          <p:nvPr>
            <p:ph type="dt" sz="half" idx="10"/>
          </p:nvPr>
        </p:nvSpPr>
        <p:spPr/>
        <p:txBody>
          <a:bodyPr/>
          <a:lstStyle/>
          <a:p>
            <a:fld id="{29592824-F983-4550-9B3D-9A2FF4E8729C}" type="datetimeFigureOut">
              <a:rPr lang="en-GB" smtClean="0"/>
              <a:t>12/11/2025</a:t>
            </a:fld>
            <a:endParaRPr lang="en-GB"/>
          </a:p>
        </p:txBody>
      </p:sp>
      <p:sp>
        <p:nvSpPr>
          <p:cNvPr id="8" name="Footer Placeholder 7">
            <a:extLst>
              <a:ext uri="{FF2B5EF4-FFF2-40B4-BE49-F238E27FC236}">
                <a16:creationId xmlns:a16="http://schemas.microsoft.com/office/drawing/2014/main" id="{95A514DE-57A8-D160-81C1-79C1B45A5F66}"/>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32BE7CD5-F9DE-3682-9ED1-3C11A4D13374}"/>
              </a:ext>
            </a:extLst>
          </p:cNvPr>
          <p:cNvSpPr>
            <a:spLocks noGrp="1"/>
          </p:cNvSpPr>
          <p:nvPr>
            <p:ph type="sldNum" sz="quarter" idx="12"/>
          </p:nvPr>
        </p:nvSpPr>
        <p:spPr/>
        <p:txBody>
          <a:bodyPr/>
          <a:lstStyle/>
          <a:p>
            <a:fld id="{1F3C369A-1336-47A8-956A-E9B8AE41D8C4}" type="slidenum">
              <a:rPr lang="en-GB" smtClean="0"/>
              <a:t>‹#›</a:t>
            </a:fld>
            <a:endParaRPr lang="en-GB"/>
          </a:p>
        </p:txBody>
      </p:sp>
    </p:spTree>
    <p:extLst>
      <p:ext uri="{BB962C8B-B14F-4D97-AF65-F5344CB8AC3E}">
        <p14:creationId xmlns:p14="http://schemas.microsoft.com/office/powerpoint/2010/main" val="1749017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8C5354-2491-25CE-772A-822364428398}"/>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8C49883F-7584-9396-3CE7-79D789BB49D1}"/>
              </a:ext>
            </a:extLst>
          </p:cNvPr>
          <p:cNvSpPr>
            <a:spLocks noGrp="1"/>
          </p:cNvSpPr>
          <p:nvPr>
            <p:ph type="dt" sz="half" idx="10"/>
          </p:nvPr>
        </p:nvSpPr>
        <p:spPr/>
        <p:txBody>
          <a:bodyPr/>
          <a:lstStyle/>
          <a:p>
            <a:fld id="{29592824-F983-4550-9B3D-9A2FF4E8729C}" type="datetimeFigureOut">
              <a:rPr lang="en-GB" smtClean="0"/>
              <a:t>12/11/2025</a:t>
            </a:fld>
            <a:endParaRPr lang="en-GB"/>
          </a:p>
        </p:txBody>
      </p:sp>
      <p:sp>
        <p:nvSpPr>
          <p:cNvPr id="4" name="Footer Placeholder 3">
            <a:extLst>
              <a:ext uri="{FF2B5EF4-FFF2-40B4-BE49-F238E27FC236}">
                <a16:creationId xmlns:a16="http://schemas.microsoft.com/office/drawing/2014/main" id="{FB33306C-A461-2BA1-EC3A-133E6ECE8B11}"/>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5A72A02E-A91E-5977-8E4E-17F2AC1BDD97}"/>
              </a:ext>
            </a:extLst>
          </p:cNvPr>
          <p:cNvSpPr>
            <a:spLocks noGrp="1"/>
          </p:cNvSpPr>
          <p:nvPr>
            <p:ph type="sldNum" sz="quarter" idx="12"/>
          </p:nvPr>
        </p:nvSpPr>
        <p:spPr/>
        <p:txBody>
          <a:bodyPr/>
          <a:lstStyle/>
          <a:p>
            <a:fld id="{1F3C369A-1336-47A8-956A-E9B8AE41D8C4}" type="slidenum">
              <a:rPr lang="en-GB" smtClean="0"/>
              <a:t>‹#›</a:t>
            </a:fld>
            <a:endParaRPr lang="en-GB"/>
          </a:p>
        </p:txBody>
      </p:sp>
    </p:spTree>
    <p:extLst>
      <p:ext uri="{BB962C8B-B14F-4D97-AF65-F5344CB8AC3E}">
        <p14:creationId xmlns:p14="http://schemas.microsoft.com/office/powerpoint/2010/main" val="27541791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6F9A675-6CF9-0D13-DF50-DFC97A0F2C53}"/>
              </a:ext>
            </a:extLst>
          </p:cNvPr>
          <p:cNvSpPr>
            <a:spLocks noGrp="1"/>
          </p:cNvSpPr>
          <p:nvPr>
            <p:ph type="dt" sz="half" idx="10"/>
          </p:nvPr>
        </p:nvSpPr>
        <p:spPr/>
        <p:txBody>
          <a:bodyPr/>
          <a:lstStyle/>
          <a:p>
            <a:fld id="{29592824-F983-4550-9B3D-9A2FF4E8729C}" type="datetimeFigureOut">
              <a:rPr lang="en-GB" smtClean="0"/>
              <a:t>12/11/2025</a:t>
            </a:fld>
            <a:endParaRPr lang="en-GB"/>
          </a:p>
        </p:txBody>
      </p:sp>
      <p:sp>
        <p:nvSpPr>
          <p:cNvPr id="3" name="Footer Placeholder 2">
            <a:extLst>
              <a:ext uri="{FF2B5EF4-FFF2-40B4-BE49-F238E27FC236}">
                <a16:creationId xmlns:a16="http://schemas.microsoft.com/office/drawing/2014/main" id="{2B0208CD-0052-DCBF-4072-1440EBEDD35F}"/>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FE91D941-DE4F-BDFD-6F9C-6D73F90FF994}"/>
              </a:ext>
            </a:extLst>
          </p:cNvPr>
          <p:cNvSpPr>
            <a:spLocks noGrp="1"/>
          </p:cNvSpPr>
          <p:nvPr>
            <p:ph type="sldNum" sz="quarter" idx="12"/>
          </p:nvPr>
        </p:nvSpPr>
        <p:spPr/>
        <p:txBody>
          <a:bodyPr/>
          <a:lstStyle/>
          <a:p>
            <a:fld id="{1F3C369A-1336-47A8-956A-E9B8AE41D8C4}" type="slidenum">
              <a:rPr lang="en-GB" smtClean="0"/>
              <a:t>‹#›</a:t>
            </a:fld>
            <a:endParaRPr lang="en-GB"/>
          </a:p>
        </p:txBody>
      </p:sp>
    </p:spTree>
    <p:extLst>
      <p:ext uri="{BB962C8B-B14F-4D97-AF65-F5344CB8AC3E}">
        <p14:creationId xmlns:p14="http://schemas.microsoft.com/office/powerpoint/2010/main" val="33558146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8F7E95-293D-9CAA-06DD-1549CFBE74A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CD0E887A-B9AB-8A13-11EB-7FD2D969E1D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BAD56BD7-A2A5-54A6-2890-8AEB6F3AFD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0DDB926-046F-AE96-B949-824474A76521}"/>
              </a:ext>
            </a:extLst>
          </p:cNvPr>
          <p:cNvSpPr>
            <a:spLocks noGrp="1"/>
          </p:cNvSpPr>
          <p:nvPr>
            <p:ph type="dt" sz="half" idx="10"/>
          </p:nvPr>
        </p:nvSpPr>
        <p:spPr/>
        <p:txBody>
          <a:bodyPr/>
          <a:lstStyle/>
          <a:p>
            <a:fld id="{29592824-F983-4550-9B3D-9A2FF4E8729C}" type="datetimeFigureOut">
              <a:rPr lang="en-GB" smtClean="0"/>
              <a:t>12/11/2025</a:t>
            </a:fld>
            <a:endParaRPr lang="en-GB"/>
          </a:p>
        </p:txBody>
      </p:sp>
      <p:sp>
        <p:nvSpPr>
          <p:cNvPr id="6" name="Footer Placeholder 5">
            <a:extLst>
              <a:ext uri="{FF2B5EF4-FFF2-40B4-BE49-F238E27FC236}">
                <a16:creationId xmlns:a16="http://schemas.microsoft.com/office/drawing/2014/main" id="{681CB87F-BC60-6BB6-34B0-D2F85A74E25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FD17CAE-1D42-1A72-278F-6A207D7143AF}"/>
              </a:ext>
            </a:extLst>
          </p:cNvPr>
          <p:cNvSpPr>
            <a:spLocks noGrp="1"/>
          </p:cNvSpPr>
          <p:nvPr>
            <p:ph type="sldNum" sz="quarter" idx="12"/>
          </p:nvPr>
        </p:nvSpPr>
        <p:spPr/>
        <p:txBody>
          <a:bodyPr/>
          <a:lstStyle/>
          <a:p>
            <a:fld id="{1F3C369A-1336-47A8-956A-E9B8AE41D8C4}" type="slidenum">
              <a:rPr lang="en-GB" smtClean="0"/>
              <a:t>‹#›</a:t>
            </a:fld>
            <a:endParaRPr lang="en-GB"/>
          </a:p>
        </p:txBody>
      </p:sp>
    </p:spTree>
    <p:extLst>
      <p:ext uri="{BB962C8B-B14F-4D97-AF65-F5344CB8AC3E}">
        <p14:creationId xmlns:p14="http://schemas.microsoft.com/office/powerpoint/2010/main" val="13968474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767246-750F-2030-A16B-632EB393CC9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D3C71D26-CCEB-5C1C-4737-C0AADBF3473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0FE2F646-C7E8-3201-AAF8-3A2F52581F9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FBA2B15-534A-D4B6-23D4-70763F2EE395}"/>
              </a:ext>
            </a:extLst>
          </p:cNvPr>
          <p:cNvSpPr>
            <a:spLocks noGrp="1"/>
          </p:cNvSpPr>
          <p:nvPr>
            <p:ph type="dt" sz="half" idx="10"/>
          </p:nvPr>
        </p:nvSpPr>
        <p:spPr/>
        <p:txBody>
          <a:bodyPr/>
          <a:lstStyle/>
          <a:p>
            <a:fld id="{29592824-F983-4550-9B3D-9A2FF4E8729C}" type="datetimeFigureOut">
              <a:rPr lang="en-GB" smtClean="0"/>
              <a:t>12/11/2025</a:t>
            </a:fld>
            <a:endParaRPr lang="en-GB"/>
          </a:p>
        </p:txBody>
      </p:sp>
      <p:sp>
        <p:nvSpPr>
          <p:cNvPr id="6" name="Footer Placeholder 5">
            <a:extLst>
              <a:ext uri="{FF2B5EF4-FFF2-40B4-BE49-F238E27FC236}">
                <a16:creationId xmlns:a16="http://schemas.microsoft.com/office/drawing/2014/main" id="{7D8FCCE0-83D4-AFB8-BE8E-7BED3B10E49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E4DB2C3-2BDE-9561-AFAA-834FA6248BAF}"/>
              </a:ext>
            </a:extLst>
          </p:cNvPr>
          <p:cNvSpPr>
            <a:spLocks noGrp="1"/>
          </p:cNvSpPr>
          <p:nvPr>
            <p:ph type="sldNum" sz="quarter" idx="12"/>
          </p:nvPr>
        </p:nvSpPr>
        <p:spPr/>
        <p:txBody>
          <a:bodyPr/>
          <a:lstStyle/>
          <a:p>
            <a:fld id="{1F3C369A-1336-47A8-956A-E9B8AE41D8C4}" type="slidenum">
              <a:rPr lang="en-GB" smtClean="0"/>
              <a:t>‹#›</a:t>
            </a:fld>
            <a:endParaRPr lang="en-GB"/>
          </a:p>
        </p:txBody>
      </p:sp>
    </p:spTree>
    <p:extLst>
      <p:ext uri="{BB962C8B-B14F-4D97-AF65-F5344CB8AC3E}">
        <p14:creationId xmlns:p14="http://schemas.microsoft.com/office/powerpoint/2010/main" val="34767756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9825F6E-FE45-91E5-72DB-1AA1106F457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CAD2756-9FB6-786C-C8E5-653808F17E0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D162FD4-08DE-2098-0179-5BDE7FDDAFC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9592824-F983-4550-9B3D-9A2FF4E8729C}" type="datetimeFigureOut">
              <a:rPr lang="en-GB" smtClean="0"/>
              <a:t>12/11/2025</a:t>
            </a:fld>
            <a:endParaRPr lang="en-GB"/>
          </a:p>
        </p:txBody>
      </p:sp>
      <p:sp>
        <p:nvSpPr>
          <p:cNvPr id="5" name="Footer Placeholder 4">
            <a:extLst>
              <a:ext uri="{FF2B5EF4-FFF2-40B4-BE49-F238E27FC236}">
                <a16:creationId xmlns:a16="http://schemas.microsoft.com/office/drawing/2014/main" id="{4C96FFEC-5108-4A50-FCF9-D7F60A32995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4AA45AFE-30AD-9E16-2B03-0A83DCF50F2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F3C369A-1336-47A8-956A-E9B8AE41D8C4}" type="slidenum">
              <a:rPr lang="en-GB" smtClean="0"/>
              <a:t>‹#›</a:t>
            </a:fld>
            <a:endParaRPr lang="en-GB"/>
          </a:p>
        </p:txBody>
      </p:sp>
    </p:spTree>
    <p:extLst>
      <p:ext uri="{BB962C8B-B14F-4D97-AF65-F5344CB8AC3E}">
        <p14:creationId xmlns:p14="http://schemas.microsoft.com/office/powerpoint/2010/main" val="18293955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7798CD-5B1A-FDCE-6999-DE646E3C0EF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A4093DA-20CD-B71F-8524-BE7E38D9C27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8739183-7D0C-0BCA-9B82-864CB717B73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C8B0E42-66EC-45A7-9D66-667313EBF860}" type="datetimeFigureOut">
              <a:rPr lang="en-GB" smtClean="0"/>
              <a:t>12/11/2025</a:t>
            </a:fld>
            <a:endParaRPr lang="en-GB"/>
          </a:p>
        </p:txBody>
      </p:sp>
      <p:sp>
        <p:nvSpPr>
          <p:cNvPr id="5" name="Footer Placeholder 4">
            <a:extLst>
              <a:ext uri="{FF2B5EF4-FFF2-40B4-BE49-F238E27FC236}">
                <a16:creationId xmlns:a16="http://schemas.microsoft.com/office/drawing/2014/main" id="{E00902EC-A40E-6797-181D-5D92E9C2D12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A1E95F66-5C73-97B4-EE8F-36DA197C2F1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7E53886-C69F-4579-A3E7-659EBA800A12}" type="slidenum">
              <a:rPr lang="en-GB" smtClean="0"/>
              <a:t>‹#›</a:t>
            </a:fld>
            <a:endParaRPr lang="en-GB"/>
          </a:p>
        </p:txBody>
      </p:sp>
    </p:spTree>
    <p:extLst>
      <p:ext uri="{BB962C8B-B14F-4D97-AF65-F5344CB8AC3E}">
        <p14:creationId xmlns:p14="http://schemas.microsoft.com/office/powerpoint/2010/main" val="202587800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483" y="176109"/>
            <a:ext cx="12188952" cy="164591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2" name="Title Placeholder 1"/>
          <p:cNvSpPr>
            <a:spLocks noGrp="1"/>
          </p:cNvSpPr>
          <p:nvPr>
            <p:ph type="title"/>
          </p:nvPr>
        </p:nvSpPr>
        <p:spPr>
          <a:xfrm>
            <a:off x="1202919" y="284176"/>
            <a:ext cx="9784080" cy="15087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202919" y="2011680"/>
            <a:ext cx="9784080" cy="420624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202266" y="6422854"/>
            <a:ext cx="3000894" cy="365125"/>
          </a:xfrm>
          <a:prstGeom prst="rect">
            <a:avLst/>
          </a:prstGeom>
        </p:spPr>
        <p:txBody>
          <a:bodyPr vert="horz" lIns="91440" tIns="45720" rIns="45720" bIns="45720" rtlCol="0" anchor="ctr"/>
          <a:lstStyle>
            <a:lvl1pPr algn="l">
              <a:defRPr sz="1050">
                <a:solidFill>
                  <a:schemeClr val="tx1"/>
                </a:solidFill>
              </a:defRPr>
            </a:lvl1pPr>
          </a:lstStyle>
          <a:p>
            <a:fld id="{B7928074-37A4-44E5-971A-71945849182E}" type="datetimeFigureOut">
              <a:rPr lang="en-GB" smtClean="0"/>
              <a:t>12/11/2025</a:t>
            </a:fld>
            <a:endParaRPr lang="en-GB"/>
          </a:p>
        </p:txBody>
      </p:sp>
      <p:sp>
        <p:nvSpPr>
          <p:cNvPr id="5" name="Footer Placeholder 4"/>
          <p:cNvSpPr>
            <a:spLocks noGrp="1"/>
          </p:cNvSpPr>
          <p:nvPr>
            <p:ph type="ftr" sz="quarter" idx="3"/>
          </p:nvPr>
        </p:nvSpPr>
        <p:spPr>
          <a:xfrm>
            <a:off x="5596471" y="6422854"/>
            <a:ext cx="5044440" cy="365125"/>
          </a:xfrm>
          <a:prstGeom prst="rect">
            <a:avLst/>
          </a:prstGeom>
        </p:spPr>
        <p:txBody>
          <a:bodyPr vert="horz" lIns="91440" tIns="45720" rIns="91440" bIns="45720" rtlCol="0" anchor="ctr"/>
          <a:lstStyle>
            <a:lvl1pPr algn="r">
              <a:defRPr sz="1050">
                <a:solidFill>
                  <a:schemeClr val="tx1"/>
                </a:solidFill>
              </a:defRPr>
            </a:lvl1pPr>
          </a:lstStyle>
          <a:p>
            <a:endParaRPr lang="en-GB"/>
          </a:p>
        </p:txBody>
      </p:sp>
      <p:sp>
        <p:nvSpPr>
          <p:cNvPr id="6" name="Slide Number Placeholder 5"/>
          <p:cNvSpPr>
            <a:spLocks noGrp="1"/>
          </p:cNvSpPr>
          <p:nvPr>
            <p:ph type="sldNum" sz="quarter" idx="4"/>
          </p:nvPr>
        </p:nvSpPr>
        <p:spPr>
          <a:xfrm>
            <a:off x="10658927" y="6422854"/>
            <a:ext cx="946264" cy="365125"/>
          </a:xfrm>
          <a:prstGeom prst="rect">
            <a:avLst/>
          </a:prstGeom>
        </p:spPr>
        <p:txBody>
          <a:bodyPr vert="horz" lIns="45720" tIns="45720" rIns="91440" bIns="45720" rtlCol="0" anchor="ctr"/>
          <a:lstStyle>
            <a:lvl1pPr algn="l">
              <a:defRPr sz="1200" b="0">
                <a:solidFill>
                  <a:schemeClr val="tx1"/>
                </a:solidFill>
              </a:defRPr>
            </a:lvl1pPr>
          </a:lstStyle>
          <a:p>
            <a:fld id="{4CC00572-8F38-4B2D-945A-0FF00C8E536E}" type="slidenum">
              <a:rPr lang="en-GB" smtClean="0"/>
              <a:t>‹#›</a:t>
            </a:fld>
            <a:endParaRPr lang="en-GB"/>
          </a:p>
        </p:txBody>
      </p:sp>
    </p:spTree>
    <p:extLst>
      <p:ext uri="{BB962C8B-B14F-4D97-AF65-F5344CB8AC3E}">
        <p14:creationId xmlns:p14="http://schemas.microsoft.com/office/powerpoint/2010/main" val="2942742690"/>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5000"/>
        </a:lnSpc>
        <a:spcBef>
          <a:spcPct val="0"/>
        </a:spcBef>
        <a:buNone/>
        <a:defRPr sz="4000" kern="1200" cap="all"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3.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3.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3.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3.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3.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3.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3.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4.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4.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4.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4.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4.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4.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4.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4.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4.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4.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29" name="Group 28">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30" name="Freeform: Shape 29">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1" name="Freeform: Shape 30">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2" name="Freeform: Shape 31">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3" name="Freeform: Shape 32">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9BA86310-401F-D715-2C43-CA2C93B25240}"/>
              </a:ext>
            </a:extLst>
          </p:cNvPr>
          <p:cNvSpPr>
            <a:spLocks noGrp="1"/>
          </p:cNvSpPr>
          <p:nvPr>
            <p:ph type="title"/>
          </p:nvPr>
        </p:nvSpPr>
        <p:spPr>
          <a:xfrm>
            <a:off x="640080" y="1243013"/>
            <a:ext cx="3855720" cy="4371974"/>
          </a:xfrm>
        </p:spPr>
        <p:txBody>
          <a:bodyPr>
            <a:normAutofit/>
          </a:bodyPr>
          <a:lstStyle/>
          <a:p>
            <a:r>
              <a:rPr lang="en-GB" sz="3600">
                <a:solidFill>
                  <a:schemeClr val="tx2"/>
                </a:solidFill>
              </a:rPr>
              <a:t>Direct Discrimination: Comparators</a:t>
            </a:r>
          </a:p>
        </p:txBody>
      </p:sp>
      <p:sp>
        <p:nvSpPr>
          <p:cNvPr id="3" name="Content Placeholder 2">
            <a:extLst>
              <a:ext uri="{FF2B5EF4-FFF2-40B4-BE49-F238E27FC236}">
                <a16:creationId xmlns:a16="http://schemas.microsoft.com/office/drawing/2014/main" id="{D6A93379-457C-482A-2680-F104E10923D0}"/>
              </a:ext>
            </a:extLst>
          </p:cNvPr>
          <p:cNvSpPr>
            <a:spLocks noGrp="1"/>
          </p:cNvSpPr>
          <p:nvPr>
            <p:ph idx="1"/>
          </p:nvPr>
        </p:nvSpPr>
        <p:spPr>
          <a:xfrm>
            <a:off x="6172200" y="804672"/>
            <a:ext cx="5221224" cy="5230368"/>
          </a:xfrm>
        </p:spPr>
        <p:txBody>
          <a:bodyPr anchor="ctr">
            <a:normAutofit/>
          </a:bodyPr>
          <a:lstStyle/>
          <a:p>
            <a:pPr marL="0" indent="0">
              <a:buNone/>
            </a:pPr>
            <a:r>
              <a:rPr lang="en-GB" sz="1800" b="1">
                <a:solidFill>
                  <a:schemeClr val="tx2"/>
                </a:solidFill>
              </a:rPr>
              <a:t>Leicester City Council v Parmar </a:t>
            </a:r>
            <a:r>
              <a:rPr lang="en-GB" sz="1800">
                <a:solidFill>
                  <a:schemeClr val="tx2"/>
                </a:solidFill>
              </a:rPr>
              <a:t>[2025] EWCA Civ 952</a:t>
            </a:r>
          </a:p>
          <a:p>
            <a:pPr lvl="0"/>
            <a:r>
              <a:rPr lang="en-GB" sz="1800">
                <a:solidFill>
                  <a:schemeClr val="tx2"/>
                </a:solidFill>
              </a:rPr>
              <a:t>P worked for LCC and is of Indian ethnic origin.</a:t>
            </a:r>
          </a:p>
          <a:p>
            <a:pPr lvl="0"/>
            <a:r>
              <a:rPr lang="en-GB" sz="1800">
                <a:solidFill>
                  <a:schemeClr val="tx2"/>
                </a:solidFill>
              </a:rPr>
              <a:t>2 complaints raised against P.</a:t>
            </a:r>
          </a:p>
          <a:p>
            <a:pPr lvl="0"/>
            <a:r>
              <a:rPr lang="en-GB" sz="1800">
                <a:solidFill>
                  <a:schemeClr val="tx2"/>
                </a:solidFill>
              </a:rPr>
              <a:t>L, her boss, started formal investigation. </a:t>
            </a:r>
          </a:p>
          <a:p>
            <a:pPr lvl="0"/>
            <a:r>
              <a:rPr lang="en-GB" sz="1800">
                <a:solidFill>
                  <a:schemeClr val="tx2"/>
                </a:solidFill>
              </a:rPr>
              <a:t>T took over: no case to answer.</a:t>
            </a:r>
          </a:p>
          <a:p>
            <a:pPr lvl="0"/>
            <a:r>
              <a:rPr lang="en-GB" sz="1800">
                <a:solidFill>
                  <a:schemeClr val="tx2"/>
                </a:solidFill>
              </a:rPr>
              <a:t>LCC did not disclose T’s investigation notes.</a:t>
            </a:r>
          </a:p>
          <a:p>
            <a:pPr lvl="0"/>
            <a:r>
              <a:rPr lang="en-GB" sz="1800">
                <a:solidFill>
                  <a:schemeClr val="tx2"/>
                </a:solidFill>
              </a:rPr>
              <a:t>P said she had been the victim of direct discrimination.</a:t>
            </a:r>
          </a:p>
          <a:p>
            <a:pPr marL="0" indent="0">
              <a:buNone/>
            </a:pPr>
            <a:endParaRPr lang="en-GB" sz="1800">
              <a:solidFill>
                <a:schemeClr val="tx2"/>
              </a:solidFill>
            </a:endParaRPr>
          </a:p>
        </p:txBody>
      </p:sp>
    </p:spTree>
    <p:extLst>
      <p:ext uri="{BB962C8B-B14F-4D97-AF65-F5344CB8AC3E}">
        <p14:creationId xmlns:p14="http://schemas.microsoft.com/office/powerpoint/2010/main" val="36736877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889C5E17-24D0-4696-A3C5-A2261FB455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6929B58F-2358-44CC-ACE5-EF1BD3C6C8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Title 1">
            <a:extLst>
              <a:ext uri="{FF2B5EF4-FFF2-40B4-BE49-F238E27FC236}">
                <a16:creationId xmlns:a16="http://schemas.microsoft.com/office/drawing/2014/main" id="{587AA854-2434-D6BD-DA09-45571B57C043}"/>
              </a:ext>
            </a:extLst>
          </p:cNvPr>
          <p:cNvSpPr>
            <a:spLocks noGrp="1"/>
          </p:cNvSpPr>
          <p:nvPr>
            <p:ph type="title"/>
          </p:nvPr>
        </p:nvSpPr>
        <p:spPr>
          <a:xfrm>
            <a:off x="804672" y="1243013"/>
            <a:ext cx="3855720" cy="4371974"/>
          </a:xfrm>
        </p:spPr>
        <p:txBody>
          <a:bodyPr>
            <a:normAutofit/>
          </a:bodyPr>
          <a:lstStyle/>
          <a:p>
            <a:r>
              <a:rPr lang="en-GB" sz="3600">
                <a:solidFill>
                  <a:schemeClr val="tx2"/>
                </a:solidFill>
              </a:rPr>
              <a:t>Sex and Gender Reassignment</a:t>
            </a:r>
          </a:p>
        </p:txBody>
      </p:sp>
      <p:grpSp>
        <p:nvGrpSpPr>
          <p:cNvPr id="29" name="Group 28">
            <a:extLst>
              <a:ext uri="{FF2B5EF4-FFF2-40B4-BE49-F238E27FC236}">
                <a16:creationId xmlns:a16="http://schemas.microsoft.com/office/drawing/2014/main" id="{09DA5303-A1AF-4830-806C-51FCD96188B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897348" y="5285"/>
            <a:ext cx="7294653" cy="6858000"/>
            <a:chOff x="4897348" y="-5799"/>
            <a:chExt cx="7294653" cy="6858000"/>
          </a:xfrm>
        </p:grpSpPr>
        <p:sp>
          <p:nvSpPr>
            <p:cNvPr id="30" name="Freeform: Shape 29">
              <a:extLst>
                <a:ext uri="{FF2B5EF4-FFF2-40B4-BE49-F238E27FC236}">
                  <a16:creationId xmlns:a16="http://schemas.microsoft.com/office/drawing/2014/main" id="{4FAAA8C8-4EB7-45F1-BF24-3EF0F4DC44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897348" y="-5798"/>
              <a:ext cx="7294652" cy="6857999"/>
            </a:xfrm>
            <a:custGeom>
              <a:avLst/>
              <a:gdLst>
                <a:gd name="connsiteX0" fmla="*/ 7294652 w 7294652"/>
                <a:gd name="connsiteY0" fmla="*/ 6063030 h 6857999"/>
                <a:gd name="connsiteX1" fmla="*/ 7294652 w 7294652"/>
                <a:gd name="connsiteY1" fmla="*/ 6857999 h 6857999"/>
                <a:gd name="connsiteX2" fmla="*/ 6248575 w 7294652"/>
                <a:gd name="connsiteY2" fmla="*/ 6857999 h 6857999"/>
                <a:gd name="connsiteX3" fmla="*/ 6477898 w 7294652"/>
                <a:gd name="connsiteY3" fmla="*/ 6700973 h 6857999"/>
                <a:gd name="connsiteX4" fmla="*/ 6647884 w 7294652"/>
                <a:gd name="connsiteY4" fmla="*/ 6572752 h 6857999"/>
                <a:gd name="connsiteX5" fmla="*/ 6817698 w 7294652"/>
                <a:gd name="connsiteY5" fmla="*/ 6440235 h 6857999"/>
                <a:gd name="connsiteX6" fmla="*/ 7161451 w 7294652"/>
                <a:gd name="connsiteY6" fmla="*/ 6165232 h 6857999"/>
                <a:gd name="connsiteX7" fmla="*/ 1673436 w 7294652"/>
                <a:gd name="connsiteY7" fmla="*/ 0 h 6857999"/>
                <a:gd name="connsiteX8" fmla="*/ 2394951 w 7294652"/>
                <a:gd name="connsiteY8" fmla="*/ 0 h 6857999"/>
                <a:gd name="connsiteX9" fmla="*/ 2244659 w 7294652"/>
                <a:gd name="connsiteY9" fmla="*/ 100763 h 6857999"/>
                <a:gd name="connsiteX10" fmla="*/ 1743903 w 7294652"/>
                <a:gd name="connsiteY10" fmla="*/ 498975 h 6857999"/>
                <a:gd name="connsiteX11" fmla="*/ 1163821 w 7294652"/>
                <a:gd name="connsiteY11" fmla="*/ 1121514 h 6857999"/>
                <a:gd name="connsiteX12" fmla="*/ 704911 w 7294652"/>
                <a:gd name="connsiteY12" fmla="*/ 1837036 h 6857999"/>
                <a:gd name="connsiteX13" fmla="*/ 393472 w 7294652"/>
                <a:gd name="connsiteY13" fmla="*/ 2627669 h 6857999"/>
                <a:gd name="connsiteX14" fmla="*/ 280032 w 7294652"/>
                <a:gd name="connsiteY14" fmla="*/ 3472097 h 6857999"/>
                <a:gd name="connsiteX15" fmla="*/ 327813 w 7294652"/>
                <a:gd name="connsiteY15" fmla="*/ 3884602 h 6857999"/>
                <a:gd name="connsiteX16" fmla="*/ 469096 w 7294652"/>
                <a:gd name="connsiteY16" fmla="*/ 4270809 h 6857999"/>
                <a:gd name="connsiteX17" fmla="*/ 567581 w 7294652"/>
                <a:gd name="connsiteY17" fmla="*/ 4452482 h 6857999"/>
                <a:gd name="connsiteX18" fmla="*/ 680677 w 7294652"/>
                <a:gd name="connsiteY18" fmla="*/ 4628484 h 6857999"/>
                <a:gd name="connsiteX19" fmla="*/ 941928 w 7294652"/>
                <a:gd name="connsiteY19" fmla="*/ 4968628 h 6857999"/>
                <a:gd name="connsiteX20" fmla="*/ 1224665 w 7294652"/>
                <a:gd name="connsiteY20" fmla="*/ 5311349 h 6857999"/>
                <a:gd name="connsiteX21" fmla="*/ 1365259 w 7294652"/>
                <a:gd name="connsiteY21" fmla="*/ 5490273 h 6857999"/>
                <a:gd name="connsiteX22" fmla="*/ 1432808 w 7294652"/>
                <a:gd name="connsiteY22" fmla="*/ 5577931 h 6857999"/>
                <a:gd name="connsiteX23" fmla="*/ 1498980 w 7294652"/>
                <a:gd name="connsiteY23" fmla="*/ 5662148 h 6857999"/>
                <a:gd name="connsiteX24" fmla="*/ 2067548 w 7294652"/>
                <a:gd name="connsiteY24" fmla="*/ 6283312 h 6857999"/>
                <a:gd name="connsiteX25" fmla="*/ 2369879 w 7294652"/>
                <a:gd name="connsiteY25" fmla="*/ 6562782 h 6857999"/>
                <a:gd name="connsiteX26" fmla="*/ 2686645 w 7294652"/>
                <a:gd name="connsiteY26" fmla="*/ 6820598 h 6857999"/>
                <a:gd name="connsiteX27" fmla="*/ 2738907 w 7294652"/>
                <a:gd name="connsiteY27" fmla="*/ 6857999 h 6857999"/>
                <a:gd name="connsiteX28" fmla="*/ 1731787 w 7294652"/>
                <a:gd name="connsiteY28" fmla="*/ 6857999 h 6857999"/>
                <a:gd name="connsiteX29" fmla="*/ 1607949 w 7294652"/>
                <a:gd name="connsiteY29" fmla="*/ 6732770 h 6857999"/>
                <a:gd name="connsiteX30" fmla="*/ 1309057 w 7294652"/>
                <a:gd name="connsiteY30" fmla="*/ 6370109 h 6857999"/>
                <a:gd name="connsiteX31" fmla="*/ 1048147 w 7294652"/>
                <a:gd name="connsiteY31" fmla="*/ 5986138 h 6857999"/>
                <a:gd name="connsiteX32" fmla="*/ 987131 w 7294652"/>
                <a:gd name="connsiteY32" fmla="*/ 5888512 h 6857999"/>
                <a:gd name="connsiteX33" fmla="*/ 928866 w 7294652"/>
                <a:gd name="connsiteY33" fmla="*/ 5793463 h 6857999"/>
                <a:gd name="connsiteX34" fmla="*/ 813708 w 7294652"/>
                <a:gd name="connsiteY34" fmla="*/ 5609556 h 6857999"/>
                <a:gd name="connsiteX35" fmla="*/ 574972 w 7294652"/>
                <a:gd name="connsiteY35" fmla="*/ 5231598 h 6857999"/>
                <a:gd name="connsiteX36" fmla="*/ 342424 w 7294652"/>
                <a:gd name="connsiteY36" fmla="*/ 4834048 h 6857999"/>
                <a:gd name="connsiteX37" fmla="*/ 237579 w 7294652"/>
                <a:gd name="connsiteY37" fmla="*/ 4623500 h 6857999"/>
                <a:gd name="connsiteX38" fmla="*/ 148373 w 7294652"/>
                <a:gd name="connsiteY38" fmla="*/ 4404356 h 6857999"/>
                <a:gd name="connsiteX39" fmla="*/ 79623 w 7294652"/>
                <a:gd name="connsiteY39" fmla="*/ 4175762 h 6857999"/>
                <a:gd name="connsiteX40" fmla="*/ 54185 w 7294652"/>
                <a:gd name="connsiteY40" fmla="*/ 4059229 h 6857999"/>
                <a:gd name="connsiteX41" fmla="*/ 43013 w 7294652"/>
                <a:gd name="connsiteY41" fmla="*/ 4000790 h 6857999"/>
                <a:gd name="connsiteX42" fmla="*/ 33734 w 7294652"/>
                <a:gd name="connsiteY42" fmla="*/ 3942180 h 6857999"/>
                <a:gd name="connsiteX43" fmla="*/ 45 w 7294652"/>
                <a:gd name="connsiteY43" fmla="*/ 3472097 h 6857999"/>
                <a:gd name="connsiteX44" fmla="*/ 95436 w 7294652"/>
                <a:gd name="connsiteY44" fmla="*/ 2557372 h 6857999"/>
                <a:gd name="connsiteX45" fmla="*/ 382126 w 7294652"/>
                <a:gd name="connsiteY45" fmla="*/ 1680799 h 6857999"/>
                <a:gd name="connsiteX46" fmla="*/ 1457043 w 7294652"/>
                <a:gd name="connsiteY46" fmla="*/ 192176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7294652" h="6857999">
                  <a:moveTo>
                    <a:pt x="7294652" y="6063030"/>
                  </a:moveTo>
                  <a:lnTo>
                    <a:pt x="7294652" y="6857999"/>
                  </a:lnTo>
                  <a:lnTo>
                    <a:pt x="6248575" y="6857999"/>
                  </a:lnTo>
                  <a:lnTo>
                    <a:pt x="6477898" y="6700973"/>
                  </a:lnTo>
                  <a:cubicBezTo>
                    <a:pt x="6534790" y="6659378"/>
                    <a:pt x="6591336" y="6616237"/>
                    <a:pt x="6647884" y="6572752"/>
                  </a:cubicBezTo>
                  <a:cubicBezTo>
                    <a:pt x="6704432" y="6529268"/>
                    <a:pt x="6761151" y="6485095"/>
                    <a:pt x="6817698" y="6440235"/>
                  </a:cubicBezTo>
                  <a:lnTo>
                    <a:pt x="7161451" y="6165232"/>
                  </a:lnTo>
                  <a:close/>
                  <a:moveTo>
                    <a:pt x="1673436" y="0"/>
                  </a:moveTo>
                  <a:lnTo>
                    <a:pt x="2394951" y="0"/>
                  </a:lnTo>
                  <a:lnTo>
                    <a:pt x="2244659" y="100763"/>
                  </a:lnTo>
                  <a:cubicBezTo>
                    <a:pt x="2071051" y="224086"/>
                    <a:pt x="1903860" y="356975"/>
                    <a:pt x="1743903" y="498975"/>
                  </a:cubicBezTo>
                  <a:cubicBezTo>
                    <a:pt x="1533218" y="689638"/>
                    <a:pt x="1339146" y="897902"/>
                    <a:pt x="1163821" y="1121514"/>
                  </a:cubicBezTo>
                  <a:cubicBezTo>
                    <a:pt x="988284" y="1344764"/>
                    <a:pt x="834608" y="1584376"/>
                    <a:pt x="704911" y="1837036"/>
                  </a:cubicBezTo>
                  <a:cubicBezTo>
                    <a:pt x="573950" y="2089059"/>
                    <a:pt x="469577" y="2354041"/>
                    <a:pt x="393472" y="2627669"/>
                  </a:cubicBezTo>
                  <a:cubicBezTo>
                    <a:pt x="318269" y="2902842"/>
                    <a:pt x="280119" y="3186833"/>
                    <a:pt x="280032" y="3472097"/>
                  </a:cubicBezTo>
                  <a:cubicBezTo>
                    <a:pt x="280349" y="3610956"/>
                    <a:pt x="296380" y="3749334"/>
                    <a:pt x="327813" y="3884602"/>
                  </a:cubicBezTo>
                  <a:cubicBezTo>
                    <a:pt x="360878" y="4018046"/>
                    <a:pt x="408244" y="4147540"/>
                    <a:pt x="469096" y="4270809"/>
                  </a:cubicBezTo>
                  <a:cubicBezTo>
                    <a:pt x="499175" y="4332511"/>
                    <a:pt x="532347" y="4393012"/>
                    <a:pt x="567581" y="4452482"/>
                  </a:cubicBezTo>
                  <a:cubicBezTo>
                    <a:pt x="602815" y="4511953"/>
                    <a:pt x="641144" y="4570562"/>
                    <a:pt x="680677" y="4628484"/>
                  </a:cubicBezTo>
                  <a:cubicBezTo>
                    <a:pt x="760771" y="4743985"/>
                    <a:pt x="849802" y="4856048"/>
                    <a:pt x="941928" y="4968628"/>
                  </a:cubicBezTo>
                  <a:cubicBezTo>
                    <a:pt x="1034055" y="5081206"/>
                    <a:pt x="1130994" y="5193958"/>
                    <a:pt x="1224665" y="5311349"/>
                  </a:cubicBezTo>
                  <a:cubicBezTo>
                    <a:pt x="1271987" y="5369787"/>
                    <a:pt x="1318853" y="5429429"/>
                    <a:pt x="1365259" y="5490273"/>
                  </a:cubicBezTo>
                  <a:lnTo>
                    <a:pt x="1432808" y="5577931"/>
                  </a:lnTo>
                  <a:cubicBezTo>
                    <a:pt x="1454979" y="5605947"/>
                    <a:pt x="1476121" y="5634821"/>
                    <a:pt x="1498980" y="5662148"/>
                  </a:cubicBezTo>
                  <a:cubicBezTo>
                    <a:pt x="1676323" y="5880038"/>
                    <a:pt x="1866158" y="6087441"/>
                    <a:pt x="2067548" y="6283312"/>
                  </a:cubicBezTo>
                  <a:cubicBezTo>
                    <a:pt x="2166203" y="6379907"/>
                    <a:pt x="2266974" y="6473064"/>
                    <a:pt x="2369879" y="6562782"/>
                  </a:cubicBezTo>
                  <a:cubicBezTo>
                    <a:pt x="2473005" y="6652331"/>
                    <a:pt x="2577677" y="6738957"/>
                    <a:pt x="2686645" y="6820598"/>
                  </a:cubicBezTo>
                  <a:lnTo>
                    <a:pt x="2738907" y="6857999"/>
                  </a:lnTo>
                  <a:lnTo>
                    <a:pt x="1731787" y="6857999"/>
                  </a:lnTo>
                  <a:lnTo>
                    <a:pt x="1607949" y="6732770"/>
                  </a:lnTo>
                  <a:cubicBezTo>
                    <a:pt x="1501232" y="6617903"/>
                    <a:pt x="1401421" y="6496799"/>
                    <a:pt x="1309057" y="6370109"/>
                  </a:cubicBezTo>
                  <a:cubicBezTo>
                    <a:pt x="1217103" y="6244469"/>
                    <a:pt x="1129618" y="6116590"/>
                    <a:pt x="1048147" y="5986138"/>
                  </a:cubicBezTo>
                  <a:cubicBezTo>
                    <a:pt x="1027179" y="5953825"/>
                    <a:pt x="1007414" y="5920996"/>
                    <a:pt x="987131" y="5888512"/>
                  </a:cubicBezTo>
                  <a:lnTo>
                    <a:pt x="928866" y="5793463"/>
                  </a:lnTo>
                  <a:cubicBezTo>
                    <a:pt x="891568" y="5732276"/>
                    <a:pt x="852725" y="5671260"/>
                    <a:pt x="813708" y="5609556"/>
                  </a:cubicBezTo>
                  <a:lnTo>
                    <a:pt x="574972" y="5231598"/>
                  </a:lnTo>
                  <a:cubicBezTo>
                    <a:pt x="495221" y="5103551"/>
                    <a:pt x="416158" y="4971549"/>
                    <a:pt x="342424" y="4834048"/>
                  </a:cubicBezTo>
                  <a:cubicBezTo>
                    <a:pt x="305641" y="4765298"/>
                    <a:pt x="270236" y="4695343"/>
                    <a:pt x="237579" y="4623500"/>
                  </a:cubicBezTo>
                  <a:cubicBezTo>
                    <a:pt x="204922" y="4551655"/>
                    <a:pt x="175187" y="4478607"/>
                    <a:pt x="148373" y="4404356"/>
                  </a:cubicBezTo>
                  <a:cubicBezTo>
                    <a:pt x="121561" y="4330107"/>
                    <a:pt x="99046" y="4252934"/>
                    <a:pt x="79623" y="4175762"/>
                  </a:cubicBezTo>
                  <a:cubicBezTo>
                    <a:pt x="70514" y="4136916"/>
                    <a:pt x="61577" y="4098245"/>
                    <a:pt x="54185" y="4059229"/>
                  </a:cubicBezTo>
                  <a:lnTo>
                    <a:pt x="43013" y="4000790"/>
                  </a:lnTo>
                  <a:lnTo>
                    <a:pt x="33734" y="3942180"/>
                  </a:lnTo>
                  <a:cubicBezTo>
                    <a:pt x="10461" y="3786581"/>
                    <a:pt x="-801" y="3629416"/>
                    <a:pt x="45" y="3472097"/>
                  </a:cubicBezTo>
                  <a:cubicBezTo>
                    <a:pt x="863" y="3164748"/>
                    <a:pt x="32824" y="2858275"/>
                    <a:pt x="95436" y="2557372"/>
                  </a:cubicBezTo>
                  <a:cubicBezTo>
                    <a:pt x="157549" y="2255281"/>
                    <a:pt x="253728" y="1961216"/>
                    <a:pt x="382126" y="1680799"/>
                  </a:cubicBezTo>
                  <a:cubicBezTo>
                    <a:pt x="639940" y="1120482"/>
                    <a:pt x="1015492" y="619117"/>
                    <a:pt x="1457043" y="192176"/>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Freeform: Shape 30">
              <a:extLst>
                <a:ext uri="{FF2B5EF4-FFF2-40B4-BE49-F238E27FC236}">
                  <a16:creationId xmlns:a16="http://schemas.microsoft.com/office/drawing/2014/main" id="{A77FC097-E4F2-4A45-82E8-3808FA553C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900650" y="-5799"/>
              <a:ext cx="7291350" cy="6858000"/>
            </a:xfrm>
            <a:custGeom>
              <a:avLst/>
              <a:gdLst>
                <a:gd name="connsiteX0" fmla="*/ 7291350 w 7291350"/>
                <a:gd name="connsiteY0" fmla="*/ 5718699 h 6858000"/>
                <a:gd name="connsiteX1" fmla="*/ 7291350 w 7291350"/>
                <a:gd name="connsiteY1" fmla="*/ 6806115 h 6858000"/>
                <a:gd name="connsiteX2" fmla="*/ 7224124 w 7291350"/>
                <a:gd name="connsiteY2" fmla="*/ 6858000 h 6858000"/>
                <a:gd name="connsiteX3" fmla="*/ 5607142 w 7291350"/>
                <a:gd name="connsiteY3" fmla="*/ 6858000 h 6858000"/>
                <a:gd name="connsiteX4" fmla="*/ 5736072 w 7291350"/>
                <a:gd name="connsiteY4" fmla="*/ 6801170 h 6858000"/>
                <a:gd name="connsiteX5" fmla="*/ 6949826 w 7291350"/>
                <a:gd name="connsiteY5" fmla="*/ 5983707 h 6858000"/>
                <a:gd name="connsiteX6" fmla="*/ 7220703 w 7291350"/>
                <a:gd name="connsiteY6" fmla="*/ 5773675 h 6858000"/>
                <a:gd name="connsiteX7" fmla="*/ 7218419 w 7291350"/>
                <a:gd name="connsiteY7" fmla="*/ 0 h 6858000"/>
                <a:gd name="connsiteX8" fmla="*/ 7291350 w 7291350"/>
                <a:gd name="connsiteY8" fmla="*/ 0 h 6858000"/>
                <a:gd name="connsiteX9" fmla="*/ 7291350 w 7291350"/>
                <a:gd name="connsiteY9" fmla="*/ 50138 h 6858000"/>
                <a:gd name="connsiteX10" fmla="*/ 1797607 w 7291350"/>
                <a:gd name="connsiteY10" fmla="*/ 0 h 6858000"/>
                <a:gd name="connsiteX11" fmla="*/ 3385676 w 7291350"/>
                <a:gd name="connsiteY11" fmla="*/ 0 h 6858000"/>
                <a:gd name="connsiteX12" fmla="*/ 3360567 w 7291350"/>
                <a:gd name="connsiteY12" fmla="*/ 11552 h 6858000"/>
                <a:gd name="connsiteX13" fmla="*/ 2267395 w 7291350"/>
                <a:gd name="connsiteY13" fmla="*/ 725831 h 6858000"/>
                <a:gd name="connsiteX14" fmla="*/ 1234074 w 7291350"/>
                <a:gd name="connsiteY14" fmla="*/ 2007171 h 6858000"/>
                <a:gd name="connsiteX15" fmla="*/ 859383 w 7291350"/>
                <a:gd name="connsiteY15" fmla="*/ 3498372 h 6858000"/>
                <a:gd name="connsiteX16" fmla="*/ 1479513 w 7291350"/>
                <a:gd name="connsiteY16" fmla="*/ 4883182 h 6858000"/>
                <a:gd name="connsiteX17" fmla="*/ 1791985 w 7291350"/>
                <a:gd name="connsiteY17" fmla="*/ 5322671 h 6858000"/>
                <a:gd name="connsiteX18" fmla="*/ 3397295 w 7291350"/>
                <a:gd name="connsiteY18" fmla="*/ 6784567 h 6858000"/>
                <a:gd name="connsiteX19" fmla="*/ 3590446 w 7291350"/>
                <a:gd name="connsiteY19" fmla="*/ 6858000 h 6858000"/>
                <a:gd name="connsiteX20" fmla="*/ 1970757 w 7291350"/>
                <a:gd name="connsiteY20" fmla="*/ 6858000 h 6858000"/>
                <a:gd name="connsiteX21" fmla="*/ 1735872 w 7291350"/>
                <a:gd name="connsiteY21" fmla="*/ 6627685 h 6858000"/>
                <a:gd name="connsiteX22" fmla="*/ 1080932 w 7291350"/>
                <a:gd name="connsiteY22" fmla="*/ 5805127 h 6858000"/>
                <a:gd name="connsiteX23" fmla="*/ 0 w 7291350"/>
                <a:gd name="connsiteY23" fmla="*/ 3498372 h 6858000"/>
                <a:gd name="connsiteX24" fmla="*/ 1708174 w 7291350"/>
                <a:gd name="connsiteY24" fmla="*/ 7330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7291350" h="6858000">
                  <a:moveTo>
                    <a:pt x="7291350" y="5718699"/>
                  </a:moveTo>
                  <a:lnTo>
                    <a:pt x="7291350" y="6806115"/>
                  </a:lnTo>
                  <a:lnTo>
                    <a:pt x="7224124" y="6858000"/>
                  </a:lnTo>
                  <a:lnTo>
                    <a:pt x="5607142" y="6858000"/>
                  </a:lnTo>
                  <a:lnTo>
                    <a:pt x="5736072" y="6801170"/>
                  </a:lnTo>
                  <a:cubicBezTo>
                    <a:pt x="6122313" y="6616106"/>
                    <a:pt x="6503069" y="6332805"/>
                    <a:pt x="6949826" y="5983707"/>
                  </a:cubicBezTo>
                  <a:cubicBezTo>
                    <a:pt x="7041094" y="5912378"/>
                    <a:pt x="7132358" y="5842426"/>
                    <a:pt x="7220703" y="5773675"/>
                  </a:cubicBezTo>
                  <a:close/>
                  <a:moveTo>
                    <a:pt x="7218419" y="0"/>
                  </a:moveTo>
                  <a:lnTo>
                    <a:pt x="7291350" y="0"/>
                  </a:lnTo>
                  <a:lnTo>
                    <a:pt x="7291350" y="50138"/>
                  </a:lnTo>
                  <a:close/>
                  <a:moveTo>
                    <a:pt x="1797607" y="0"/>
                  </a:moveTo>
                  <a:lnTo>
                    <a:pt x="3385676" y="0"/>
                  </a:lnTo>
                  <a:lnTo>
                    <a:pt x="3360567" y="11552"/>
                  </a:lnTo>
                  <a:cubicBezTo>
                    <a:pt x="2968013" y="202286"/>
                    <a:pt x="2600620" y="442170"/>
                    <a:pt x="2267395" y="725831"/>
                  </a:cubicBezTo>
                  <a:cubicBezTo>
                    <a:pt x="1824986" y="1104820"/>
                    <a:pt x="1477279" y="1536057"/>
                    <a:pt x="1234074" y="2007171"/>
                  </a:cubicBezTo>
                  <a:cubicBezTo>
                    <a:pt x="985368" y="2488770"/>
                    <a:pt x="859383" y="2990476"/>
                    <a:pt x="859383" y="3498372"/>
                  </a:cubicBezTo>
                  <a:cubicBezTo>
                    <a:pt x="859383" y="4010222"/>
                    <a:pt x="1060651" y="4308942"/>
                    <a:pt x="1479513" y="4883182"/>
                  </a:cubicBezTo>
                  <a:cubicBezTo>
                    <a:pt x="1580577" y="5021714"/>
                    <a:pt x="1685078" y="5164888"/>
                    <a:pt x="1791985" y="5322671"/>
                  </a:cubicBezTo>
                  <a:cubicBezTo>
                    <a:pt x="2283419" y="6046950"/>
                    <a:pt x="2796809" y="6521439"/>
                    <a:pt x="3397295" y="6784567"/>
                  </a:cubicBezTo>
                  <a:lnTo>
                    <a:pt x="3590446" y="6858000"/>
                  </a:lnTo>
                  <a:lnTo>
                    <a:pt x="1970757" y="6858000"/>
                  </a:lnTo>
                  <a:lnTo>
                    <a:pt x="1735872" y="6627685"/>
                  </a:lnTo>
                  <a:cubicBezTo>
                    <a:pt x="1502484" y="6382823"/>
                    <a:pt x="1285774" y="6107254"/>
                    <a:pt x="1080932" y="5805127"/>
                  </a:cubicBezTo>
                  <a:cubicBezTo>
                    <a:pt x="556365" y="5032027"/>
                    <a:pt x="0" y="4501616"/>
                    <a:pt x="0" y="3498372"/>
                  </a:cubicBezTo>
                  <a:cubicBezTo>
                    <a:pt x="0" y="2160829"/>
                    <a:pt x="685186" y="949872"/>
                    <a:pt x="1708174" y="7330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Freeform: Shape 31">
              <a:extLst>
                <a:ext uri="{FF2B5EF4-FFF2-40B4-BE49-F238E27FC236}">
                  <a16:creationId xmlns:a16="http://schemas.microsoft.com/office/drawing/2014/main" id="{D0DF88B0-FA8A-47F5-8EAC-1880B1A51BF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922894" y="-5799"/>
              <a:ext cx="7269107" cy="6858000"/>
            </a:xfrm>
            <a:custGeom>
              <a:avLst/>
              <a:gdLst>
                <a:gd name="connsiteX0" fmla="*/ 7269107 w 7269107"/>
                <a:gd name="connsiteY0" fmla="*/ 5518449 h 6858000"/>
                <a:gd name="connsiteX1" fmla="*/ 7269107 w 7269107"/>
                <a:gd name="connsiteY1" fmla="*/ 6823281 h 6858000"/>
                <a:gd name="connsiteX2" fmla="*/ 7224122 w 7269107"/>
                <a:gd name="connsiteY2" fmla="*/ 6858000 h 6858000"/>
                <a:gd name="connsiteX3" fmla="*/ 4927054 w 7269107"/>
                <a:gd name="connsiteY3" fmla="*/ 6858000 h 6858000"/>
                <a:gd name="connsiteX4" fmla="*/ 4982167 w 7269107"/>
                <a:gd name="connsiteY4" fmla="*/ 6852876 h 6858000"/>
                <a:gd name="connsiteX5" fmla="*/ 5743768 w 7269107"/>
                <a:gd name="connsiteY5" fmla="*/ 6606245 h 6858000"/>
                <a:gd name="connsiteX6" fmla="*/ 6843778 w 7269107"/>
                <a:gd name="connsiteY6" fmla="*/ 5848440 h 6858000"/>
                <a:gd name="connsiteX7" fmla="*/ 7115515 w 7269107"/>
                <a:gd name="connsiteY7" fmla="*/ 5637891 h 6858000"/>
                <a:gd name="connsiteX8" fmla="*/ 6870111 w 7269107"/>
                <a:gd name="connsiteY8" fmla="*/ 0 h 6858000"/>
                <a:gd name="connsiteX9" fmla="*/ 7269107 w 7269107"/>
                <a:gd name="connsiteY9" fmla="*/ 0 h 6858000"/>
                <a:gd name="connsiteX10" fmla="*/ 7269107 w 7269107"/>
                <a:gd name="connsiteY10" fmla="*/ 243137 h 6858000"/>
                <a:gd name="connsiteX11" fmla="*/ 7089989 w 7269107"/>
                <a:gd name="connsiteY11" fmla="*/ 119955 h 6858000"/>
                <a:gd name="connsiteX12" fmla="*/ 6952948 w 7269107"/>
                <a:gd name="connsiteY12" fmla="*/ 41521 h 6858000"/>
                <a:gd name="connsiteX13" fmla="*/ 1797606 w 7269107"/>
                <a:gd name="connsiteY13" fmla="*/ 0 h 6858000"/>
                <a:gd name="connsiteX14" fmla="*/ 3815328 w 7269107"/>
                <a:gd name="connsiteY14" fmla="*/ 0 h 6858000"/>
                <a:gd name="connsiteX15" fmla="*/ 3627371 w 7269107"/>
                <a:gd name="connsiteY15" fmla="*/ 77142 h 6858000"/>
                <a:gd name="connsiteX16" fmla="*/ 2379115 w 7269107"/>
                <a:gd name="connsiteY16" fmla="*/ 856285 h 6858000"/>
                <a:gd name="connsiteX17" fmla="*/ 1386699 w 7269107"/>
                <a:gd name="connsiteY17" fmla="*/ 2086062 h 6858000"/>
                <a:gd name="connsiteX18" fmla="*/ 1031258 w 7269107"/>
                <a:gd name="connsiteY18" fmla="*/ 3498372 h 6858000"/>
                <a:gd name="connsiteX19" fmla="*/ 1618904 w 7269107"/>
                <a:gd name="connsiteY19" fmla="*/ 4781604 h 6858000"/>
                <a:gd name="connsiteX20" fmla="*/ 1934812 w 7269107"/>
                <a:gd name="connsiteY20" fmla="*/ 5225904 h 6858000"/>
                <a:gd name="connsiteX21" fmla="*/ 3140010 w 7269107"/>
                <a:gd name="connsiteY21" fmla="*/ 6456196 h 6858000"/>
                <a:gd name="connsiteX22" fmla="*/ 4281662 w 7269107"/>
                <a:gd name="connsiteY22" fmla="*/ 6843305 h 6858000"/>
                <a:gd name="connsiteX23" fmla="*/ 4449058 w 7269107"/>
                <a:gd name="connsiteY23" fmla="*/ 6858000 h 6858000"/>
                <a:gd name="connsiteX24" fmla="*/ 1970756 w 7269107"/>
                <a:gd name="connsiteY24" fmla="*/ 6858000 h 6858000"/>
                <a:gd name="connsiteX25" fmla="*/ 1735871 w 7269107"/>
                <a:gd name="connsiteY25" fmla="*/ 6627685 h 6858000"/>
                <a:gd name="connsiteX26" fmla="*/ 1080930 w 7269107"/>
                <a:gd name="connsiteY26" fmla="*/ 5805127 h 6858000"/>
                <a:gd name="connsiteX27" fmla="*/ 0 w 7269107"/>
                <a:gd name="connsiteY27" fmla="*/ 3498372 h 6858000"/>
                <a:gd name="connsiteX28" fmla="*/ 1708172 w 7269107"/>
                <a:gd name="connsiteY28" fmla="*/ 7330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7269107" h="6858000">
                  <a:moveTo>
                    <a:pt x="7269107" y="5518449"/>
                  </a:moveTo>
                  <a:lnTo>
                    <a:pt x="7269107" y="6823281"/>
                  </a:lnTo>
                  <a:lnTo>
                    <a:pt x="7224122" y="6858000"/>
                  </a:lnTo>
                  <a:lnTo>
                    <a:pt x="4927054" y="6858000"/>
                  </a:lnTo>
                  <a:lnTo>
                    <a:pt x="4982167" y="6852876"/>
                  </a:lnTo>
                  <a:cubicBezTo>
                    <a:pt x="5236517" y="6821036"/>
                    <a:pt x="5483373" y="6740566"/>
                    <a:pt x="5743768" y="6606245"/>
                  </a:cubicBezTo>
                  <a:cubicBezTo>
                    <a:pt x="6099551" y="6422337"/>
                    <a:pt x="6452586" y="6154209"/>
                    <a:pt x="6843778" y="5848440"/>
                  </a:cubicBezTo>
                  <a:cubicBezTo>
                    <a:pt x="6935559" y="5776768"/>
                    <a:pt x="7026997" y="5706642"/>
                    <a:pt x="7115515" y="5637891"/>
                  </a:cubicBezTo>
                  <a:close/>
                  <a:moveTo>
                    <a:pt x="6870111" y="0"/>
                  </a:moveTo>
                  <a:lnTo>
                    <a:pt x="7269107" y="0"/>
                  </a:lnTo>
                  <a:lnTo>
                    <a:pt x="7269107" y="243137"/>
                  </a:lnTo>
                  <a:lnTo>
                    <a:pt x="7089989" y="119955"/>
                  </a:lnTo>
                  <a:cubicBezTo>
                    <a:pt x="7045081" y="92581"/>
                    <a:pt x="6999384" y="66425"/>
                    <a:pt x="6952948" y="41521"/>
                  </a:cubicBezTo>
                  <a:close/>
                  <a:moveTo>
                    <a:pt x="1797606" y="0"/>
                  </a:moveTo>
                  <a:lnTo>
                    <a:pt x="3815328" y="0"/>
                  </a:lnTo>
                  <a:lnTo>
                    <a:pt x="3627371" y="77142"/>
                  </a:lnTo>
                  <a:cubicBezTo>
                    <a:pt x="3175548" y="273822"/>
                    <a:pt x="2754868" y="536281"/>
                    <a:pt x="2379115" y="856285"/>
                  </a:cubicBezTo>
                  <a:cubicBezTo>
                    <a:pt x="1959736" y="1215679"/>
                    <a:pt x="1616497" y="1640901"/>
                    <a:pt x="1386699" y="2086062"/>
                  </a:cubicBezTo>
                  <a:cubicBezTo>
                    <a:pt x="1151572" y="2543083"/>
                    <a:pt x="1031258" y="3018150"/>
                    <a:pt x="1031258" y="3498372"/>
                  </a:cubicBezTo>
                  <a:cubicBezTo>
                    <a:pt x="1031258" y="3957455"/>
                    <a:pt x="1211213" y="4223692"/>
                    <a:pt x="1618904" y="4781604"/>
                  </a:cubicBezTo>
                  <a:cubicBezTo>
                    <a:pt x="1720826" y="4921339"/>
                    <a:pt x="1826186" y="5065887"/>
                    <a:pt x="1934812" y="5225904"/>
                  </a:cubicBezTo>
                  <a:cubicBezTo>
                    <a:pt x="2318957" y="5792064"/>
                    <a:pt x="2713069" y="6194600"/>
                    <a:pt x="3140010" y="6456196"/>
                  </a:cubicBezTo>
                  <a:cubicBezTo>
                    <a:pt x="3479423" y="6664512"/>
                    <a:pt x="3855769" y="6792387"/>
                    <a:pt x="4281662" y="6843305"/>
                  </a:cubicBezTo>
                  <a:lnTo>
                    <a:pt x="4449058" y="6858000"/>
                  </a:lnTo>
                  <a:lnTo>
                    <a:pt x="1970756" y="6858000"/>
                  </a:lnTo>
                  <a:lnTo>
                    <a:pt x="1735871" y="6627685"/>
                  </a:lnTo>
                  <a:cubicBezTo>
                    <a:pt x="1502482" y="6382823"/>
                    <a:pt x="1285773" y="6107254"/>
                    <a:pt x="1080930" y="5805127"/>
                  </a:cubicBezTo>
                  <a:cubicBezTo>
                    <a:pt x="556364" y="5032027"/>
                    <a:pt x="0" y="4501616"/>
                    <a:pt x="0" y="3498372"/>
                  </a:cubicBezTo>
                  <a:cubicBezTo>
                    <a:pt x="0" y="2160829"/>
                    <a:pt x="685185" y="949872"/>
                    <a:pt x="1708172" y="73302"/>
                  </a:cubicBezTo>
                  <a:close/>
                </a:path>
              </a:pathLst>
            </a:custGeom>
            <a:gradFill>
              <a:gsLst>
                <a:gs pos="2000">
                  <a:schemeClr val="bg1">
                    <a:alpha val="10000"/>
                  </a:schemeClr>
                </a:gs>
                <a:gs pos="5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3" name="Content Placeholder 2">
            <a:extLst>
              <a:ext uri="{FF2B5EF4-FFF2-40B4-BE49-F238E27FC236}">
                <a16:creationId xmlns:a16="http://schemas.microsoft.com/office/drawing/2014/main" id="{429E9114-4129-C674-56C0-9481A4EC7493}"/>
              </a:ext>
            </a:extLst>
          </p:cNvPr>
          <p:cNvSpPr>
            <a:spLocks noGrp="1"/>
          </p:cNvSpPr>
          <p:nvPr>
            <p:ph idx="1"/>
          </p:nvPr>
        </p:nvSpPr>
        <p:spPr>
          <a:xfrm>
            <a:off x="6632812" y="1032987"/>
            <a:ext cx="4919108" cy="4792027"/>
          </a:xfrm>
        </p:spPr>
        <p:txBody>
          <a:bodyPr anchor="ctr">
            <a:normAutofit/>
          </a:bodyPr>
          <a:lstStyle/>
          <a:p>
            <a:pPr lvl="0"/>
            <a:r>
              <a:rPr lang="en-GB" sz="2000">
                <a:solidFill>
                  <a:schemeClr val="tx2"/>
                </a:solidFill>
              </a:rPr>
              <a:t>Scottish Ministers issued guidance that a woman was someone who fell within </a:t>
            </a:r>
            <a:r>
              <a:rPr lang="en-GB" sz="2000" b="1">
                <a:solidFill>
                  <a:schemeClr val="tx2"/>
                </a:solidFill>
              </a:rPr>
              <a:t>ss. 11 </a:t>
            </a:r>
            <a:r>
              <a:rPr lang="en-GB" sz="2000">
                <a:solidFill>
                  <a:schemeClr val="tx2"/>
                </a:solidFill>
              </a:rPr>
              <a:t>and </a:t>
            </a:r>
            <a:r>
              <a:rPr lang="en-GB" sz="2000" b="1">
                <a:solidFill>
                  <a:schemeClr val="tx2"/>
                </a:solidFill>
              </a:rPr>
              <a:t>212(1) </a:t>
            </a:r>
            <a:r>
              <a:rPr lang="en-GB" sz="2000">
                <a:solidFill>
                  <a:schemeClr val="tx2"/>
                </a:solidFill>
              </a:rPr>
              <a:t>of the </a:t>
            </a:r>
            <a:r>
              <a:rPr lang="en-GB" sz="2000" b="1">
                <a:solidFill>
                  <a:schemeClr val="tx2"/>
                </a:solidFill>
              </a:rPr>
              <a:t>EqA 2010</a:t>
            </a:r>
            <a:r>
              <a:rPr lang="en-GB" sz="2000">
                <a:solidFill>
                  <a:schemeClr val="tx2"/>
                </a:solidFill>
              </a:rPr>
              <a:t>.</a:t>
            </a:r>
          </a:p>
          <a:p>
            <a:pPr lvl="0"/>
            <a:r>
              <a:rPr lang="en-GB" sz="2000">
                <a:solidFill>
                  <a:schemeClr val="tx2"/>
                </a:solidFill>
              </a:rPr>
              <a:t>The statutory definition is a “female of any age”.</a:t>
            </a:r>
          </a:p>
          <a:p>
            <a:pPr lvl="0"/>
            <a:r>
              <a:rPr lang="en-GB" sz="2000">
                <a:solidFill>
                  <a:schemeClr val="tx2"/>
                </a:solidFill>
              </a:rPr>
              <a:t>The guidance also said that woman included anyone who had a “full gender recognition certificate” issued under the </a:t>
            </a:r>
            <a:r>
              <a:rPr lang="en-GB" sz="2000" b="1">
                <a:solidFill>
                  <a:schemeClr val="tx2"/>
                </a:solidFill>
              </a:rPr>
              <a:t>Gender Recognition Act 2004 </a:t>
            </a:r>
            <a:r>
              <a:rPr lang="en-GB" sz="2000">
                <a:solidFill>
                  <a:schemeClr val="tx2"/>
                </a:solidFill>
              </a:rPr>
              <a:t>which recognised them as female.</a:t>
            </a:r>
          </a:p>
          <a:p>
            <a:pPr lvl="0"/>
            <a:r>
              <a:rPr lang="en-GB" sz="2000">
                <a:solidFill>
                  <a:schemeClr val="tx2"/>
                </a:solidFill>
              </a:rPr>
              <a:t>FWS brought judicial review proceedings. </a:t>
            </a:r>
          </a:p>
          <a:p>
            <a:pPr lvl="0"/>
            <a:r>
              <a:rPr lang="en-GB" sz="2000">
                <a:solidFill>
                  <a:schemeClr val="tx2"/>
                </a:solidFill>
              </a:rPr>
              <a:t>The essential issue was whether the definition of woman in the </a:t>
            </a:r>
            <a:r>
              <a:rPr lang="en-GB" sz="2000" b="1">
                <a:solidFill>
                  <a:schemeClr val="tx2"/>
                </a:solidFill>
              </a:rPr>
              <a:t>Equality Act </a:t>
            </a:r>
            <a:r>
              <a:rPr lang="en-GB" sz="2000">
                <a:solidFill>
                  <a:schemeClr val="tx2"/>
                </a:solidFill>
              </a:rPr>
              <a:t>included those with recognition certificates.</a:t>
            </a:r>
          </a:p>
          <a:p>
            <a:endParaRPr lang="en-GB" sz="2000">
              <a:solidFill>
                <a:schemeClr val="tx2"/>
              </a:solidFill>
            </a:endParaRPr>
          </a:p>
        </p:txBody>
      </p:sp>
    </p:spTree>
    <p:extLst>
      <p:ext uri="{BB962C8B-B14F-4D97-AF65-F5344CB8AC3E}">
        <p14:creationId xmlns:p14="http://schemas.microsoft.com/office/powerpoint/2010/main" val="37321246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29" name="Group 28">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30" name="Freeform: Shape 29">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1" name="Freeform: Shape 30">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2" name="Freeform: Shape 31">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3" name="Freeform: Shape 32">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5CB4A3FE-A90C-C499-EC3A-377214692C75}"/>
              </a:ext>
            </a:extLst>
          </p:cNvPr>
          <p:cNvSpPr>
            <a:spLocks noGrp="1"/>
          </p:cNvSpPr>
          <p:nvPr>
            <p:ph type="title"/>
          </p:nvPr>
        </p:nvSpPr>
        <p:spPr>
          <a:xfrm>
            <a:off x="640080" y="1243013"/>
            <a:ext cx="3855720" cy="4371974"/>
          </a:xfrm>
        </p:spPr>
        <p:txBody>
          <a:bodyPr>
            <a:normAutofit/>
          </a:bodyPr>
          <a:lstStyle/>
          <a:p>
            <a:r>
              <a:rPr lang="en-GB" sz="3600">
                <a:solidFill>
                  <a:schemeClr val="tx2"/>
                </a:solidFill>
              </a:rPr>
              <a:t>Sex and Gender Reassignment	</a:t>
            </a:r>
          </a:p>
        </p:txBody>
      </p:sp>
      <p:sp>
        <p:nvSpPr>
          <p:cNvPr id="3" name="Content Placeholder 2">
            <a:extLst>
              <a:ext uri="{FF2B5EF4-FFF2-40B4-BE49-F238E27FC236}">
                <a16:creationId xmlns:a16="http://schemas.microsoft.com/office/drawing/2014/main" id="{B92FAA91-7C11-0888-8FFD-EEF8AA3F67B2}"/>
              </a:ext>
            </a:extLst>
          </p:cNvPr>
          <p:cNvSpPr>
            <a:spLocks noGrp="1"/>
          </p:cNvSpPr>
          <p:nvPr>
            <p:ph idx="1"/>
          </p:nvPr>
        </p:nvSpPr>
        <p:spPr>
          <a:xfrm>
            <a:off x="6172200" y="804672"/>
            <a:ext cx="5221224" cy="5230368"/>
          </a:xfrm>
        </p:spPr>
        <p:txBody>
          <a:bodyPr anchor="ctr">
            <a:normAutofit/>
          </a:bodyPr>
          <a:lstStyle/>
          <a:p>
            <a:r>
              <a:rPr lang="en-GB" sz="1800">
                <a:solidFill>
                  <a:schemeClr val="tx2"/>
                </a:solidFill>
              </a:rPr>
              <a:t>SC: Woman means a “biological woman”</a:t>
            </a:r>
          </a:p>
          <a:p>
            <a:r>
              <a:rPr lang="en-GB" sz="1800">
                <a:solidFill>
                  <a:schemeClr val="tx2"/>
                </a:solidFill>
              </a:rPr>
              <a:t>A GRC did not mean that you were to be treated as a woman for the purposes of the Act.</a:t>
            </a:r>
          </a:p>
          <a:p>
            <a:r>
              <a:rPr lang="en-GB" sz="1800">
                <a:solidFill>
                  <a:schemeClr val="tx2"/>
                </a:solidFill>
              </a:rPr>
              <a:t>Single sex spaces and sports did not have to admit trans men and women.</a:t>
            </a:r>
          </a:p>
        </p:txBody>
      </p:sp>
    </p:spTree>
    <p:extLst>
      <p:ext uri="{BB962C8B-B14F-4D97-AF65-F5344CB8AC3E}">
        <p14:creationId xmlns:p14="http://schemas.microsoft.com/office/powerpoint/2010/main" val="24570004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87BF42CA-AD55-48B4-8949-C4DCA60A6A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66AE1D3D-3106-4CB2-AA7C-0C1642AC0F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29" name="Group 28">
            <a:extLst>
              <a:ext uri="{FF2B5EF4-FFF2-40B4-BE49-F238E27FC236}">
                <a16:creationId xmlns:a16="http://schemas.microsoft.com/office/drawing/2014/main" id="{0A31B6AF-B711-4CDB-8C2B-16E963DDC4C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137" y="0"/>
            <a:ext cx="5646974" cy="6483075"/>
            <a:chOff x="-19221" y="0"/>
            <a:chExt cx="5646974" cy="6483075"/>
          </a:xfrm>
        </p:grpSpPr>
        <p:sp>
          <p:nvSpPr>
            <p:cNvPr id="30" name="Freeform: Shape 29">
              <a:extLst>
                <a:ext uri="{FF2B5EF4-FFF2-40B4-BE49-F238E27FC236}">
                  <a16:creationId xmlns:a16="http://schemas.microsoft.com/office/drawing/2014/main" id="{CA818331-E13C-49C6-B98D-A60AD0E85A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116610"/>
              <a:ext cx="5535001" cy="6250127"/>
            </a:xfrm>
            <a:custGeom>
              <a:avLst/>
              <a:gdLst>
                <a:gd name="connsiteX0" fmla="*/ 2510242 w 5535001"/>
                <a:gd name="connsiteY0" fmla="*/ 174 h 6250127"/>
                <a:gd name="connsiteX1" fmla="*/ 2550551 w 5535001"/>
                <a:gd name="connsiteY1" fmla="*/ 510 h 6250127"/>
                <a:gd name="connsiteX2" fmla="*/ 2629490 w 5535001"/>
                <a:gd name="connsiteY2" fmla="*/ 3757 h 6250127"/>
                <a:gd name="connsiteX3" fmla="*/ 2708317 w 5535001"/>
                <a:gd name="connsiteY3" fmla="*/ 7229 h 6250127"/>
                <a:gd name="connsiteX4" fmla="*/ 2787256 w 5535001"/>
                <a:gd name="connsiteY4" fmla="*/ 14619 h 6250127"/>
                <a:gd name="connsiteX5" fmla="*/ 3408467 w 5535001"/>
                <a:gd name="connsiteY5" fmla="*/ 145064 h 6250127"/>
                <a:gd name="connsiteX6" fmla="*/ 3557723 w 5535001"/>
                <a:gd name="connsiteY6" fmla="*/ 199593 h 6250127"/>
                <a:gd name="connsiteX7" fmla="*/ 3594337 w 5535001"/>
                <a:gd name="connsiteY7" fmla="*/ 214597 h 6250127"/>
                <a:gd name="connsiteX8" fmla="*/ 3630616 w 5535001"/>
                <a:gd name="connsiteY8" fmla="*/ 230385 h 6250127"/>
                <a:gd name="connsiteX9" fmla="*/ 3703172 w 5535001"/>
                <a:gd name="connsiteY9" fmla="*/ 262073 h 6250127"/>
                <a:gd name="connsiteX10" fmla="*/ 3739003 w 5535001"/>
                <a:gd name="connsiteY10" fmla="*/ 278756 h 6250127"/>
                <a:gd name="connsiteX11" fmla="*/ 3756806 w 5535001"/>
                <a:gd name="connsiteY11" fmla="*/ 287266 h 6250127"/>
                <a:gd name="connsiteX12" fmla="*/ 3773714 w 5535001"/>
                <a:gd name="connsiteY12" fmla="*/ 297567 h 6250127"/>
                <a:gd name="connsiteX13" fmla="*/ 3840784 w 5535001"/>
                <a:gd name="connsiteY13" fmla="*/ 339332 h 6250127"/>
                <a:gd name="connsiteX14" fmla="*/ 3873927 w 5535001"/>
                <a:gd name="connsiteY14" fmla="*/ 360495 h 6250127"/>
                <a:gd name="connsiteX15" fmla="*/ 3906062 w 5535001"/>
                <a:gd name="connsiteY15" fmla="*/ 383001 h 6250127"/>
                <a:gd name="connsiteX16" fmla="*/ 3969662 w 5535001"/>
                <a:gd name="connsiteY16" fmla="*/ 428572 h 6250127"/>
                <a:gd name="connsiteX17" fmla="*/ 4423029 w 5535001"/>
                <a:gd name="connsiteY17" fmla="*/ 837600 h 6250127"/>
                <a:gd name="connsiteX18" fmla="*/ 4474647 w 5535001"/>
                <a:gd name="connsiteY18" fmla="*/ 891569 h 6250127"/>
                <a:gd name="connsiteX19" fmla="*/ 4524250 w 5535001"/>
                <a:gd name="connsiteY19" fmla="*/ 946883 h 6250127"/>
                <a:gd name="connsiteX20" fmla="*/ 4573965 w 5535001"/>
                <a:gd name="connsiteY20" fmla="*/ 1001748 h 6250127"/>
                <a:gd name="connsiteX21" fmla="*/ 4622224 w 5535001"/>
                <a:gd name="connsiteY21" fmla="*/ 1057509 h 6250127"/>
                <a:gd name="connsiteX22" fmla="*/ 4717510 w 5535001"/>
                <a:gd name="connsiteY22" fmla="*/ 1169143 h 6250127"/>
                <a:gd name="connsiteX23" fmla="*/ 4764986 w 5535001"/>
                <a:gd name="connsiteY23" fmla="*/ 1224681 h 6250127"/>
                <a:gd name="connsiteX24" fmla="*/ 4813021 w 5535001"/>
                <a:gd name="connsiteY24" fmla="*/ 1279994 h 6250127"/>
                <a:gd name="connsiteX25" fmla="*/ 5001915 w 5535001"/>
                <a:gd name="connsiteY25" fmla="*/ 1506846 h 6250127"/>
                <a:gd name="connsiteX26" fmla="*/ 5170542 w 5535001"/>
                <a:gd name="connsiteY26" fmla="*/ 1751165 h 6250127"/>
                <a:gd name="connsiteX27" fmla="*/ 5428969 w 5535001"/>
                <a:gd name="connsiteY27" fmla="*/ 2293660 h 6250127"/>
                <a:gd name="connsiteX28" fmla="*/ 5534893 w 5535001"/>
                <a:gd name="connsiteY28" fmla="*/ 2899307 h 6250127"/>
                <a:gd name="connsiteX29" fmla="*/ 5508804 w 5535001"/>
                <a:gd name="connsiteY29" fmla="*/ 3211144 h 6250127"/>
                <a:gd name="connsiteX30" fmla="*/ 5426282 w 5535001"/>
                <a:gd name="connsiteY30" fmla="*/ 3513352 h 6250127"/>
                <a:gd name="connsiteX31" fmla="*/ 5248250 w 5535001"/>
                <a:gd name="connsiteY31" fmla="*/ 4030542 h 6250127"/>
                <a:gd name="connsiteX32" fmla="*/ 5208612 w 5535001"/>
                <a:gd name="connsiteY32" fmla="*/ 4161771 h 6250127"/>
                <a:gd name="connsiteX33" fmla="*/ 5170318 w 5535001"/>
                <a:gd name="connsiteY33" fmla="*/ 4294680 h 6250127"/>
                <a:gd name="connsiteX34" fmla="*/ 5132248 w 5535001"/>
                <a:gd name="connsiteY34" fmla="*/ 4430164 h 6250127"/>
                <a:gd name="connsiteX35" fmla="*/ 5112765 w 5535001"/>
                <a:gd name="connsiteY35" fmla="*/ 4498914 h 6250127"/>
                <a:gd name="connsiteX36" fmla="*/ 5091715 w 5535001"/>
                <a:gd name="connsiteY36" fmla="*/ 4569119 h 6250127"/>
                <a:gd name="connsiteX37" fmla="*/ 5068985 w 5535001"/>
                <a:gd name="connsiteY37" fmla="*/ 4640220 h 6250127"/>
                <a:gd name="connsiteX38" fmla="*/ 5043904 w 5535001"/>
                <a:gd name="connsiteY38" fmla="*/ 4712105 h 6250127"/>
                <a:gd name="connsiteX39" fmla="*/ 5015799 w 5535001"/>
                <a:gd name="connsiteY39" fmla="*/ 4784438 h 6250127"/>
                <a:gd name="connsiteX40" fmla="*/ 4982880 w 5535001"/>
                <a:gd name="connsiteY40" fmla="*/ 4856435 h 6250127"/>
                <a:gd name="connsiteX41" fmla="*/ 4817276 w 5535001"/>
                <a:gd name="connsiteY41" fmla="*/ 5125275 h 6250127"/>
                <a:gd name="connsiteX42" fmla="*/ 4618753 w 5535001"/>
                <a:gd name="connsiteY42" fmla="*/ 5355374 h 6250127"/>
                <a:gd name="connsiteX43" fmla="*/ 4566575 w 5535001"/>
                <a:gd name="connsiteY43" fmla="*/ 5408560 h 6250127"/>
                <a:gd name="connsiteX44" fmla="*/ 4513837 w 5535001"/>
                <a:gd name="connsiteY44" fmla="*/ 5461186 h 6250127"/>
                <a:gd name="connsiteX45" fmla="*/ 4459531 w 5535001"/>
                <a:gd name="connsiteY45" fmla="*/ 5512580 h 6250127"/>
                <a:gd name="connsiteX46" fmla="*/ 4404554 w 5535001"/>
                <a:gd name="connsiteY46" fmla="*/ 5563526 h 6250127"/>
                <a:gd name="connsiteX47" fmla="*/ 4348009 w 5535001"/>
                <a:gd name="connsiteY47" fmla="*/ 5613017 h 6250127"/>
                <a:gd name="connsiteX48" fmla="*/ 4290568 w 5535001"/>
                <a:gd name="connsiteY48" fmla="*/ 5661948 h 6250127"/>
                <a:gd name="connsiteX49" fmla="*/ 4276124 w 5535001"/>
                <a:gd name="connsiteY49" fmla="*/ 5674153 h 6250127"/>
                <a:gd name="connsiteX50" fmla="*/ 4261120 w 5535001"/>
                <a:gd name="connsiteY50" fmla="*/ 5685798 h 6250127"/>
                <a:gd name="connsiteX51" fmla="*/ 4231112 w 5535001"/>
                <a:gd name="connsiteY51" fmla="*/ 5708976 h 6250127"/>
                <a:gd name="connsiteX52" fmla="*/ 4170984 w 5535001"/>
                <a:gd name="connsiteY52" fmla="*/ 5755443 h 6250127"/>
                <a:gd name="connsiteX53" fmla="*/ 4046025 w 5535001"/>
                <a:gd name="connsiteY53" fmla="*/ 5843228 h 6250127"/>
                <a:gd name="connsiteX54" fmla="*/ 3915356 w 5535001"/>
                <a:gd name="connsiteY54" fmla="*/ 5923735 h 6250127"/>
                <a:gd name="connsiteX55" fmla="*/ 3346323 w 5535001"/>
                <a:gd name="connsiteY55" fmla="*/ 6158872 h 6250127"/>
                <a:gd name="connsiteX56" fmla="*/ 2743476 w 5535001"/>
                <a:gd name="connsiteY56" fmla="*/ 6247328 h 6250127"/>
                <a:gd name="connsiteX57" fmla="*/ 2668120 w 5535001"/>
                <a:gd name="connsiteY57" fmla="*/ 6249344 h 6250127"/>
                <a:gd name="connsiteX58" fmla="*/ 2630498 w 5535001"/>
                <a:gd name="connsiteY58" fmla="*/ 6250127 h 6250127"/>
                <a:gd name="connsiteX59" fmla="*/ 2592988 w 5535001"/>
                <a:gd name="connsiteY59" fmla="*/ 6249568 h 6250127"/>
                <a:gd name="connsiteX60" fmla="*/ 2518080 w 5535001"/>
                <a:gd name="connsiteY60" fmla="*/ 6247777 h 6250127"/>
                <a:gd name="connsiteX61" fmla="*/ 2442948 w 5535001"/>
                <a:gd name="connsiteY61" fmla="*/ 6244529 h 6250127"/>
                <a:gd name="connsiteX62" fmla="*/ 2291676 w 5535001"/>
                <a:gd name="connsiteY62" fmla="*/ 6232213 h 6250127"/>
                <a:gd name="connsiteX63" fmla="*/ 2141412 w 5535001"/>
                <a:gd name="connsiteY63" fmla="*/ 6212394 h 6250127"/>
                <a:gd name="connsiteX64" fmla="*/ 1992715 w 5535001"/>
                <a:gd name="connsiteY64" fmla="*/ 6184961 h 6250127"/>
                <a:gd name="connsiteX65" fmla="*/ 1845811 w 5535001"/>
                <a:gd name="connsiteY65" fmla="*/ 6151034 h 6250127"/>
                <a:gd name="connsiteX66" fmla="*/ 1701033 w 5535001"/>
                <a:gd name="connsiteY66" fmla="*/ 6110724 h 6250127"/>
                <a:gd name="connsiteX67" fmla="*/ 1629484 w 5535001"/>
                <a:gd name="connsiteY67" fmla="*/ 6088219 h 6250127"/>
                <a:gd name="connsiteX68" fmla="*/ 1558383 w 5535001"/>
                <a:gd name="connsiteY68" fmla="*/ 6064929 h 6250127"/>
                <a:gd name="connsiteX69" fmla="*/ 1011968 w 5535001"/>
                <a:gd name="connsiteY69" fmla="*/ 5828896 h 6250127"/>
                <a:gd name="connsiteX70" fmla="*/ 511237 w 5535001"/>
                <a:gd name="connsiteY70" fmla="*/ 5512356 h 6250127"/>
                <a:gd name="connsiteX71" fmla="*/ 395572 w 5535001"/>
                <a:gd name="connsiteY71" fmla="*/ 5419757 h 6250127"/>
                <a:gd name="connsiteX72" fmla="*/ 284722 w 5535001"/>
                <a:gd name="connsiteY72" fmla="*/ 5321559 h 6250127"/>
                <a:gd name="connsiteX73" fmla="*/ 257513 w 5535001"/>
                <a:gd name="connsiteY73" fmla="*/ 5296477 h 6250127"/>
                <a:gd name="connsiteX74" fmla="*/ 243853 w 5535001"/>
                <a:gd name="connsiteY74" fmla="*/ 5283937 h 6250127"/>
                <a:gd name="connsiteX75" fmla="*/ 230752 w 5535001"/>
                <a:gd name="connsiteY75" fmla="*/ 5270836 h 6250127"/>
                <a:gd name="connsiteX76" fmla="*/ 178574 w 5535001"/>
                <a:gd name="connsiteY76" fmla="*/ 5218322 h 6250127"/>
                <a:gd name="connsiteX77" fmla="*/ 126508 w 5535001"/>
                <a:gd name="connsiteY77" fmla="*/ 5165584 h 6250127"/>
                <a:gd name="connsiteX78" fmla="*/ 76345 w 5535001"/>
                <a:gd name="connsiteY78" fmla="*/ 5111167 h 6250127"/>
                <a:gd name="connsiteX79" fmla="*/ 26407 w 5535001"/>
                <a:gd name="connsiteY79" fmla="*/ 5056413 h 6250127"/>
                <a:gd name="connsiteX80" fmla="*/ 0 w 5535001"/>
                <a:gd name="connsiteY80" fmla="*/ 5024776 h 6250127"/>
                <a:gd name="connsiteX81" fmla="*/ 0 w 5535001"/>
                <a:gd name="connsiteY81" fmla="*/ 4492798 h 6250127"/>
                <a:gd name="connsiteX82" fmla="*/ 28534 w 5535001"/>
                <a:gd name="connsiteY82" fmla="*/ 4537879 h 6250127"/>
                <a:gd name="connsiteX83" fmla="*/ 66604 w 5535001"/>
                <a:gd name="connsiteY83" fmla="*/ 4592745 h 6250127"/>
                <a:gd name="connsiteX84" fmla="*/ 104114 w 5535001"/>
                <a:gd name="connsiteY84" fmla="*/ 4647834 h 6250127"/>
                <a:gd name="connsiteX85" fmla="*/ 143751 w 5535001"/>
                <a:gd name="connsiteY85" fmla="*/ 4701580 h 6250127"/>
                <a:gd name="connsiteX86" fmla="*/ 182717 w 5535001"/>
                <a:gd name="connsiteY86" fmla="*/ 4755773 h 6250127"/>
                <a:gd name="connsiteX87" fmla="*/ 223810 w 5535001"/>
                <a:gd name="connsiteY87" fmla="*/ 4808399 h 6250127"/>
                <a:gd name="connsiteX88" fmla="*/ 264679 w 5535001"/>
                <a:gd name="connsiteY88" fmla="*/ 4861249 h 6250127"/>
                <a:gd name="connsiteX89" fmla="*/ 307788 w 5535001"/>
                <a:gd name="connsiteY89" fmla="*/ 4912420 h 6250127"/>
                <a:gd name="connsiteX90" fmla="*/ 351232 w 5535001"/>
                <a:gd name="connsiteY90" fmla="*/ 4963254 h 6250127"/>
                <a:gd name="connsiteX91" fmla="*/ 397028 w 5535001"/>
                <a:gd name="connsiteY91" fmla="*/ 5012185 h 6250127"/>
                <a:gd name="connsiteX92" fmla="*/ 443496 w 5535001"/>
                <a:gd name="connsiteY92" fmla="*/ 5060444 h 6250127"/>
                <a:gd name="connsiteX93" fmla="*/ 455140 w 5535001"/>
                <a:gd name="connsiteY93" fmla="*/ 5072537 h 6250127"/>
                <a:gd name="connsiteX94" fmla="*/ 467345 w 5535001"/>
                <a:gd name="connsiteY94" fmla="*/ 5083958 h 6250127"/>
                <a:gd name="connsiteX95" fmla="*/ 491755 w 5535001"/>
                <a:gd name="connsiteY95" fmla="*/ 5106912 h 6250127"/>
                <a:gd name="connsiteX96" fmla="*/ 540686 w 5535001"/>
                <a:gd name="connsiteY96" fmla="*/ 5152819 h 6250127"/>
                <a:gd name="connsiteX97" fmla="*/ 552890 w 5535001"/>
                <a:gd name="connsiteY97" fmla="*/ 5164353 h 6250127"/>
                <a:gd name="connsiteX98" fmla="*/ 565655 w 5535001"/>
                <a:gd name="connsiteY98" fmla="*/ 5175214 h 6250127"/>
                <a:gd name="connsiteX99" fmla="*/ 591072 w 5535001"/>
                <a:gd name="connsiteY99" fmla="*/ 5197048 h 6250127"/>
                <a:gd name="connsiteX100" fmla="*/ 694197 w 5535001"/>
                <a:gd name="connsiteY100" fmla="*/ 5283041 h 6250127"/>
                <a:gd name="connsiteX101" fmla="*/ 1146221 w 5535001"/>
                <a:gd name="connsiteY101" fmla="*/ 5573716 h 6250127"/>
                <a:gd name="connsiteX102" fmla="*/ 1650982 w 5535001"/>
                <a:gd name="connsiteY102" fmla="*/ 5758130 h 6250127"/>
                <a:gd name="connsiteX103" fmla="*/ 1716485 w 5535001"/>
                <a:gd name="connsiteY103" fmla="*/ 5772798 h 6250127"/>
                <a:gd name="connsiteX104" fmla="*/ 1782211 w 5535001"/>
                <a:gd name="connsiteY104" fmla="*/ 5786235 h 6250127"/>
                <a:gd name="connsiteX105" fmla="*/ 1848386 w 5535001"/>
                <a:gd name="connsiteY105" fmla="*/ 5796984 h 6250127"/>
                <a:gd name="connsiteX106" fmla="*/ 1881417 w 5535001"/>
                <a:gd name="connsiteY106" fmla="*/ 5802359 h 6250127"/>
                <a:gd name="connsiteX107" fmla="*/ 1914560 w 5535001"/>
                <a:gd name="connsiteY107" fmla="*/ 5807061 h 6250127"/>
                <a:gd name="connsiteX108" fmla="*/ 2047469 w 5535001"/>
                <a:gd name="connsiteY108" fmla="*/ 5821282 h 6250127"/>
                <a:gd name="connsiteX109" fmla="*/ 2180601 w 5535001"/>
                <a:gd name="connsiteY109" fmla="*/ 5828896 h 6250127"/>
                <a:gd name="connsiteX110" fmla="*/ 2313622 w 5535001"/>
                <a:gd name="connsiteY110" fmla="*/ 5830463 h 6250127"/>
                <a:gd name="connsiteX111" fmla="*/ 2380021 w 5535001"/>
                <a:gd name="connsiteY111" fmla="*/ 5828448 h 6250127"/>
                <a:gd name="connsiteX112" fmla="*/ 2446195 w 5535001"/>
                <a:gd name="connsiteY112" fmla="*/ 5826433 h 6250127"/>
                <a:gd name="connsiteX113" fmla="*/ 2513041 w 5535001"/>
                <a:gd name="connsiteY113" fmla="*/ 5822737 h 6250127"/>
                <a:gd name="connsiteX114" fmla="*/ 2580111 w 5535001"/>
                <a:gd name="connsiteY114" fmla="*/ 5818258 h 6250127"/>
                <a:gd name="connsiteX115" fmla="*/ 2613590 w 5535001"/>
                <a:gd name="connsiteY115" fmla="*/ 5816355 h 6250127"/>
                <a:gd name="connsiteX116" fmla="*/ 2646845 w 5535001"/>
                <a:gd name="connsiteY116" fmla="*/ 5813108 h 6250127"/>
                <a:gd name="connsiteX117" fmla="*/ 2713244 w 5535001"/>
                <a:gd name="connsiteY117" fmla="*/ 5806838 h 6250127"/>
                <a:gd name="connsiteX118" fmla="*/ 3230882 w 5535001"/>
                <a:gd name="connsiteY118" fmla="*/ 5721292 h 6250127"/>
                <a:gd name="connsiteX119" fmla="*/ 3720416 w 5535001"/>
                <a:gd name="connsiteY119" fmla="*/ 5556472 h 6250127"/>
                <a:gd name="connsiteX120" fmla="*/ 3837425 w 5535001"/>
                <a:gd name="connsiteY120" fmla="*/ 5499927 h 6250127"/>
                <a:gd name="connsiteX121" fmla="*/ 3951634 w 5535001"/>
                <a:gd name="connsiteY121" fmla="*/ 5436552 h 6250127"/>
                <a:gd name="connsiteX122" fmla="*/ 4007284 w 5535001"/>
                <a:gd name="connsiteY122" fmla="*/ 5401841 h 6250127"/>
                <a:gd name="connsiteX123" fmla="*/ 4035164 w 5535001"/>
                <a:gd name="connsiteY123" fmla="*/ 5384374 h 6250127"/>
                <a:gd name="connsiteX124" fmla="*/ 4049049 w 5535001"/>
                <a:gd name="connsiteY124" fmla="*/ 5375640 h 6250127"/>
                <a:gd name="connsiteX125" fmla="*/ 4062485 w 5535001"/>
                <a:gd name="connsiteY125" fmla="*/ 5366123 h 6250127"/>
                <a:gd name="connsiteX126" fmla="*/ 4116567 w 5535001"/>
                <a:gd name="connsiteY126" fmla="*/ 5328277 h 6250127"/>
                <a:gd name="connsiteX127" fmla="*/ 4169976 w 5535001"/>
                <a:gd name="connsiteY127" fmla="*/ 5289199 h 6250127"/>
                <a:gd name="connsiteX128" fmla="*/ 4222042 w 5535001"/>
                <a:gd name="connsiteY128" fmla="*/ 5247994 h 6250127"/>
                <a:gd name="connsiteX129" fmla="*/ 4273213 w 5535001"/>
                <a:gd name="connsiteY129" fmla="*/ 5205558 h 6250127"/>
                <a:gd name="connsiteX130" fmla="*/ 4323151 w 5535001"/>
                <a:gd name="connsiteY130" fmla="*/ 5161329 h 6250127"/>
                <a:gd name="connsiteX131" fmla="*/ 4371971 w 5535001"/>
                <a:gd name="connsiteY131" fmla="*/ 5116093 h 6250127"/>
                <a:gd name="connsiteX132" fmla="*/ 4546868 w 5535001"/>
                <a:gd name="connsiteY132" fmla="*/ 4924400 h 6250127"/>
                <a:gd name="connsiteX133" fmla="*/ 4675634 w 5535001"/>
                <a:gd name="connsiteY133" fmla="*/ 4715352 h 6250127"/>
                <a:gd name="connsiteX134" fmla="*/ 4700155 w 5535001"/>
                <a:gd name="connsiteY134" fmla="*/ 4659255 h 6250127"/>
                <a:gd name="connsiteX135" fmla="*/ 4721206 w 5535001"/>
                <a:gd name="connsiteY135" fmla="*/ 4600135 h 6250127"/>
                <a:gd name="connsiteX136" fmla="*/ 4740465 w 5535001"/>
                <a:gd name="connsiteY136" fmla="*/ 4538887 h 6250127"/>
                <a:gd name="connsiteX137" fmla="*/ 4758492 w 5535001"/>
                <a:gd name="connsiteY137" fmla="*/ 4475848 h 6250127"/>
                <a:gd name="connsiteX138" fmla="*/ 4891288 w 5535001"/>
                <a:gd name="connsiteY138" fmla="*/ 3930329 h 6250127"/>
                <a:gd name="connsiteX139" fmla="*/ 5066298 w 5535001"/>
                <a:gd name="connsiteY139" fmla="*/ 3382235 h 6250127"/>
                <a:gd name="connsiteX140" fmla="*/ 5156994 w 5535001"/>
                <a:gd name="connsiteY140" fmla="*/ 2898635 h 6250127"/>
                <a:gd name="connsiteX141" fmla="*/ 5083317 w 5535001"/>
                <a:gd name="connsiteY141" fmla="*/ 2402047 h 6250127"/>
                <a:gd name="connsiteX142" fmla="*/ 4871022 w 5535001"/>
                <a:gd name="connsiteY142" fmla="*/ 1926958 h 6250127"/>
                <a:gd name="connsiteX143" fmla="*/ 4727028 w 5535001"/>
                <a:gd name="connsiteY143" fmla="*/ 1703577 h 6250127"/>
                <a:gd name="connsiteX144" fmla="*/ 4563776 w 5535001"/>
                <a:gd name="connsiteY144" fmla="*/ 1490834 h 6250127"/>
                <a:gd name="connsiteX145" fmla="*/ 4370291 w 5535001"/>
                <a:gd name="connsiteY145" fmla="*/ 1300596 h 6250127"/>
                <a:gd name="connsiteX146" fmla="*/ 4266046 w 5535001"/>
                <a:gd name="connsiteY146" fmla="*/ 1214491 h 6250127"/>
                <a:gd name="connsiteX147" fmla="*/ 4212973 w 5535001"/>
                <a:gd name="connsiteY147" fmla="*/ 1173062 h 6250127"/>
                <a:gd name="connsiteX148" fmla="*/ 4157995 w 5535001"/>
                <a:gd name="connsiteY148" fmla="*/ 1134545 h 6250127"/>
                <a:gd name="connsiteX149" fmla="*/ 3697126 w 5535001"/>
                <a:gd name="connsiteY149" fmla="*/ 881044 h 6250127"/>
                <a:gd name="connsiteX150" fmla="*/ 3637670 w 5535001"/>
                <a:gd name="connsiteY150" fmla="*/ 856747 h 6250127"/>
                <a:gd name="connsiteX151" fmla="*/ 3608222 w 5535001"/>
                <a:gd name="connsiteY151" fmla="*/ 844318 h 6250127"/>
                <a:gd name="connsiteX152" fmla="*/ 3578214 w 5535001"/>
                <a:gd name="connsiteY152" fmla="*/ 833457 h 6250127"/>
                <a:gd name="connsiteX153" fmla="*/ 3518309 w 5535001"/>
                <a:gd name="connsiteY153" fmla="*/ 812294 h 6250127"/>
                <a:gd name="connsiteX154" fmla="*/ 3503417 w 5535001"/>
                <a:gd name="connsiteY154" fmla="*/ 806920 h 6250127"/>
                <a:gd name="connsiteX155" fmla="*/ 3489533 w 5535001"/>
                <a:gd name="connsiteY155" fmla="*/ 799642 h 6250127"/>
                <a:gd name="connsiteX156" fmla="*/ 3460869 w 5535001"/>
                <a:gd name="connsiteY156" fmla="*/ 787101 h 6250127"/>
                <a:gd name="connsiteX157" fmla="*/ 3402980 w 5535001"/>
                <a:gd name="connsiteY157" fmla="*/ 763475 h 6250127"/>
                <a:gd name="connsiteX158" fmla="*/ 3374092 w 5535001"/>
                <a:gd name="connsiteY158" fmla="*/ 751606 h 6250127"/>
                <a:gd name="connsiteX159" fmla="*/ 3344980 w 5535001"/>
                <a:gd name="connsiteY159" fmla="*/ 740409 h 6250127"/>
                <a:gd name="connsiteX160" fmla="*/ 3226627 w 5535001"/>
                <a:gd name="connsiteY160" fmla="*/ 700772 h 6250127"/>
                <a:gd name="connsiteX161" fmla="*/ 2735750 w 5535001"/>
                <a:gd name="connsiteY161" fmla="*/ 614667 h 6250127"/>
                <a:gd name="connsiteX162" fmla="*/ 2673158 w 5535001"/>
                <a:gd name="connsiteY162" fmla="*/ 610412 h 6250127"/>
                <a:gd name="connsiteX163" fmla="*/ 2610119 w 5535001"/>
                <a:gd name="connsiteY163" fmla="*/ 609628 h 6250127"/>
                <a:gd name="connsiteX164" fmla="*/ 2547080 w 5535001"/>
                <a:gd name="connsiteY164" fmla="*/ 608620 h 6250127"/>
                <a:gd name="connsiteX165" fmla="*/ 2516400 w 5535001"/>
                <a:gd name="connsiteY165" fmla="*/ 608844 h 6250127"/>
                <a:gd name="connsiteX166" fmla="*/ 2486280 w 5535001"/>
                <a:gd name="connsiteY166" fmla="*/ 609740 h 6250127"/>
                <a:gd name="connsiteX167" fmla="*/ 2426376 w 5535001"/>
                <a:gd name="connsiteY167" fmla="*/ 613099 h 6250127"/>
                <a:gd name="connsiteX168" fmla="*/ 2366920 w 5535001"/>
                <a:gd name="connsiteY168" fmla="*/ 618474 h 6250127"/>
                <a:gd name="connsiteX169" fmla="*/ 2337248 w 5535001"/>
                <a:gd name="connsiteY169" fmla="*/ 621497 h 6250127"/>
                <a:gd name="connsiteX170" fmla="*/ 2307800 w 5535001"/>
                <a:gd name="connsiteY170" fmla="*/ 625528 h 6250127"/>
                <a:gd name="connsiteX171" fmla="*/ 2278351 w 5535001"/>
                <a:gd name="connsiteY171" fmla="*/ 629559 h 6250127"/>
                <a:gd name="connsiteX172" fmla="*/ 2249127 w 5535001"/>
                <a:gd name="connsiteY172" fmla="*/ 634710 h 6250127"/>
                <a:gd name="connsiteX173" fmla="*/ 1796096 w 5535001"/>
                <a:gd name="connsiteY173" fmla="*/ 781726 h 6250127"/>
                <a:gd name="connsiteX174" fmla="*/ 1370833 w 5535001"/>
                <a:gd name="connsiteY174" fmla="*/ 1048663 h 6250127"/>
                <a:gd name="connsiteX175" fmla="*/ 959790 w 5535001"/>
                <a:gd name="connsiteY175" fmla="*/ 1390844 h 6250127"/>
                <a:gd name="connsiteX176" fmla="*/ 749062 w 5535001"/>
                <a:gd name="connsiteY176" fmla="*/ 1577611 h 6250127"/>
                <a:gd name="connsiteX177" fmla="*/ 524786 w 5535001"/>
                <a:gd name="connsiteY177" fmla="*/ 1763145 h 6250127"/>
                <a:gd name="connsiteX178" fmla="*/ 84071 w 5535001"/>
                <a:gd name="connsiteY178" fmla="*/ 2098496 h 6250127"/>
                <a:gd name="connsiteX179" fmla="*/ 0 w 5535001"/>
                <a:gd name="connsiteY179" fmla="*/ 2168094 h 6250127"/>
                <a:gd name="connsiteX180" fmla="*/ 0 w 5535001"/>
                <a:gd name="connsiteY180" fmla="*/ 1576676 h 6250127"/>
                <a:gd name="connsiteX181" fmla="*/ 174655 w 5535001"/>
                <a:gd name="connsiteY181" fmla="*/ 1387597 h 6250127"/>
                <a:gd name="connsiteX182" fmla="*/ 363661 w 5535001"/>
                <a:gd name="connsiteY182" fmla="*/ 1188626 h 6250127"/>
                <a:gd name="connsiteX183" fmla="*/ 458052 w 5535001"/>
                <a:gd name="connsiteY183" fmla="*/ 1086397 h 6250127"/>
                <a:gd name="connsiteX184" fmla="*/ 557257 w 5535001"/>
                <a:gd name="connsiteY184" fmla="*/ 981593 h 6250127"/>
                <a:gd name="connsiteX185" fmla="*/ 994165 w 5535001"/>
                <a:gd name="connsiteY185" fmla="*/ 578389 h 6250127"/>
                <a:gd name="connsiteX186" fmla="*/ 1520873 w 5535001"/>
                <a:gd name="connsiteY186" fmla="*/ 237215 h 6250127"/>
                <a:gd name="connsiteX187" fmla="*/ 2141748 w 5535001"/>
                <a:gd name="connsiteY187" fmla="*/ 31190 h 6250127"/>
                <a:gd name="connsiteX188" fmla="*/ 2182505 w 5535001"/>
                <a:gd name="connsiteY188" fmla="*/ 24360 h 6250127"/>
                <a:gd name="connsiteX189" fmla="*/ 2223374 w 5535001"/>
                <a:gd name="connsiteY189" fmla="*/ 18873 h 6250127"/>
                <a:gd name="connsiteX190" fmla="*/ 2264355 w 5535001"/>
                <a:gd name="connsiteY190" fmla="*/ 13611 h 6250127"/>
                <a:gd name="connsiteX191" fmla="*/ 2305336 w 5535001"/>
                <a:gd name="connsiteY191" fmla="*/ 9580 h 6250127"/>
                <a:gd name="connsiteX192" fmla="*/ 2387410 w 5535001"/>
                <a:gd name="connsiteY192" fmla="*/ 3645 h 6250127"/>
                <a:gd name="connsiteX193" fmla="*/ 2469373 w 5535001"/>
                <a:gd name="connsiteY193" fmla="*/ 622 h 62501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Lst>
              <a:rect l="l" t="t" r="r" b="b"/>
              <a:pathLst>
                <a:path w="5535001" h="6250127">
                  <a:moveTo>
                    <a:pt x="2510242" y="174"/>
                  </a:moveTo>
                  <a:cubicBezTo>
                    <a:pt x="2523902" y="-50"/>
                    <a:pt x="2537562" y="-162"/>
                    <a:pt x="2550551" y="510"/>
                  </a:cubicBezTo>
                  <a:lnTo>
                    <a:pt x="2629490" y="3757"/>
                  </a:lnTo>
                  <a:lnTo>
                    <a:pt x="2708317" y="7229"/>
                  </a:lnTo>
                  <a:cubicBezTo>
                    <a:pt x="2734630" y="8572"/>
                    <a:pt x="2760943" y="12155"/>
                    <a:pt x="2787256" y="14619"/>
                  </a:cubicBezTo>
                  <a:cubicBezTo>
                    <a:pt x="2997536" y="34885"/>
                    <a:pt x="3207144" y="77994"/>
                    <a:pt x="3408467" y="145064"/>
                  </a:cubicBezTo>
                  <a:lnTo>
                    <a:pt x="3557723" y="199593"/>
                  </a:lnTo>
                  <a:cubicBezTo>
                    <a:pt x="3570264" y="203848"/>
                    <a:pt x="3582245" y="209447"/>
                    <a:pt x="3594337" y="214597"/>
                  </a:cubicBezTo>
                  <a:lnTo>
                    <a:pt x="3630616" y="230385"/>
                  </a:lnTo>
                  <a:lnTo>
                    <a:pt x="3703172" y="262073"/>
                  </a:lnTo>
                  <a:cubicBezTo>
                    <a:pt x="3715265" y="267335"/>
                    <a:pt x="3727358" y="272598"/>
                    <a:pt x="3739003" y="278756"/>
                  </a:cubicBezTo>
                  <a:cubicBezTo>
                    <a:pt x="3744937" y="281667"/>
                    <a:pt x="3750984" y="284131"/>
                    <a:pt x="3756806" y="287266"/>
                  </a:cubicBezTo>
                  <a:cubicBezTo>
                    <a:pt x="3762517" y="290513"/>
                    <a:pt x="3768115" y="294208"/>
                    <a:pt x="3773714" y="297567"/>
                  </a:cubicBezTo>
                  <a:lnTo>
                    <a:pt x="3840784" y="339332"/>
                  </a:lnTo>
                  <a:cubicBezTo>
                    <a:pt x="3851869" y="346386"/>
                    <a:pt x="3863290" y="352881"/>
                    <a:pt x="3873927" y="360495"/>
                  </a:cubicBezTo>
                  <a:lnTo>
                    <a:pt x="3906062" y="383001"/>
                  </a:lnTo>
                  <a:lnTo>
                    <a:pt x="3969662" y="428572"/>
                  </a:lnTo>
                  <a:cubicBezTo>
                    <a:pt x="4137281" y="552188"/>
                    <a:pt x="4285417" y="693270"/>
                    <a:pt x="4423029" y="837600"/>
                  </a:cubicBezTo>
                  <a:cubicBezTo>
                    <a:pt x="4440160" y="855739"/>
                    <a:pt x="4457404" y="873766"/>
                    <a:pt x="4474647" y="891569"/>
                  </a:cubicBezTo>
                  <a:lnTo>
                    <a:pt x="4524250" y="946883"/>
                  </a:lnTo>
                  <a:lnTo>
                    <a:pt x="4573965" y="1001748"/>
                  </a:lnTo>
                  <a:cubicBezTo>
                    <a:pt x="4590760" y="1019887"/>
                    <a:pt x="4605988" y="1039146"/>
                    <a:pt x="4622224" y="1057509"/>
                  </a:cubicBezTo>
                  <a:cubicBezTo>
                    <a:pt x="4653911" y="1094907"/>
                    <a:pt x="4686831" y="1131409"/>
                    <a:pt x="4717510" y="1169143"/>
                  </a:cubicBezTo>
                  <a:cubicBezTo>
                    <a:pt x="4733186" y="1187730"/>
                    <a:pt x="4748862" y="1206430"/>
                    <a:pt x="4764986" y="1224681"/>
                  </a:cubicBezTo>
                  <a:cubicBezTo>
                    <a:pt x="4780886" y="1243044"/>
                    <a:pt x="4797233" y="1261071"/>
                    <a:pt x="4813021" y="1279994"/>
                  </a:cubicBezTo>
                  <a:cubicBezTo>
                    <a:pt x="4877292" y="1354230"/>
                    <a:pt x="4941339" y="1428914"/>
                    <a:pt x="5001915" y="1506846"/>
                  </a:cubicBezTo>
                  <a:cubicBezTo>
                    <a:pt x="5062603" y="1584665"/>
                    <a:pt x="5118252" y="1666739"/>
                    <a:pt x="5170542" y="1751165"/>
                  </a:cubicBezTo>
                  <a:cubicBezTo>
                    <a:pt x="5274898" y="1920240"/>
                    <a:pt x="5363579" y="2101295"/>
                    <a:pt x="5428969" y="2293660"/>
                  </a:cubicBezTo>
                  <a:cubicBezTo>
                    <a:pt x="5494136" y="2485801"/>
                    <a:pt x="5533102" y="2690819"/>
                    <a:pt x="5534893" y="2899307"/>
                  </a:cubicBezTo>
                  <a:cubicBezTo>
                    <a:pt x="5536124" y="3003439"/>
                    <a:pt x="5526831" y="3108132"/>
                    <a:pt x="5508804" y="3211144"/>
                  </a:cubicBezTo>
                  <a:cubicBezTo>
                    <a:pt x="5490441" y="3314157"/>
                    <a:pt x="5462336" y="3415490"/>
                    <a:pt x="5426282" y="3513352"/>
                  </a:cubicBezTo>
                  <a:cubicBezTo>
                    <a:pt x="5363355" y="3684890"/>
                    <a:pt x="5302219" y="3856428"/>
                    <a:pt x="5248250" y="4030542"/>
                  </a:cubicBezTo>
                  <a:lnTo>
                    <a:pt x="5208612" y="4161771"/>
                  </a:lnTo>
                  <a:lnTo>
                    <a:pt x="5170318" y="4294680"/>
                  </a:lnTo>
                  <a:lnTo>
                    <a:pt x="5132248" y="4430164"/>
                  </a:lnTo>
                  <a:lnTo>
                    <a:pt x="5112765" y="4498914"/>
                  </a:lnTo>
                  <a:lnTo>
                    <a:pt x="5091715" y="4569119"/>
                  </a:lnTo>
                  <a:cubicBezTo>
                    <a:pt x="5085221" y="4592297"/>
                    <a:pt x="5076823" y="4616482"/>
                    <a:pt x="5068985" y="4640220"/>
                  </a:cubicBezTo>
                  <a:cubicBezTo>
                    <a:pt x="5060699" y="4664182"/>
                    <a:pt x="5053981" y="4687807"/>
                    <a:pt x="5043904" y="4712105"/>
                  </a:cubicBezTo>
                  <a:lnTo>
                    <a:pt x="5015799" y="4784438"/>
                  </a:lnTo>
                  <a:cubicBezTo>
                    <a:pt x="5005274" y="4808511"/>
                    <a:pt x="4993965" y="4832473"/>
                    <a:pt x="4982880" y="4856435"/>
                  </a:cubicBezTo>
                  <a:cubicBezTo>
                    <a:pt x="4936524" y="4951273"/>
                    <a:pt x="4881099" y="5044096"/>
                    <a:pt x="4817276" y="5125275"/>
                  </a:cubicBezTo>
                  <a:cubicBezTo>
                    <a:pt x="4755244" y="5208805"/>
                    <a:pt x="4686943" y="5282817"/>
                    <a:pt x="4618753" y="5355374"/>
                  </a:cubicBezTo>
                  <a:cubicBezTo>
                    <a:pt x="4602069" y="5374073"/>
                    <a:pt x="4584154" y="5391092"/>
                    <a:pt x="4566575" y="5408560"/>
                  </a:cubicBezTo>
                  <a:lnTo>
                    <a:pt x="4513837" y="5461186"/>
                  </a:lnTo>
                  <a:cubicBezTo>
                    <a:pt x="4496593" y="5479101"/>
                    <a:pt x="4477894" y="5495560"/>
                    <a:pt x="4459531" y="5512580"/>
                  </a:cubicBezTo>
                  <a:lnTo>
                    <a:pt x="4404554" y="5563526"/>
                  </a:lnTo>
                  <a:cubicBezTo>
                    <a:pt x="4386527" y="5580770"/>
                    <a:pt x="4366932" y="5596670"/>
                    <a:pt x="4348009" y="5613017"/>
                  </a:cubicBezTo>
                  <a:lnTo>
                    <a:pt x="4290568" y="5661948"/>
                  </a:lnTo>
                  <a:lnTo>
                    <a:pt x="4276124" y="5674153"/>
                  </a:lnTo>
                  <a:lnTo>
                    <a:pt x="4261120" y="5685798"/>
                  </a:lnTo>
                  <a:lnTo>
                    <a:pt x="4231112" y="5708976"/>
                  </a:lnTo>
                  <a:lnTo>
                    <a:pt x="4170984" y="5755443"/>
                  </a:lnTo>
                  <a:cubicBezTo>
                    <a:pt x="4130227" y="5785563"/>
                    <a:pt x="4087790" y="5813892"/>
                    <a:pt x="4046025" y="5843228"/>
                  </a:cubicBezTo>
                  <a:cubicBezTo>
                    <a:pt x="4002917" y="5870437"/>
                    <a:pt x="3959248" y="5897309"/>
                    <a:pt x="3915356" y="5923735"/>
                  </a:cubicBezTo>
                  <a:cubicBezTo>
                    <a:pt x="3737659" y="6026299"/>
                    <a:pt x="3544847" y="6106022"/>
                    <a:pt x="3346323" y="6158872"/>
                  </a:cubicBezTo>
                  <a:cubicBezTo>
                    <a:pt x="3147800" y="6211946"/>
                    <a:pt x="2944462" y="6239714"/>
                    <a:pt x="2743476" y="6247328"/>
                  </a:cubicBezTo>
                  <a:lnTo>
                    <a:pt x="2668120" y="6249344"/>
                  </a:lnTo>
                  <a:lnTo>
                    <a:pt x="2630498" y="6250127"/>
                  </a:lnTo>
                  <a:lnTo>
                    <a:pt x="2592988" y="6249568"/>
                  </a:lnTo>
                  <a:lnTo>
                    <a:pt x="2518080" y="6247777"/>
                  </a:lnTo>
                  <a:cubicBezTo>
                    <a:pt x="2493110" y="6247105"/>
                    <a:pt x="2468365" y="6246881"/>
                    <a:pt x="2442948" y="6244529"/>
                  </a:cubicBezTo>
                  <a:cubicBezTo>
                    <a:pt x="2392337" y="6240722"/>
                    <a:pt x="2341950" y="6237699"/>
                    <a:pt x="2291676" y="6232213"/>
                  </a:cubicBezTo>
                  <a:lnTo>
                    <a:pt x="2141412" y="6212394"/>
                  </a:lnTo>
                  <a:lnTo>
                    <a:pt x="1992715" y="6184961"/>
                  </a:lnTo>
                  <a:cubicBezTo>
                    <a:pt x="1943561" y="6173988"/>
                    <a:pt x="1894630" y="6162231"/>
                    <a:pt x="1845811" y="6151034"/>
                  </a:cubicBezTo>
                  <a:cubicBezTo>
                    <a:pt x="1797215" y="6138829"/>
                    <a:pt x="1749180" y="6123938"/>
                    <a:pt x="1701033" y="6110724"/>
                  </a:cubicBezTo>
                  <a:cubicBezTo>
                    <a:pt x="1676847" y="6104566"/>
                    <a:pt x="1653334" y="6095833"/>
                    <a:pt x="1629484" y="6088219"/>
                  </a:cubicBezTo>
                  <a:lnTo>
                    <a:pt x="1558383" y="6064929"/>
                  </a:lnTo>
                  <a:cubicBezTo>
                    <a:pt x="1369713" y="6000210"/>
                    <a:pt x="1186978" y="5921271"/>
                    <a:pt x="1011968" y="5828896"/>
                  </a:cubicBezTo>
                  <a:cubicBezTo>
                    <a:pt x="837071" y="5736408"/>
                    <a:pt x="668556" y="5631940"/>
                    <a:pt x="511237" y="5512356"/>
                  </a:cubicBezTo>
                  <a:cubicBezTo>
                    <a:pt x="471152" y="5483468"/>
                    <a:pt x="433642" y="5451220"/>
                    <a:pt x="395572" y="5419757"/>
                  </a:cubicBezTo>
                  <a:cubicBezTo>
                    <a:pt x="356831" y="5388965"/>
                    <a:pt x="321112" y="5354926"/>
                    <a:pt x="284722" y="5321559"/>
                  </a:cubicBezTo>
                  <a:lnTo>
                    <a:pt x="257513" y="5296477"/>
                  </a:lnTo>
                  <a:lnTo>
                    <a:pt x="243853" y="5283937"/>
                  </a:lnTo>
                  <a:lnTo>
                    <a:pt x="230752" y="5270836"/>
                  </a:lnTo>
                  <a:lnTo>
                    <a:pt x="178574" y="5218322"/>
                  </a:lnTo>
                  <a:cubicBezTo>
                    <a:pt x="161331" y="5200631"/>
                    <a:pt x="143191" y="5183948"/>
                    <a:pt x="126508" y="5165584"/>
                  </a:cubicBezTo>
                  <a:lnTo>
                    <a:pt x="76345" y="5111167"/>
                  </a:lnTo>
                  <a:cubicBezTo>
                    <a:pt x="59774" y="5092916"/>
                    <a:pt x="42530" y="5075112"/>
                    <a:pt x="26407" y="5056413"/>
                  </a:cubicBezTo>
                  <a:lnTo>
                    <a:pt x="0" y="5024776"/>
                  </a:lnTo>
                  <a:lnTo>
                    <a:pt x="0" y="4492798"/>
                  </a:lnTo>
                  <a:lnTo>
                    <a:pt x="28534" y="4537879"/>
                  </a:lnTo>
                  <a:cubicBezTo>
                    <a:pt x="41299" y="4556130"/>
                    <a:pt x="54175" y="4574382"/>
                    <a:pt x="66604" y="4592745"/>
                  </a:cubicBezTo>
                  <a:lnTo>
                    <a:pt x="104114" y="4647834"/>
                  </a:lnTo>
                  <a:lnTo>
                    <a:pt x="143751" y="4701580"/>
                  </a:lnTo>
                  <a:cubicBezTo>
                    <a:pt x="156964" y="4719495"/>
                    <a:pt x="169728" y="4737746"/>
                    <a:pt x="182717" y="4755773"/>
                  </a:cubicBezTo>
                  <a:lnTo>
                    <a:pt x="223810" y="4808399"/>
                  </a:lnTo>
                  <a:lnTo>
                    <a:pt x="264679" y="4861249"/>
                  </a:lnTo>
                  <a:cubicBezTo>
                    <a:pt x="278563" y="4878717"/>
                    <a:pt x="293455" y="4895288"/>
                    <a:pt x="307788" y="4912420"/>
                  </a:cubicBezTo>
                  <a:lnTo>
                    <a:pt x="351232" y="4963254"/>
                  </a:lnTo>
                  <a:cubicBezTo>
                    <a:pt x="365788" y="4980162"/>
                    <a:pt x="381688" y="4995837"/>
                    <a:pt x="397028" y="5012185"/>
                  </a:cubicBezTo>
                  <a:lnTo>
                    <a:pt x="443496" y="5060444"/>
                  </a:lnTo>
                  <a:lnTo>
                    <a:pt x="455140" y="5072537"/>
                  </a:lnTo>
                  <a:lnTo>
                    <a:pt x="467345" y="5083958"/>
                  </a:lnTo>
                  <a:lnTo>
                    <a:pt x="491755" y="5106912"/>
                  </a:lnTo>
                  <a:lnTo>
                    <a:pt x="540686" y="5152819"/>
                  </a:lnTo>
                  <a:lnTo>
                    <a:pt x="552890" y="5164353"/>
                  </a:lnTo>
                  <a:lnTo>
                    <a:pt x="565655" y="5175214"/>
                  </a:lnTo>
                  <a:lnTo>
                    <a:pt x="591072" y="5197048"/>
                  </a:lnTo>
                  <a:cubicBezTo>
                    <a:pt x="624999" y="5226160"/>
                    <a:pt x="658366" y="5256056"/>
                    <a:pt x="694197" y="5283041"/>
                  </a:cubicBezTo>
                  <a:cubicBezTo>
                    <a:pt x="834272" y="5394675"/>
                    <a:pt x="985207" y="5493881"/>
                    <a:pt x="1146221" y="5573716"/>
                  </a:cubicBezTo>
                  <a:cubicBezTo>
                    <a:pt x="1307122" y="5653774"/>
                    <a:pt x="1476869" y="5715918"/>
                    <a:pt x="1650982" y="5758130"/>
                  </a:cubicBezTo>
                  <a:lnTo>
                    <a:pt x="1716485" y="5772798"/>
                  </a:lnTo>
                  <a:cubicBezTo>
                    <a:pt x="1738431" y="5777390"/>
                    <a:pt x="1759929" y="5783100"/>
                    <a:pt x="1782211" y="5786235"/>
                  </a:cubicBezTo>
                  <a:lnTo>
                    <a:pt x="1848386" y="5796984"/>
                  </a:lnTo>
                  <a:lnTo>
                    <a:pt x="1881417" y="5802359"/>
                  </a:lnTo>
                  <a:cubicBezTo>
                    <a:pt x="1892390" y="5804151"/>
                    <a:pt x="1903363" y="5806054"/>
                    <a:pt x="1914560" y="5807061"/>
                  </a:cubicBezTo>
                  <a:cubicBezTo>
                    <a:pt x="1959012" y="5811765"/>
                    <a:pt x="2003241" y="5817251"/>
                    <a:pt x="2047469" y="5821282"/>
                  </a:cubicBezTo>
                  <a:lnTo>
                    <a:pt x="2180601" y="5828896"/>
                  </a:lnTo>
                  <a:lnTo>
                    <a:pt x="2313622" y="5830463"/>
                  </a:lnTo>
                  <a:cubicBezTo>
                    <a:pt x="2335680" y="5830799"/>
                    <a:pt x="2357962" y="5829008"/>
                    <a:pt x="2380021" y="5828448"/>
                  </a:cubicBezTo>
                  <a:lnTo>
                    <a:pt x="2446195" y="5826433"/>
                  </a:lnTo>
                  <a:cubicBezTo>
                    <a:pt x="2468029" y="5826208"/>
                    <a:pt x="2490647" y="5824193"/>
                    <a:pt x="2513041" y="5822737"/>
                  </a:cubicBezTo>
                  <a:lnTo>
                    <a:pt x="2580111" y="5818258"/>
                  </a:lnTo>
                  <a:lnTo>
                    <a:pt x="2613590" y="5816355"/>
                  </a:lnTo>
                  <a:lnTo>
                    <a:pt x="2646845" y="5813108"/>
                  </a:lnTo>
                  <a:cubicBezTo>
                    <a:pt x="2669016" y="5810869"/>
                    <a:pt x="2691074" y="5808741"/>
                    <a:pt x="2713244" y="5806838"/>
                  </a:cubicBezTo>
                  <a:cubicBezTo>
                    <a:pt x="2889933" y="5789371"/>
                    <a:pt x="3062815" y="5762050"/>
                    <a:pt x="3230882" y="5721292"/>
                  </a:cubicBezTo>
                  <a:cubicBezTo>
                    <a:pt x="3398837" y="5680423"/>
                    <a:pt x="3562426" y="5626902"/>
                    <a:pt x="3720416" y="5556472"/>
                  </a:cubicBezTo>
                  <a:cubicBezTo>
                    <a:pt x="3759381" y="5537997"/>
                    <a:pt x="3798347" y="5518962"/>
                    <a:pt x="3837425" y="5499927"/>
                  </a:cubicBezTo>
                  <a:cubicBezTo>
                    <a:pt x="3875271" y="5478765"/>
                    <a:pt x="3913900" y="5458610"/>
                    <a:pt x="3951634" y="5436552"/>
                  </a:cubicBezTo>
                  <a:lnTo>
                    <a:pt x="4007284" y="5401841"/>
                  </a:lnTo>
                  <a:lnTo>
                    <a:pt x="4035164" y="5384374"/>
                  </a:lnTo>
                  <a:lnTo>
                    <a:pt x="4049049" y="5375640"/>
                  </a:lnTo>
                  <a:lnTo>
                    <a:pt x="4062485" y="5366123"/>
                  </a:lnTo>
                  <a:lnTo>
                    <a:pt x="4116567" y="5328277"/>
                  </a:lnTo>
                  <a:cubicBezTo>
                    <a:pt x="4134594" y="5315624"/>
                    <a:pt x="4152957" y="5303420"/>
                    <a:pt x="4169976" y="5289199"/>
                  </a:cubicBezTo>
                  <a:lnTo>
                    <a:pt x="4222042" y="5247994"/>
                  </a:lnTo>
                  <a:cubicBezTo>
                    <a:pt x="4239398" y="5234222"/>
                    <a:pt x="4256865" y="5220562"/>
                    <a:pt x="4273213" y="5205558"/>
                  </a:cubicBezTo>
                  <a:lnTo>
                    <a:pt x="4323151" y="5161329"/>
                  </a:lnTo>
                  <a:cubicBezTo>
                    <a:pt x="4339611" y="5146437"/>
                    <a:pt x="4356631" y="5131881"/>
                    <a:pt x="4371971" y="5116093"/>
                  </a:cubicBezTo>
                  <a:cubicBezTo>
                    <a:pt x="4435457" y="5054398"/>
                    <a:pt x="4496258" y="4991135"/>
                    <a:pt x="4546868" y="4924400"/>
                  </a:cubicBezTo>
                  <a:cubicBezTo>
                    <a:pt x="4600054" y="4858450"/>
                    <a:pt x="4640699" y="4788916"/>
                    <a:pt x="4675634" y="4715352"/>
                  </a:cubicBezTo>
                  <a:lnTo>
                    <a:pt x="4700155" y="4659255"/>
                  </a:lnTo>
                  <a:lnTo>
                    <a:pt x="4721206" y="4600135"/>
                  </a:lnTo>
                  <a:cubicBezTo>
                    <a:pt x="4728707" y="4580988"/>
                    <a:pt x="4733970" y="4559266"/>
                    <a:pt x="4740465" y="4538887"/>
                  </a:cubicBezTo>
                  <a:cubicBezTo>
                    <a:pt x="4746623" y="4518061"/>
                    <a:pt x="4753005" y="4497906"/>
                    <a:pt x="4758492" y="4475848"/>
                  </a:cubicBezTo>
                  <a:cubicBezTo>
                    <a:pt x="4803168" y="4303637"/>
                    <a:pt x="4840902" y="4115080"/>
                    <a:pt x="4891288" y="3930329"/>
                  </a:cubicBezTo>
                  <a:cubicBezTo>
                    <a:pt x="4940891" y="3744906"/>
                    <a:pt x="5000235" y="3562059"/>
                    <a:pt x="5066298" y="3382235"/>
                  </a:cubicBezTo>
                  <a:cubicBezTo>
                    <a:pt x="5124186" y="3226932"/>
                    <a:pt x="5154530" y="3064015"/>
                    <a:pt x="5156994" y="2898635"/>
                  </a:cubicBezTo>
                  <a:cubicBezTo>
                    <a:pt x="5159681" y="2733255"/>
                    <a:pt x="5132920" y="2565636"/>
                    <a:pt x="5083317" y="2402047"/>
                  </a:cubicBezTo>
                  <a:cubicBezTo>
                    <a:pt x="5033938" y="2238123"/>
                    <a:pt x="4960150" y="2079013"/>
                    <a:pt x="4871022" y="1926958"/>
                  </a:cubicBezTo>
                  <a:cubicBezTo>
                    <a:pt x="4826570" y="1850818"/>
                    <a:pt x="4777415" y="1776918"/>
                    <a:pt x="4727028" y="1703577"/>
                  </a:cubicBezTo>
                  <a:cubicBezTo>
                    <a:pt x="4676418" y="1630349"/>
                    <a:pt x="4622784" y="1558464"/>
                    <a:pt x="4563776" y="1490834"/>
                  </a:cubicBezTo>
                  <a:cubicBezTo>
                    <a:pt x="4503647" y="1423764"/>
                    <a:pt x="4439041" y="1359157"/>
                    <a:pt x="4370291" y="1300596"/>
                  </a:cubicBezTo>
                  <a:cubicBezTo>
                    <a:pt x="4336812" y="1270141"/>
                    <a:pt x="4301541" y="1242148"/>
                    <a:pt x="4266046" y="1214491"/>
                  </a:cubicBezTo>
                  <a:cubicBezTo>
                    <a:pt x="4248355" y="1200607"/>
                    <a:pt x="4230776" y="1186611"/>
                    <a:pt x="4212973" y="1173062"/>
                  </a:cubicBezTo>
                  <a:cubicBezTo>
                    <a:pt x="4194722" y="1160074"/>
                    <a:pt x="4176359" y="1147197"/>
                    <a:pt x="4157995" y="1134545"/>
                  </a:cubicBezTo>
                  <a:cubicBezTo>
                    <a:pt x="4011426" y="1031980"/>
                    <a:pt x="3855004" y="948562"/>
                    <a:pt x="3697126" y="881044"/>
                  </a:cubicBezTo>
                  <a:lnTo>
                    <a:pt x="3637670" y="856747"/>
                  </a:lnTo>
                  <a:lnTo>
                    <a:pt x="3608222" y="844318"/>
                  </a:lnTo>
                  <a:cubicBezTo>
                    <a:pt x="3598480" y="840063"/>
                    <a:pt x="3588179" y="837040"/>
                    <a:pt x="3578214" y="833457"/>
                  </a:cubicBezTo>
                  <a:lnTo>
                    <a:pt x="3518309" y="812294"/>
                  </a:lnTo>
                  <a:cubicBezTo>
                    <a:pt x="3513383" y="810503"/>
                    <a:pt x="3508344" y="808823"/>
                    <a:pt x="3503417" y="806920"/>
                  </a:cubicBezTo>
                  <a:cubicBezTo>
                    <a:pt x="3498603" y="804792"/>
                    <a:pt x="3494236" y="801993"/>
                    <a:pt x="3489533" y="799642"/>
                  </a:cubicBezTo>
                  <a:cubicBezTo>
                    <a:pt x="3480240" y="794827"/>
                    <a:pt x="3470498" y="791020"/>
                    <a:pt x="3460869" y="787101"/>
                  </a:cubicBezTo>
                  <a:lnTo>
                    <a:pt x="3402980" y="763475"/>
                  </a:lnTo>
                  <a:lnTo>
                    <a:pt x="3374092" y="751606"/>
                  </a:lnTo>
                  <a:cubicBezTo>
                    <a:pt x="3364462" y="747688"/>
                    <a:pt x="3354945" y="743433"/>
                    <a:pt x="3344980" y="740409"/>
                  </a:cubicBezTo>
                  <a:lnTo>
                    <a:pt x="3226627" y="700772"/>
                  </a:lnTo>
                  <a:cubicBezTo>
                    <a:pt x="3067405" y="652849"/>
                    <a:pt x="2902697" y="625192"/>
                    <a:pt x="2735750" y="614667"/>
                  </a:cubicBezTo>
                  <a:cubicBezTo>
                    <a:pt x="2714811" y="613435"/>
                    <a:pt x="2694209" y="610860"/>
                    <a:pt x="2673158" y="610412"/>
                  </a:cubicBezTo>
                  <a:lnTo>
                    <a:pt x="2610119" y="609628"/>
                  </a:lnTo>
                  <a:lnTo>
                    <a:pt x="2547080" y="608620"/>
                  </a:lnTo>
                  <a:cubicBezTo>
                    <a:pt x="2536443" y="608173"/>
                    <a:pt x="2526365" y="608397"/>
                    <a:pt x="2516400" y="608844"/>
                  </a:cubicBezTo>
                  <a:lnTo>
                    <a:pt x="2486280" y="609740"/>
                  </a:lnTo>
                  <a:cubicBezTo>
                    <a:pt x="2466125" y="609852"/>
                    <a:pt x="2446307" y="611868"/>
                    <a:pt x="2426376" y="613099"/>
                  </a:cubicBezTo>
                  <a:cubicBezTo>
                    <a:pt x="2406333" y="613995"/>
                    <a:pt x="2386627" y="616458"/>
                    <a:pt x="2366920" y="618474"/>
                  </a:cubicBezTo>
                  <a:cubicBezTo>
                    <a:pt x="2357066" y="619482"/>
                    <a:pt x="2347101" y="620153"/>
                    <a:pt x="2337248" y="621497"/>
                  </a:cubicBezTo>
                  <a:lnTo>
                    <a:pt x="2307800" y="625528"/>
                  </a:lnTo>
                  <a:lnTo>
                    <a:pt x="2278351" y="629559"/>
                  </a:lnTo>
                  <a:lnTo>
                    <a:pt x="2249127" y="634710"/>
                  </a:lnTo>
                  <a:cubicBezTo>
                    <a:pt x="2093377" y="661918"/>
                    <a:pt x="1942329" y="710849"/>
                    <a:pt x="1796096" y="781726"/>
                  </a:cubicBezTo>
                  <a:cubicBezTo>
                    <a:pt x="1649751" y="852268"/>
                    <a:pt x="1508892" y="944307"/>
                    <a:pt x="1370833" y="1048663"/>
                  </a:cubicBezTo>
                  <a:cubicBezTo>
                    <a:pt x="1232774" y="1153244"/>
                    <a:pt x="1097290" y="1269917"/>
                    <a:pt x="959790" y="1390844"/>
                  </a:cubicBezTo>
                  <a:lnTo>
                    <a:pt x="749062" y="1577611"/>
                  </a:lnTo>
                  <a:cubicBezTo>
                    <a:pt x="674602" y="1642329"/>
                    <a:pt x="599806" y="1704137"/>
                    <a:pt x="524786" y="1763145"/>
                  </a:cubicBezTo>
                  <a:cubicBezTo>
                    <a:pt x="374858" y="1881498"/>
                    <a:pt x="223810" y="1987422"/>
                    <a:pt x="84071" y="2098496"/>
                  </a:cubicBezTo>
                  <a:lnTo>
                    <a:pt x="0" y="2168094"/>
                  </a:lnTo>
                  <a:lnTo>
                    <a:pt x="0" y="1576676"/>
                  </a:lnTo>
                  <a:lnTo>
                    <a:pt x="174655" y="1387597"/>
                  </a:lnTo>
                  <a:cubicBezTo>
                    <a:pt x="238926" y="1320079"/>
                    <a:pt x="302749" y="1254577"/>
                    <a:pt x="363661" y="1188626"/>
                  </a:cubicBezTo>
                  <a:lnTo>
                    <a:pt x="458052" y="1086397"/>
                  </a:lnTo>
                  <a:cubicBezTo>
                    <a:pt x="490635" y="1051351"/>
                    <a:pt x="523666" y="1016416"/>
                    <a:pt x="557257" y="981593"/>
                  </a:cubicBezTo>
                  <a:cubicBezTo>
                    <a:pt x="691510" y="842414"/>
                    <a:pt x="835055" y="705699"/>
                    <a:pt x="994165" y="578389"/>
                  </a:cubicBezTo>
                  <a:cubicBezTo>
                    <a:pt x="1152939" y="451190"/>
                    <a:pt x="1328060" y="333398"/>
                    <a:pt x="1520873" y="237215"/>
                  </a:cubicBezTo>
                  <a:cubicBezTo>
                    <a:pt x="1713238" y="141033"/>
                    <a:pt x="1924302" y="68028"/>
                    <a:pt x="2141748" y="31190"/>
                  </a:cubicBezTo>
                  <a:lnTo>
                    <a:pt x="2182505" y="24360"/>
                  </a:lnTo>
                  <a:cubicBezTo>
                    <a:pt x="2196165" y="22344"/>
                    <a:pt x="2209826" y="20665"/>
                    <a:pt x="2223374" y="18873"/>
                  </a:cubicBezTo>
                  <a:lnTo>
                    <a:pt x="2264355" y="13611"/>
                  </a:lnTo>
                  <a:cubicBezTo>
                    <a:pt x="2278015" y="11931"/>
                    <a:pt x="2291676" y="10924"/>
                    <a:pt x="2305336" y="9580"/>
                  </a:cubicBezTo>
                  <a:cubicBezTo>
                    <a:pt x="2332657" y="7229"/>
                    <a:pt x="2360090" y="4653"/>
                    <a:pt x="2387410" y="3645"/>
                  </a:cubicBezTo>
                  <a:cubicBezTo>
                    <a:pt x="2414731" y="2414"/>
                    <a:pt x="2442164" y="510"/>
                    <a:pt x="2469373" y="622"/>
                  </a:cubicBezTo>
                  <a:close/>
                </a:path>
              </a:pathLst>
            </a:custGeom>
            <a:gradFill>
              <a:gsLst>
                <a:gs pos="37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1" name="Freeform: Shape 30">
              <a:extLst>
                <a:ext uri="{FF2B5EF4-FFF2-40B4-BE49-F238E27FC236}">
                  <a16:creationId xmlns:a16="http://schemas.microsoft.com/office/drawing/2014/main" id="{67C4629D-4AB7-48D4-A61B-1AE1837A78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176241"/>
              <a:ext cx="5646908" cy="6130481"/>
            </a:xfrm>
            <a:custGeom>
              <a:avLst/>
              <a:gdLst>
                <a:gd name="connsiteX0" fmla="*/ 2616837 w 5646908"/>
                <a:gd name="connsiteY0" fmla="*/ 0 h 6130481"/>
                <a:gd name="connsiteX1" fmla="*/ 4918721 w 5646908"/>
                <a:gd name="connsiteY1" fmla="*/ 1134258 h 6130481"/>
                <a:gd name="connsiteX2" fmla="*/ 5539036 w 5646908"/>
                <a:gd name="connsiteY2" fmla="*/ 3362353 h 6130481"/>
                <a:gd name="connsiteX3" fmla="*/ 4712024 w 5646908"/>
                <a:gd name="connsiteY3" fmla="*/ 5293280 h 6130481"/>
                <a:gd name="connsiteX4" fmla="*/ 2547864 w 5646908"/>
                <a:gd name="connsiteY4" fmla="*/ 6130481 h 6130481"/>
                <a:gd name="connsiteX5" fmla="*/ 263223 w 5646908"/>
                <a:gd name="connsiteY5" fmla="*/ 5212325 h 6130481"/>
                <a:gd name="connsiteX6" fmla="*/ 49974 w 5646908"/>
                <a:gd name="connsiteY6" fmla="*/ 4985345 h 6130481"/>
                <a:gd name="connsiteX7" fmla="*/ 0 w 5646908"/>
                <a:gd name="connsiteY7" fmla="*/ 4920618 h 6130481"/>
                <a:gd name="connsiteX8" fmla="*/ 0 w 5646908"/>
                <a:gd name="connsiteY8" fmla="*/ 3760303 h 6130481"/>
                <a:gd name="connsiteX9" fmla="*/ 80488 w 5646908"/>
                <a:gd name="connsiteY9" fmla="*/ 3974159 h 6130481"/>
                <a:gd name="connsiteX10" fmla="*/ 664748 w 5646908"/>
                <a:gd name="connsiteY10" fmla="*/ 4813600 h 6130481"/>
                <a:gd name="connsiteX11" fmla="*/ 2548087 w 5646908"/>
                <a:gd name="connsiteY11" fmla="*/ 5570406 h 6130481"/>
                <a:gd name="connsiteX12" fmla="*/ 3536561 w 5646908"/>
                <a:gd name="connsiteY12" fmla="*/ 5407153 h 6130481"/>
                <a:gd name="connsiteX13" fmla="*/ 4308035 w 5646908"/>
                <a:gd name="connsiteY13" fmla="*/ 4897241 h 6130481"/>
                <a:gd name="connsiteX14" fmla="*/ 4569038 w 5646908"/>
                <a:gd name="connsiteY14" fmla="*/ 4564802 h 6130481"/>
                <a:gd name="connsiteX15" fmla="*/ 4699147 w 5646908"/>
                <a:gd name="connsiteY15" fmla="*/ 4149952 h 6130481"/>
                <a:gd name="connsiteX16" fmla="*/ 5003034 w 5646908"/>
                <a:gd name="connsiteY16" fmla="*/ 3168421 h 6130481"/>
                <a:gd name="connsiteX17" fmla="*/ 4994189 w 5646908"/>
                <a:gd name="connsiteY17" fmla="*/ 2321590 h 6130481"/>
                <a:gd name="connsiteX18" fmla="*/ 4487860 w 5646908"/>
                <a:gd name="connsiteY18" fmla="*/ 1501856 h 6130481"/>
                <a:gd name="connsiteX19" fmla="*/ 3640469 w 5646908"/>
                <a:gd name="connsiteY19" fmla="*/ 808425 h 6130481"/>
                <a:gd name="connsiteX20" fmla="*/ 2616837 w 5646908"/>
                <a:gd name="connsiteY20" fmla="*/ 559851 h 6130481"/>
                <a:gd name="connsiteX21" fmla="*/ 1762952 w 5646908"/>
                <a:gd name="connsiteY21" fmla="*/ 812008 h 6130481"/>
                <a:gd name="connsiteX22" fmla="*/ 939635 w 5646908"/>
                <a:gd name="connsiteY22" fmla="*/ 1502976 h 6130481"/>
                <a:gd name="connsiteX23" fmla="*/ 585250 w 5646908"/>
                <a:gd name="connsiteY23" fmla="*/ 1831049 h 6130481"/>
                <a:gd name="connsiteX24" fmla="*/ 40403 w 5646908"/>
                <a:gd name="connsiteY24" fmla="*/ 2389556 h 6130481"/>
                <a:gd name="connsiteX25" fmla="*/ 0 w 5646908"/>
                <a:gd name="connsiteY25" fmla="*/ 2456747 h 6130481"/>
                <a:gd name="connsiteX26" fmla="*/ 0 w 5646908"/>
                <a:gd name="connsiteY26" fmla="*/ 1601114 h 6130481"/>
                <a:gd name="connsiteX27" fmla="*/ 93200 w 5646908"/>
                <a:gd name="connsiteY27" fmla="*/ 1513741 h 6130481"/>
                <a:gd name="connsiteX28" fmla="*/ 535423 w 5646908"/>
                <a:gd name="connsiteY28" fmla="*/ 1107273 h 6130481"/>
                <a:gd name="connsiteX29" fmla="*/ 2616837 w 5646908"/>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646908" h="6130481">
                  <a:moveTo>
                    <a:pt x="2616837" y="0"/>
                  </a:moveTo>
                  <a:cubicBezTo>
                    <a:pt x="3596241" y="0"/>
                    <a:pt x="4322479" y="463445"/>
                    <a:pt x="4918721" y="1134258"/>
                  </a:cubicBezTo>
                  <a:cubicBezTo>
                    <a:pt x="5416317" y="1694109"/>
                    <a:pt x="5857703" y="2516643"/>
                    <a:pt x="5539036" y="3362353"/>
                  </a:cubicBezTo>
                  <a:cubicBezTo>
                    <a:pt x="5111758" y="4496612"/>
                    <a:pt x="5300763" y="4716633"/>
                    <a:pt x="4712024" y="5293280"/>
                  </a:cubicBezTo>
                  <a:cubicBezTo>
                    <a:pt x="4123284" y="5869926"/>
                    <a:pt x="3446201" y="6130481"/>
                    <a:pt x="2547864" y="6130481"/>
                  </a:cubicBezTo>
                  <a:cubicBezTo>
                    <a:pt x="1657476" y="6130481"/>
                    <a:pt x="850619" y="5780127"/>
                    <a:pt x="263223" y="5212325"/>
                  </a:cubicBezTo>
                  <a:cubicBezTo>
                    <a:pt x="188497" y="5140091"/>
                    <a:pt x="117321" y="5064339"/>
                    <a:pt x="49974" y="4985345"/>
                  </a:cubicBezTo>
                  <a:lnTo>
                    <a:pt x="0" y="4920618"/>
                  </a:lnTo>
                  <a:lnTo>
                    <a:pt x="0" y="3760303"/>
                  </a:lnTo>
                  <a:lnTo>
                    <a:pt x="80488" y="3974159"/>
                  </a:lnTo>
                  <a:cubicBezTo>
                    <a:pt x="217875" y="4289243"/>
                    <a:pt x="414383" y="4571632"/>
                    <a:pt x="664748" y="4813600"/>
                  </a:cubicBezTo>
                  <a:cubicBezTo>
                    <a:pt x="1169734" y="5301566"/>
                    <a:pt x="1838644" y="5570406"/>
                    <a:pt x="2548087" y="5570406"/>
                  </a:cubicBezTo>
                  <a:cubicBezTo>
                    <a:pt x="2928786" y="5570406"/>
                    <a:pt x="3252156" y="5516996"/>
                    <a:pt x="3536561" y="5407153"/>
                  </a:cubicBezTo>
                  <a:cubicBezTo>
                    <a:pt x="3815366" y="5299438"/>
                    <a:pt x="4067747" y="5132603"/>
                    <a:pt x="4308035" y="4897241"/>
                  </a:cubicBezTo>
                  <a:cubicBezTo>
                    <a:pt x="4475095" y="4733653"/>
                    <a:pt x="4533767" y="4637358"/>
                    <a:pt x="4569038" y="4564802"/>
                  </a:cubicBezTo>
                  <a:cubicBezTo>
                    <a:pt x="4619313" y="4461453"/>
                    <a:pt x="4652792" y="4330784"/>
                    <a:pt x="4699147" y="4149952"/>
                  </a:cubicBezTo>
                  <a:cubicBezTo>
                    <a:pt x="4758491" y="3918846"/>
                    <a:pt x="4839558" y="3602194"/>
                    <a:pt x="5003034" y="3168421"/>
                  </a:cubicBezTo>
                  <a:cubicBezTo>
                    <a:pt x="5103024" y="2902940"/>
                    <a:pt x="5100112" y="2626037"/>
                    <a:pt x="4994189" y="2321590"/>
                  </a:cubicBezTo>
                  <a:cubicBezTo>
                    <a:pt x="4900470" y="2052526"/>
                    <a:pt x="4725460" y="1769129"/>
                    <a:pt x="4487860" y="1501856"/>
                  </a:cubicBezTo>
                  <a:cubicBezTo>
                    <a:pt x="4210285" y="1189683"/>
                    <a:pt x="3933047" y="962832"/>
                    <a:pt x="3640469" y="808425"/>
                  </a:cubicBezTo>
                  <a:cubicBezTo>
                    <a:pt x="3323369" y="641141"/>
                    <a:pt x="2988578" y="559851"/>
                    <a:pt x="2616837" y="559851"/>
                  </a:cubicBezTo>
                  <a:cubicBezTo>
                    <a:pt x="2315413" y="559851"/>
                    <a:pt x="2044110" y="640134"/>
                    <a:pt x="1762952" y="812008"/>
                  </a:cubicBezTo>
                  <a:cubicBezTo>
                    <a:pt x="1472838" y="989593"/>
                    <a:pt x="1197167" y="1250707"/>
                    <a:pt x="939635" y="1502976"/>
                  </a:cubicBezTo>
                  <a:cubicBezTo>
                    <a:pt x="819379" y="1620769"/>
                    <a:pt x="700355" y="1727700"/>
                    <a:pt x="585250" y="1831049"/>
                  </a:cubicBezTo>
                  <a:cubicBezTo>
                    <a:pt x="362317" y="2031140"/>
                    <a:pt x="169840" y="2204022"/>
                    <a:pt x="40403" y="2389556"/>
                  </a:cubicBezTo>
                  <a:lnTo>
                    <a:pt x="0" y="2456747"/>
                  </a:lnTo>
                  <a:lnTo>
                    <a:pt x="0" y="1601114"/>
                  </a:lnTo>
                  <a:lnTo>
                    <a:pt x="93200" y="1513741"/>
                  </a:lnTo>
                  <a:cubicBezTo>
                    <a:pt x="237107" y="1383294"/>
                    <a:pt x="388238" y="1251435"/>
                    <a:pt x="535423" y="1107273"/>
                  </a:cubicBezTo>
                  <a:cubicBezTo>
                    <a:pt x="1124050" y="530627"/>
                    <a:pt x="1718500" y="0"/>
                    <a:pt x="2616837" y="0"/>
                  </a:cubicBezTo>
                  <a:close/>
                </a:path>
              </a:pathLst>
            </a:custGeom>
            <a:gradFill>
              <a:gsLst>
                <a:gs pos="2000">
                  <a:schemeClr val="bg1">
                    <a:alpha val="10000"/>
                  </a:schemeClr>
                </a:gs>
                <a:gs pos="54000">
                  <a:schemeClr val="accent6">
                    <a:alpha val="10000"/>
                  </a:schemeClr>
                </a:gs>
                <a:gs pos="100000">
                  <a:schemeClr val="bg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2" name="Freeform: Shape 31">
              <a:extLst>
                <a:ext uri="{FF2B5EF4-FFF2-40B4-BE49-F238E27FC236}">
                  <a16:creationId xmlns:a16="http://schemas.microsoft.com/office/drawing/2014/main" id="{D1E30050-9FC4-4CC7-8C0B-BF5EFD106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176241"/>
              <a:ext cx="5517522" cy="6130481"/>
            </a:xfrm>
            <a:custGeom>
              <a:avLst/>
              <a:gdLst>
                <a:gd name="connsiteX0" fmla="*/ 2549095 w 5517522"/>
                <a:gd name="connsiteY0" fmla="*/ 0 h 6130481"/>
                <a:gd name="connsiteX1" fmla="*/ 4804175 w 5517522"/>
                <a:gd name="connsiteY1" fmla="*/ 1134258 h 6130481"/>
                <a:gd name="connsiteX2" fmla="*/ 5411838 w 5517522"/>
                <a:gd name="connsiteY2" fmla="*/ 3362353 h 6130481"/>
                <a:gd name="connsiteX3" fmla="*/ 4601621 w 5517522"/>
                <a:gd name="connsiteY3" fmla="*/ 5293280 h 6130481"/>
                <a:gd name="connsiteX4" fmla="*/ 2481577 w 5517522"/>
                <a:gd name="connsiteY4" fmla="*/ 6130481 h 6130481"/>
                <a:gd name="connsiteX5" fmla="*/ 243517 w 5517522"/>
                <a:gd name="connsiteY5" fmla="*/ 5212325 h 6130481"/>
                <a:gd name="connsiteX6" fmla="*/ 34587 w 5517522"/>
                <a:gd name="connsiteY6" fmla="*/ 4985345 h 6130481"/>
                <a:gd name="connsiteX7" fmla="*/ 0 w 5517522"/>
                <a:gd name="connsiteY7" fmla="*/ 4939620 h 6130481"/>
                <a:gd name="connsiteX8" fmla="*/ 0 w 5517522"/>
                <a:gd name="connsiteY8" fmla="*/ 3335329 h 6130481"/>
                <a:gd name="connsiteX9" fmla="*/ 17141 w 5517522"/>
                <a:gd name="connsiteY9" fmla="*/ 3448738 h 6130481"/>
                <a:gd name="connsiteX10" fmla="*/ 167489 w 5517522"/>
                <a:gd name="connsiteY10" fmla="*/ 3930490 h 6130481"/>
                <a:gd name="connsiteX11" fmla="*/ 715471 w 5517522"/>
                <a:gd name="connsiteY11" fmla="*/ 4734212 h 6130481"/>
                <a:gd name="connsiteX12" fmla="*/ 2481689 w 5517522"/>
                <a:gd name="connsiteY12" fmla="*/ 5458772 h 6130481"/>
                <a:gd name="connsiteX13" fmla="*/ 4126644 w 5517522"/>
                <a:gd name="connsiteY13" fmla="*/ 4818302 h 6130481"/>
                <a:gd name="connsiteX14" fmla="*/ 4360437 w 5517522"/>
                <a:gd name="connsiteY14" fmla="*/ 4516766 h 6130481"/>
                <a:gd name="connsiteX15" fmla="*/ 4480357 w 5517522"/>
                <a:gd name="connsiteY15" fmla="*/ 4122855 h 6130481"/>
                <a:gd name="connsiteX16" fmla="*/ 4781557 w 5517522"/>
                <a:gd name="connsiteY16" fmla="*/ 3129791 h 6130481"/>
                <a:gd name="connsiteX17" fmla="*/ 4771928 w 5517522"/>
                <a:gd name="connsiteY17" fmla="*/ 2357869 h 6130481"/>
                <a:gd name="connsiteX18" fmla="*/ 4297510 w 5517522"/>
                <a:gd name="connsiteY18" fmla="*/ 1575533 h 6130481"/>
                <a:gd name="connsiteX19" fmla="*/ 3498715 w 5517522"/>
                <a:gd name="connsiteY19" fmla="*/ 907071 h 6130481"/>
                <a:gd name="connsiteX20" fmla="*/ 2549095 w 5517522"/>
                <a:gd name="connsiteY20" fmla="*/ 671821 h 6130481"/>
                <a:gd name="connsiteX21" fmla="*/ 985319 w 5517522"/>
                <a:gd name="connsiteY21" fmla="*/ 1582475 h 6130481"/>
                <a:gd name="connsiteX22" fmla="*/ 634628 w 5517522"/>
                <a:gd name="connsiteY22" fmla="*/ 1913907 h 6130481"/>
                <a:gd name="connsiteX23" fmla="*/ 117662 w 5517522"/>
                <a:gd name="connsiteY23" fmla="*/ 2453044 h 6130481"/>
                <a:gd name="connsiteX24" fmla="*/ 2515 w 5517522"/>
                <a:gd name="connsiteY24" fmla="*/ 2685494 h 6130481"/>
                <a:gd name="connsiteX25" fmla="*/ 0 w 5517522"/>
                <a:gd name="connsiteY25" fmla="*/ 2696965 h 6130481"/>
                <a:gd name="connsiteX26" fmla="*/ 0 w 5517522"/>
                <a:gd name="connsiteY26" fmla="*/ 1587383 h 6130481"/>
                <a:gd name="connsiteX27" fmla="*/ 76951 w 5517522"/>
                <a:gd name="connsiteY27" fmla="*/ 1513741 h 6130481"/>
                <a:gd name="connsiteX28" fmla="*/ 510118 w 5517522"/>
                <a:gd name="connsiteY28" fmla="*/ 1107273 h 6130481"/>
                <a:gd name="connsiteX29" fmla="*/ 2549095 w 5517522"/>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517522" h="6130481">
                  <a:moveTo>
                    <a:pt x="2549095" y="0"/>
                  </a:moveTo>
                  <a:cubicBezTo>
                    <a:pt x="3508568" y="0"/>
                    <a:pt x="4219915" y="463445"/>
                    <a:pt x="4804175" y="1134258"/>
                  </a:cubicBezTo>
                  <a:cubicBezTo>
                    <a:pt x="5291694" y="1694109"/>
                    <a:pt x="5724011" y="2516643"/>
                    <a:pt x="5411838" y="3362353"/>
                  </a:cubicBezTo>
                  <a:cubicBezTo>
                    <a:pt x="4993181" y="4496612"/>
                    <a:pt x="5178268" y="4716633"/>
                    <a:pt x="4601621" y="5293280"/>
                  </a:cubicBezTo>
                  <a:cubicBezTo>
                    <a:pt x="4024863" y="5869926"/>
                    <a:pt x="3361551" y="6130481"/>
                    <a:pt x="2481577" y="6130481"/>
                  </a:cubicBezTo>
                  <a:cubicBezTo>
                    <a:pt x="1609329" y="6130481"/>
                    <a:pt x="818932" y="5780127"/>
                    <a:pt x="243517" y="5212325"/>
                  </a:cubicBezTo>
                  <a:cubicBezTo>
                    <a:pt x="170302" y="5140091"/>
                    <a:pt x="100568" y="5064339"/>
                    <a:pt x="34587" y="4985345"/>
                  </a:cubicBezTo>
                  <a:lnTo>
                    <a:pt x="0" y="4939620"/>
                  </a:lnTo>
                  <a:lnTo>
                    <a:pt x="0" y="3335329"/>
                  </a:lnTo>
                  <a:lnTo>
                    <a:pt x="17141" y="3448738"/>
                  </a:lnTo>
                  <a:cubicBezTo>
                    <a:pt x="50676" y="3613558"/>
                    <a:pt x="100867" y="3774516"/>
                    <a:pt x="167489" y="3930490"/>
                  </a:cubicBezTo>
                  <a:cubicBezTo>
                    <a:pt x="296255" y="4232138"/>
                    <a:pt x="480670" y="4502546"/>
                    <a:pt x="715471" y="4734212"/>
                  </a:cubicBezTo>
                  <a:cubicBezTo>
                    <a:pt x="1188993" y="5201464"/>
                    <a:pt x="1816250" y="5458772"/>
                    <a:pt x="2481689" y="5458772"/>
                  </a:cubicBezTo>
                  <a:cubicBezTo>
                    <a:pt x="3185758" y="5458772"/>
                    <a:pt x="3677755" y="5267191"/>
                    <a:pt x="4126644" y="4818302"/>
                  </a:cubicBezTo>
                  <a:cubicBezTo>
                    <a:pt x="4278363" y="4666583"/>
                    <a:pt x="4329982" y="4580701"/>
                    <a:pt x="4360437" y="4516766"/>
                  </a:cubicBezTo>
                  <a:cubicBezTo>
                    <a:pt x="4404890" y="4423495"/>
                    <a:pt x="4436577" y="4297417"/>
                    <a:pt x="4480357" y="4122855"/>
                  </a:cubicBezTo>
                  <a:cubicBezTo>
                    <a:pt x="4539030" y="3889285"/>
                    <a:pt x="4619425" y="3569275"/>
                    <a:pt x="4781557" y="3129791"/>
                  </a:cubicBezTo>
                  <a:cubicBezTo>
                    <a:pt x="4870238" y="2889503"/>
                    <a:pt x="4867103" y="2637010"/>
                    <a:pt x="4771928" y="2357869"/>
                  </a:cubicBezTo>
                  <a:cubicBezTo>
                    <a:pt x="4684815" y="2102465"/>
                    <a:pt x="4520779" y="1831945"/>
                    <a:pt x="4297510" y="1575533"/>
                  </a:cubicBezTo>
                  <a:cubicBezTo>
                    <a:pt x="4034492" y="1273549"/>
                    <a:pt x="3773266" y="1054983"/>
                    <a:pt x="3498715" y="907071"/>
                  </a:cubicBezTo>
                  <a:cubicBezTo>
                    <a:pt x="3204905" y="748745"/>
                    <a:pt x="2894187" y="671821"/>
                    <a:pt x="2549095" y="671821"/>
                  </a:cubicBezTo>
                  <a:cubicBezTo>
                    <a:pt x="1942553" y="671821"/>
                    <a:pt x="1518298" y="1049273"/>
                    <a:pt x="985319" y="1582475"/>
                  </a:cubicBezTo>
                  <a:cubicBezTo>
                    <a:pt x="865735" y="1702059"/>
                    <a:pt x="748278" y="1809774"/>
                    <a:pt x="634628" y="1913907"/>
                  </a:cubicBezTo>
                  <a:cubicBezTo>
                    <a:pt x="421325" y="2109407"/>
                    <a:pt x="237134" y="2278146"/>
                    <a:pt x="117662" y="2453044"/>
                  </a:cubicBezTo>
                  <a:cubicBezTo>
                    <a:pt x="64756" y="2530415"/>
                    <a:pt x="27022" y="2605799"/>
                    <a:pt x="2515" y="2685494"/>
                  </a:cubicBezTo>
                  <a:lnTo>
                    <a:pt x="0" y="2696965"/>
                  </a:lnTo>
                  <a:lnTo>
                    <a:pt x="0" y="1587383"/>
                  </a:lnTo>
                  <a:lnTo>
                    <a:pt x="76951" y="1513741"/>
                  </a:lnTo>
                  <a:cubicBezTo>
                    <a:pt x="217918" y="1383294"/>
                    <a:pt x="365956" y="1251435"/>
                    <a:pt x="510118" y="1107273"/>
                  </a:cubicBezTo>
                  <a:cubicBezTo>
                    <a:pt x="1086764" y="530627"/>
                    <a:pt x="1669121" y="0"/>
                    <a:pt x="25490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3" name="Freeform: Shape 32">
              <a:extLst>
                <a:ext uri="{FF2B5EF4-FFF2-40B4-BE49-F238E27FC236}">
                  <a16:creationId xmlns:a16="http://schemas.microsoft.com/office/drawing/2014/main" id="{E7E03733-50FD-49A6-B226-40F6A0AD45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176241"/>
              <a:ext cx="5517475" cy="6130481"/>
            </a:xfrm>
            <a:custGeom>
              <a:avLst/>
              <a:gdLst>
                <a:gd name="connsiteX0" fmla="*/ 2549095 w 5517475"/>
                <a:gd name="connsiteY0" fmla="*/ 0 h 6130481"/>
                <a:gd name="connsiteX1" fmla="*/ 4804175 w 5517475"/>
                <a:gd name="connsiteY1" fmla="*/ 1134258 h 6130481"/>
                <a:gd name="connsiteX2" fmla="*/ 5411838 w 5517475"/>
                <a:gd name="connsiteY2" fmla="*/ 3362353 h 6130481"/>
                <a:gd name="connsiteX3" fmla="*/ 4601621 w 5517475"/>
                <a:gd name="connsiteY3" fmla="*/ 5293280 h 6130481"/>
                <a:gd name="connsiteX4" fmla="*/ 2481577 w 5517475"/>
                <a:gd name="connsiteY4" fmla="*/ 6130481 h 6130481"/>
                <a:gd name="connsiteX5" fmla="*/ 243517 w 5517475"/>
                <a:gd name="connsiteY5" fmla="*/ 5212325 h 6130481"/>
                <a:gd name="connsiteX6" fmla="*/ 34587 w 5517475"/>
                <a:gd name="connsiteY6" fmla="*/ 4985345 h 6130481"/>
                <a:gd name="connsiteX7" fmla="*/ 0 w 5517475"/>
                <a:gd name="connsiteY7" fmla="*/ 4939620 h 6130481"/>
                <a:gd name="connsiteX8" fmla="*/ 0 w 5517475"/>
                <a:gd name="connsiteY8" fmla="*/ 3799573 h 6130481"/>
                <a:gd name="connsiteX9" fmla="*/ 64364 w 5517475"/>
                <a:gd name="connsiteY9" fmla="*/ 3974159 h 6130481"/>
                <a:gd name="connsiteX10" fmla="*/ 636644 w 5517475"/>
                <a:gd name="connsiteY10" fmla="*/ 4813600 h 6130481"/>
                <a:gd name="connsiteX11" fmla="*/ 2481577 w 5517475"/>
                <a:gd name="connsiteY11" fmla="*/ 5570406 h 6130481"/>
                <a:gd name="connsiteX12" fmla="*/ 3449896 w 5517475"/>
                <a:gd name="connsiteY12" fmla="*/ 5407153 h 6130481"/>
                <a:gd name="connsiteX13" fmla="*/ 4205695 w 5517475"/>
                <a:gd name="connsiteY13" fmla="*/ 4897241 h 6130481"/>
                <a:gd name="connsiteX14" fmla="*/ 4461434 w 5517475"/>
                <a:gd name="connsiteY14" fmla="*/ 4564802 h 6130481"/>
                <a:gd name="connsiteX15" fmla="*/ 4588969 w 5517475"/>
                <a:gd name="connsiteY15" fmla="*/ 4149952 h 6130481"/>
                <a:gd name="connsiteX16" fmla="*/ 4886585 w 5517475"/>
                <a:gd name="connsiteY16" fmla="*/ 3168421 h 6130481"/>
                <a:gd name="connsiteX17" fmla="*/ 4877964 w 5517475"/>
                <a:gd name="connsiteY17" fmla="*/ 2321590 h 6130481"/>
                <a:gd name="connsiteX18" fmla="*/ 4382048 w 5517475"/>
                <a:gd name="connsiteY18" fmla="*/ 1501856 h 6130481"/>
                <a:gd name="connsiteX19" fmla="*/ 3551900 w 5517475"/>
                <a:gd name="connsiteY19" fmla="*/ 808425 h 6130481"/>
                <a:gd name="connsiteX20" fmla="*/ 2549095 w 5517475"/>
                <a:gd name="connsiteY20" fmla="*/ 559851 h 6130481"/>
                <a:gd name="connsiteX21" fmla="*/ 1712566 w 5517475"/>
                <a:gd name="connsiteY21" fmla="*/ 812008 h 6130481"/>
                <a:gd name="connsiteX22" fmla="*/ 906044 w 5517475"/>
                <a:gd name="connsiteY22" fmla="*/ 1502976 h 6130481"/>
                <a:gd name="connsiteX23" fmla="*/ 558825 w 5517475"/>
                <a:gd name="connsiteY23" fmla="*/ 1831049 h 6130481"/>
                <a:gd name="connsiteX24" fmla="*/ 25063 w 5517475"/>
                <a:gd name="connsiteY24" fmla="*/ 2389556 h 6130481"/>
                <a:gd name="connsiteX25" fmla="*/ 0 w 5517475"/>
                <a:gd name="connsiteY25" fmla="*/ 2432109 h 6130481"/>
                <a:gd name="connsiteX26" fmla="*/ 0 w 5517475"/>
                <a:gd name="connsiteY26" fmla="*/ 1587383 h 6130481"/>
                <a:gd name="connsiteX27" fmla="*/ 76951 w 5517475"/>
                <a:gd name="connsiteY27" fmla="*/ 1513741 h 6130481"/>
                <a:gd name="connsiteX28" fmla="*/ 510118 w 5517475"/>
                <a:gd name="connsiteY28" fmla="*/ 1107273 h 6130481"/>
                <a:gd name="connsiteX29" fmla="*/ 2549095 w 5517475"/>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517475" h="6130481">
                  <a:moveTo>
                    <a:pt x="2549095" y="0"/>
                  </a:moveTo>
                  <a:cubicBezTo>
                    <a:pt x="3508568" y="0"/>
                    <a:pt x="4219915" y="463445"/>
                    <a:pt x="4804175" y="1134258"/>
                  </a:cubicBezTo>
                  <a:cubicBezTo>
                    <a:pt x="5291694" y="1694109"/>
                    <a:pt x="5723899" y="2516643"/>
                    <a:pt x="5411838" y="3362353"/>
                  </a:cubicBezTo>
                  <a:cubicBezTo>
                    <a:pt x="4993181" y="4496612"/>
                    <a:pt x="5178268" y="4716633"/>
                    <a:pt x="4601621" y="5293280"/>
                  </a:cubicBezTo>
                  <a:cubicBezTo>
                    <a:pt x="4024863" y="5869926"/>
                    <a:pt x="3361551" y="6130481"/>
                    <a:pt x="2481577" y="6130481"/>
                  </a:cubicBezTo>
                  <a:cubicBezTo>
                    <a:pt x="1609329" y="6130481"/>
                    <a:pt x="818932" y="5780127"/>
                    <a:pt x="243517" y="5212325"/>
                  </a:cubicBezTo>
                  <a:cubicBezTo>
                    <a:pt x="170302" y="5140091"/>
                    <a:pt x="100568" y="5064339"/>
                    <a:pt x="34587" y="4985345"/>
                  </a:cubicBezTo>
                  <a:lnTo>
                    <a:pt x="0" y="4939620"/>
                  </a:lnTo>
                  <a:lnTo>
                    <a:pt x="0" y="3799573"/>
                  </a:lnTo>
                  <a:lnTo>
                    <a:pt x="64364" y="3974159"/>
                  </a:lnTo>
                  <a:cubicBezTo>
                    <a:pt x="198841" y="4289243"/>
                    <a:pt x="391429" y="4571632"/>
                    <a:pt x="636644" y="4813600"/>
                  </a:cubicBezTo>
                  <a:cubicBezTo>
                    <a:pt x="1131328" y="5301566"/>
                    <a:pt x="1786578" y="5570406"/>
                    <a:pt x="2481577" y="5570406"/>
                  </a:cubicBezTo>
                  <a:cubicBezTo>
                    <a:pt x="2854550" y="5570406"/>
                    <a:pt x="3171314" y="5516996"/>
                    <a:pt x="3449896" y="5407153"/>
                  </a:cubicBezTo>
                  <a:cubicBezTo>
                    <a:pt x="3723103" y="5299438"/>
                    <a:pt x="3970333" y="5132603"/>
                    <a:pt x="4205695" y="4897241"/>
                  </a:cubicBezTo>
                  <a:cubicBezTo>
                    <a:pt x="4369395" y="4733653"/>
                    <a:pt x="4426836" y="4637358"/>
                    <a:pt x="4461434" y="4564802"/>
                  </a:cubicBezTo>
                  <a:cubicBezTo>
                    <a:pt x="4510701" y="4461453"/>
                    <a:pt x="4543509" y="4330784"/>
                    <a:pt x="4588969" y="4149952"/>
                  </a:cubicBezTo>
                  <a:cubicBezTo>
                    <a:pt x="4646969" y="3918846"/>
                    <a:pt x="4726468" y="3602194"/>
                    <a:pt x="4886585" y="3168421"/>
                  </a:cubicBezTo>
                  <a:cubicBezTo>
                    <a:pt x="4984560" y="2902940"/>
                    <a:pt x="4981760" y="2626037"/>
                    <a:pt x="4877964" y="2321590"/>
                  </a:cubicBezTo>
                  <a:cubicBezTo>
                    <a:pt x="4786260" y="2052526"/>
                    <a:pt x="4614834" y="1769129"/>
                    <a:pt x="4382048" y="1501856"/>
                  </a:cubicBezTo>
                  <a:cubicBezTo>
                    <a:pt x="4110072" y="1189683"/>
                    <a:pt x="3838544" y="962832"/>
                    <a:pt x="3551900" y="808425"/>
                  </a:cubicBezTo>
                  <a:cubicBezTo>
                    <a:pt x="3241183" y="641141"/>
                    <a:pt x="2913222" y="559851"/>
                    <a:pt x="2549095" y="559851"/>
                  </a:cubicBezTo>
                  <a:cubicBezTo>
                    <a:pt x="2253830" y="559851"/>
                    <a:pt x="1988013" y="640134"/>
                    <a:pt x="1712566" y="812008"/>
                  </a:cubicBezTo>
                  <a:cubicBezTo>
                    <a:pt x="1428385" y="989593"/>
                    <a:pt x="1158313" y="1250707"/>
                    <a:pt x="906044" y="1502976"/>
                  </a:cubicBezTo>
                  <a:cubicBezTo>
                    <a:pt x="788140" y="1620769"/>
                    <a:pt x="671579" y="1727700"/>
                    <a:pt x="558825" y="1831049"/>
                  </a:cubicBezTo>
                  <a:cubicBezTo>
                    <a:pt x="340371" y="2031140"/>
                    <a:pt x="151813" y="2204022"/>
                    <a:pt x="25063" y="2389556"/>
                  </a:cubicBezTo>
                  <a:lnTo>
                    <a:pt x="0" y="2432109"/>
                  </a:lnTo>
                  <a:lnTo>
                    <a:pt x="0" y="1587383"/>
                  </a:lnTo>
                  <a:lnTo>
                    <a:pt x="76951" y="1513741"/>
                  </a:lnTo>
                  <a:cubicBezTo>
                    <a:pt x="217918" y="1383294"/>
                    <a:pt x="365956" y="1251435"/>
                    <a:pt x="510118" y="1107273"/>
                  </a:cubicBezTo>
                  <a:cubicBezTo>
                    <a:pt x="1086764" y="530627"/>
                    <a:pt x="1669121" y="0"/>
                    <a:pt x="25490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4" name="Freeform: Shape 33">
              <a:extLst>
                <a:ext uri="{FF2B5EF4-FFF2-40B4-BE49-F238E27FC236}">
                  <a16:creationId xmlns:a16="http://schemas.microsoft.com/office/drawing/2014/main" id="{8A614510-A9F4-41B6-B78E-F49E390C7E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0"/>
              <a:ext cx="5646974" cy="6483075"/>
            </a:xfrm>
            <a:custGeom>
              <a:avLst/>
              <a:gdLst>
                <a:gd name="connsiteX0" fmla="*/ 2405773 w 5646974"/>
                <a:gd name="connsiteY0" fmla="*/ 0 h 6483075"/>
                <a:gd name="connsiteX1" fmla="*/ 5646974 w 5646974"/>
                <a:gd name="connsiteY1" fmla="*/ 3241538 h 6483075"/>
                <a:gd name="connsiteX2" fmla="*/ 2405773 w 5646974"/>
                <a:gd name="connsiteY2" fmla="*/ 6483075 h 6483075"/>
                <a:gd name="connsiteX3" fmla="*/ 113897 w 5646974"/>
                <a:gd name="connsiteY3" fmla="*/ 5533666 h 6483075"/>
                <a:gd name="connsiteX4" fmla="*/ 0 w 5646974"/>
                <a:gd name="connsiteY4" fmla="*/ 5408336 h 6483075"/>
                <a:gd name="connsiteX5" fmla="*/ 0 w 5646974"/>
                <a:gd name="connsiteY5" fmla="*/ 4983659 h 6483075"/>
                <a:gd name="connsiteX6" fmla="*/ 155731 w 5646974"/>
                <a:gd name="connsiteY6" fmla="*/ 5176047 h 6483075"/>
                <a:gd name="connsiteX7" fmla="*/ 1093706 w 5646974"/>
                <a:gd name="connsiteY7" fmla="*/ 5866903 h 6483075"/>
                <a:gd name="connsiteX8" fmla="*/ 1639673 w 5646974"/>
                <a:gd name="connsiteY8" fmla="*/ 6059940 h 6483075"/>
                <a:gd name="connsiteX9" fmla="*/ 1709990 w 5646974"/>
                <a:gd name="connsiteY9" fmla="*/ 6076287 h 6483075"/>
                <a:gd name="connsiteX10" fmla="*/ 1780307 w 5646974"/>
                <a:gd name="connsiteY10" fmla="*/ 6091963 h 6483075"/>
                <a:gd name="connsiteX11" fmla="*/ 1851072 w 5646974"/>
                <a:gd name="connsiteY11" fmla="*/ 6105176 h 6483075"/>
                <a:gd name="connsiteX12" fmla="*/ 1886455 w 5646974"/>
                <a:gd name="connsiteY12" fmla="*/ 6111782 h 6483075"/>
                <a:gd name="connsiteX13" fmla="*/ 1921949 w 5646974"/>
                <a:gd name="connsiteY13" fmla="*/ 6117716 h 6483075"/>
                <a:gd name="connsiteX14" fmla="*/ 2064152 w 5646974"/>
                <a:gd name="connsiteY14" fmla="*/ 6137647 h 6483075"/>
                <a:gd name="connsiteX15" fmla="*/ 2206914 w 5646974"/>
                <a:gd name="connsiteY15" fmla="*/ 6151195 h 6483075"/>
                <a:gd name="connsiteX16" fmla="*/ 2350011 w 5646974"/>
                <a:gd name="connsiteY16" fmla="*/ 6158250 h 6483075"/>
                <a:gd name="connsiteX17" fmla="*/ 2493109 w 5646974"/>
                <a:gd name="connsiteY17" fmla="*/ 6159705 h 6483075"/>
                <a:gd name="connsiteX18" fmla="*/ 2781321 w 5646974"/>
                <a:gd name="connsiteY18" fmla="*/ 6147277 h 6483075"/>
                <a:gd name="connsiteX19" fmla="*/ 3345091 w 5646974"/>
                <a:gd name="connsiteY19" fmla="*/ 6060276 h 6483075"/>
                <a:gd name="connsiteX20" fmla="*/ 3878853 w 5646974"/>
                <a:gd name="connsiteY20" fmla="*/ 5871718 h 6483075"/>
                <a:gd name="connsiteX21" fmla="*/ 4367267 w 5646974"/>
                <a:gd name="connsiteY21" fmla="*/ 5573093 h 6483075"/>
                <a:gd name="connsiteX22" fmla="*/ 4424484 w 5646974"/>
                <a:gd name="connsiteY22" fmla="*/ 5528529 h 6483075"/>
                <a:gd name="connsiteX23" fmla="*/ 4481252 w 5646974"/>
                <a:gd name="connsiteY23" fmla="*/ 5483069 h 6483075"/>
                <a:gd name="connsiteX24" fmla="*/ 4536790 w 5646974"/>
                <a:gd name="connsiteY24" fmla="*/ 5435818 h 6483075"/>
                <a:gd name="connsiteX25" fmla="*/ 4591543 w 5646974"/>
                <a:gd name="connsiteY25" fmla="*/ 5387671 h 6483075"/>
                <a:gd name="connsiteX26" fmla="*/ 4794209 w 5646974"/>
                <a:gd name="connsiteY26" fmla="*/ 5181198 h 6483075"/>
                <a:gd name="connsiteX27" fmla="*/ 4956678 w 5646974"/>
                <a:gd name="connsiteY27" fmla="*/ 4945836 h 6483075"/>
                <a:gd name="connsiteX28" fmla="*/ 4989262 w 5646974"/>
                <a:gd name="connsiteY28" fmla="*/ 4881453 h 6483075"/>
                <a:gd name="connsiteX29" fmla="*/ 5017814 w 5646974"/>
                <a:gd name="connsiteY29" fmla="*/ 4814607 h 6483075"/>
                <a:gd name="connsiteX30" fmla="*/ 5044127 w 5646974"/>
                <a:gd name="connsiteY30" fmla="*/ 4746193 h 6483075"/>
                <a:gd name="connsiteX31" fmla="*/ 5068425 w 5646974"/>
                <a:gd name="connsiteY31" fmla="*/ 4676436 h 6483075"/>
                <a:gd name="connsiteX32" fmla="*/ 5154641 w 5646974"/>
                <a:gd name="connsiteY32" fmla="*/ 4390352 h 6483075"/>
                <a:gd name="connsiteX33" fmla="*/ 5196854 w 5646974"/>
                <a:gd name="connsiteY33" fmla="*/ 4246134 h 6483075"/>
                <a:gd name="connsiteX34" fmla="*/ 5240299 w 5646974"/>
                <a:gd name="connsiteY34" fmla="*/ 4102140 h 6483075"/>
                <a:gd name="connsiteX35" fmla="*/ 5432440 w 5646974"/>
                <a:gd name="connsiteY35" fmla="*/ 3532884 h 6483075"/>
                <a:gd name="connsiteX36" fmla="*/ 5528846 w 5646974"/>
                <a:gd name="connsiteY36" fmla="*/ 2951647 h 6483075"/>
                <a:gd name="connsiteX37" fmla="*/ 5495927 w 5646974"/>
                <a:gd name="connsiteY37" fmla="*/ 2658733 h 6483075"/>
                <a:gd name="connsiteX38" fmla="*/ 5480027 w 5646974"/>
                <a:gd name="connsiteY38" fmla="*/ 2586848 h 6483075"/>
                <a:gd name="connsiteX39" fmla="*/ 5461328 w 5646974"/>
                <a:gd name="connsiteY39" fmla="*/ 2515635 h 6483075"/>
                <a:gd name="connsiteX40" fmla="*/ 5439605 w 5646974"/>
                <a:gd name="connsiteY40" fmla="*/ 2445317 h 6483075"/>
                <a:gd name="connsiteX41" fmla="*/ 5415532 w 5646974"/>
                <a:gd name="connsiteY41" fmla="*/ 2375896 h 6483075"/>
                <a:gd name="connsiteX42" fmla="*/ 5144564 w 5646974"/>
                <a:gd name="connsiteY42" fmla="*/ 1857138 h 6483075"/>
                <a:gd name="connsiteX43" fmla="*/ 4774838 w 5646974"/>
                <a:gd name="connsiteY43" fmla="*/ 1405450 h 6483075"/>
                <a:gd name="connsiteX44" fmla="*/ 4345769 w 5646974"/>
                <a:gd name="connsiteY44" fmla="*/ 1012323 h 6483075"/>
                <a:gd name="connsiteX45" fmla="*/ 4115334 w 5646974"/>
                <a:gd name="connsiteY45" fmla="*/ 841344 h 6483075"/>
                <a:gd name="connsiteX46" fmla="*/ 3874038 w 5646974"/>
                <a:gd name="connsiteY46" fmla="*/ 691528 h 6483075"/>
                <a:gd name="connsiteX47" fmla="*/ 3359535 w 5646974"/>
                <a:gd name="connsiteY47" fmla="*/ 468819 h 6483075"/>
                <a:gd name="connsiteX48" fmla="*/ 2811105 w 5646974"/>
                <a:gd name="connsiteY48" fmla="*/ 366031 h 6483075"/>
                <a:gd name="connsiteX49" fmla="*/ 2741124 w 5646974"/>
                <a:gd name="connsiteY49" fmla="*/ 361440 h 6483075"/>
                <a:gd name="connsiteX50" fmla="*/ 2671030 w 5646974"/>
                <a:gd name="connsiteY50" fmla="*/ 358417 h 6483075"/>
                <a:gd name="connsiteX51" fmla="*/ 2600713 w 5646974"/>
                <a:gd name="connsiteY51" fmla="*/ 357521 h 6483075"/>
                <a:gd name="connsiteX52" fmla="*/ 2531739 w 5646974"/>
                <a:gd name="connsiteY52" fmla="*/ 358529 h 6483075"/>
                <a:gd name="connsiteX53" fmla="*/ 2259988 w 5646974"/>
                <a:gd name="connsiteY53" fmla="*/ 385289 h 6483075"/>
                <a:gd name="connsiteX54" fmla="*/ 1740670 w 5646974"/>
                <a:gd name="connsiteY54" fmla="*/ 553917 h 6483075"/>
                <a:gd name="connsiteX55" fmla="*/ 1264124 w 5646974"/>
                <a:gd name="connsiteY55" fmla="*/ 853549 h 6483075"/>
                <a:gd name="connsiteX56" fmla="*/ 823074 w 5646974"/>
                <a:gd name="connsiteY56" fmla="*/ 1234136 h 6483075"/>
                <a:gd name="connsiteX57" fmla="*/ 715694 w 5646974"/>
                <a:gd name="connsiteY57" fmla="*/ 1336252 h 6483075"/>
                <a:gd name="connsiteX58" fmla="*/ 606859 w 5646974"/>
                <a:gd name="connsiteY58" fmla="*/ 1440945 h 6483075"/>
                <a:gd name="connsiteX59" fmla="*/ 382023 w 5646974"/>
                <a:gd name="connsiteY59" fmla="*/ 1646074 h 6483075"/>
                <a:gd name="connsiteX60" fmla="*/ 158531 w 5646974"/>
                <a:gd name="connsiteY60" fmla="*/ 1843813 h 6483075"/>
                <a:gd name="connsiteX61" fmla="*/ 0 w 5646974"/>
                <a:gd name="connsiteY61" fmla="*/ 1991775 h 6483075"/>
                <a:gd name="connsiteX62" fmla="*/ 0 w 5646974"/>
                <a:gd name="connsiteY62" fmla="*/ 1074740 h 6483075"/>
                <a:gd name="connsiteX63" fmla="*/ 113897 w 5646974"/>
                <a:gd name="connsiteY63" fmla="*/ 949410 h 6483075"/>
                <a:gd name="connsiteX64" fmla="*/ 2405773 w 5646974"/>
                <a:gd name="connsiteY64" fmla="*/ 0 h 6483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5646974" h="6483075">
                  <a:moveTo>
                    <a:pt x="2405773" y="0"/>
                  </a:moveTo>
                  <a:cubicBezTo>
                    <a:pt x="4195841" y="0"/>
                    <a:pt x="5646974" y="1451246"/>
                    <a:pt x="5646974" y="3241538"/>
                  </a:cubicBezTo>
                  <a:cubicBezTo>
                    <a:pt x="5646974" y="5031830"/>
                    <a:pt x="4195841" y="6483075"/>
                    <a:pt x="2405773" y="6483075"/>
                  </a:cubicBezTo>
                  <a:cubicBezTo>
                    <a:pt x="1510739" y="6483075"/>
                    <a:pt x="700439" y="6120264"/>
                    <a:pt x="113897" y="5533666"/>
                  </a:cubicBezTo>
                  <a:lnTo>
                    <a:pt x="0" y="5408336"/>
                  </a:lnTo>
                  <a:lnTo>
                    <a:pt x="0" y="4983659"/>
                  </a:lnTo>
                  <a:lnTo>
                    <a:pt x="155731" y="5176047"/>
                  </a:lnTo>
                  <a:cubicBezTo>
                    <a:pt x="417742" y="5469073"/>
                    <a:pt x="741224" y="5704211"/>
                    <a:pt x="1093706" y="5866903"/>
                  </a:cubicBezTo>
                  <a:cubicBezTo>
                    <a:pt x="1269947" y="5948418"/>
                    <a:pt x="1453018" y="6013137"/>
                    <a:pt x="1639673" y="6059940"/>
                  </a:cubicBezTo>
                  <a:lnTo>
                    <a:pt x="1709990" y="6076287"/>
                  </a:lnTo>
                  <a:cubicBezTo>
                    <a:pt x="1733504" y="6081550"/>
                    <a:pt x="1756570" y="6088156"/>
                    <a:pt x="1780307" y="6091963"/>
                  </a:cubicBezTo>
                  <a:lnTo>
                    <a:pt x="1851072" y="6105176"/>
                  </a:lnTo>
                  <a:lnTo>
                    <a:pt x="1886455" y="6111782"/>
                  </a:lnTo>
                  <a:cubicBezTo>
                    <a:pt x="1898212" y="6114021"/>
                    <a:pt x="1909969" y="6116373"/>
                    <a:pt x="1921949" y="6117716"/>
                  </a:cubicBezTo>
                  <a:cubicBezTo>
                    <a:pt x="1969425" y="6124323"/>
                    <a:pt x="2016676" y="6131489"/>
                    <a:pt x="2064152" y="6137647"/>
                  </a:cubicBezTo>
                  <a:cubicBezTo>
                    <a:pt x="2111851" y="6141790"/>
                    <a:pt x="2159438" y="6146381"/>
                    <a:pt x="2206914" y="6151195"/>
                  </a:cubicBezTo>
                  <a:lnTo>
                    <a:pt x="2350011" y="6158250"/>
                  </a:lnTo>
                  <a:cubicBezTo>
                    <a:pt x="2397711" y="6159593"/>
                    <a:pt x="2445410" y="6159146"/>
                    <a:pt x="2493109" y="6159705"/>
                  </a:cubicBezTo>
                  <a:cubicBezTo>
                    <a:pt x="2589068" y="6158137"/>
                    <a:pt x="2685922" y="6154666"/>
                    <a:pt x="2781321" y="6147277"/>
                  </a:cubicBezTo>
                  <a:cubicBezTo>
                    <a:pt x="2972566" y="6132944"/>
                    <a:pt x="3161348" y="6105288"/>
                    <a:pt x="3345091" y="6060276"/>
                  </a:cubicBezTo>
                  <a:cubicBezTo>
                    <a:pt x="3528834" y="6015375"/>
                    <a:pt x="3707539" y="5952785"/>
                    <a:pt x="3878853" y="5871718"/>
                  </a:cubicBezTo>
                  <a:cubicBezTo>
                    <a:pt x="4050167" y="5790428"/>
                    <a:pt x="4213084" y="5689318"/>
                    <a:pt x="4367267" y="5573093"/>
                  </a:cubicBezTo>
                  <a:lnTo>
                    <a:pt x="4424484" y="5528529"/>
                  </a:lnTo>
                  <a:cubicBezTo>
                    <a:pt x="4443631" y="5513637"/>
                    <a:pt x="4463113" y="5499193"/>
                    <a:pt x="4481252" y="5483069"/>
                  </a:cubicBezTo>
                  <a:lnTo>
                    <a:pt x="4536790" y="5435818"/>
                  </a:lnTo>
                  <a:cubicBezTo>
                    <a:pt x="4555265" y="5419918"/>
                    <a:pt x="4574188" y="5404466"/>
                    <a:pt x="4591543" y="5387671"/>
                  </a:cubicBezTo>
                  <a:cubicBezTo>
                    <a:pt x="4662980" y="5321944"/>
                    <a:pt x="4733074" y="5254650"/>
                    <a:pt x="4794209" y="5181198"/>
                  </a:cubicBezTo>
                  <a:cubicBezTo>
                    <a:pt x="4857808" y="5109089"/>
                    <a:pt x="4910434" y="5029926"/>
                    <a:pt x="4956678" y="4945836"/>
                  </a:cubicBezTo>
                  <a:cubicBezTo>
                    <a:pt x="4967651" y="4924450"/>
                    <a:pt x="4978624" y="4903064"/>
                    <a:pt x="4989262" y="4881453"/>
                  </a:cubicBezTo>
                  <a:lnTo>
                    <a:pt x="5017814" y="4814607"/>
                  </a:lnTo>
                  <a:cubicBezTo>
                    <a:pt x="5027891" y="4792549"/>
                    <a:pt x="5035393" y="4769035"/>
                    <a:pt x="5044127" y="4746193"/>
                  </a:cubicBezTo>
                  <a:cubicBezTo>
                    <a:pt x="5052636" y="4723128"/>
                    <a:pt x="5061146" y="4700174"/>
                    <a:pt x="5068425" y="4676436"/>
                  </a:cubicBezTo>
                  <a:cubicBezTo>
                    <a:pt x="5099552" y="4582717"/>
                    <a:pt x="5126985" y="4486422"/>
                    <a:pt x="5154641" y="4390352"/>
                  </a:cubicBezTo>
                  <a:lnTo>
                    <a:pt x="5196854" y="4246134"/>
                  </a:lnTo>
                  <a:lnTo>
                    <a:pt x="5240299" y="4102140"/>
                  </a:lnTo>
                  <a:cubicBezTo>
                    <a:pt x="5299195" y="3910560"/>
                    <a:pt x="5364697" y="3721330"/>
                    <a:pt x="5432440" y="3532884"/>
                  </a:cubicBezTo>
                  <a:cubicBezTo>
                    <a:pt x="5500294" y="3346902"/>
                    <a:pt x="5533549" y="3148714"/>
                    <a:pt x="5528846" y="2951647"/>
                  </a:cubicBezTo>
                  <a:cubicBezTo>
                    <a:pt x="5526831" y="2853113"/>
                    <a:pt x="5515409" y="2755027"/>
                    <a:pt x="5495927" y="2658733"/>
                  </a:cubicBezTo>
                  <a:cubicBezTo>
                    <a:pt x="5491112" y="2634659"/>
                    <a:pt x="5486297" y="2610585"/>
                    <a:pt x="5480027" y="2586848"/>
                  </a:cubicBezTo>
                  <a:cubicBezTo>
                    <a:pt x="5474205" y="2562998"/>
                    <a:pt x="5468718" y="2539036"/>
                    <a:pt x="5461328" y="2515635"/>
                  </a:cubicBezTo>
                  <a:cubicBezTo>
                    <a:pt x="5454386" y="2492009"/>
                    <a:pt x="5447668" y="2468495"/>
                    <a:pt x="5439605" y="2445317"/>
                  </a:cubicBezTo>
                  <a:cubicBezTo>
                    <a:pt x="5431879" y="2422028"/>
                    <a:pt x="5424378" y="2398738"/>
                    <a:pt x="5415532" y="2375896"/>
                  </a:cubicBezTo>
                  <a:cubicBezTo>
                    <a:pt x="5347790" y="2191817"/>
                    <a:pt x="5254071" y="2018599"/>
                    <a:pt x="5144564" y="1857138"/>
                  </a:cubicBezTo>
                  <a:cubicBezTo>
                    <a:pt x="5034946" y="1695565"/>
                    <a:pt x="4909762" y="1545301"/>
                    <a:pt x="4774838" y="1405450"/>
                  </a:cubicBezTo>
                  <a:cubicBezTo>
                    <a:pt x="4638907" y="1265040"/>
                    <a:pt x="4496145" y="1132131"/>
                    <a:pt x="4345769" y="1012323"/>
                  </a:cubicBezTo>
                  <a:cubicBezTo>
                    <a:pt x="4270749" y="952195"/>
                    <a:pt x="4194273" y="894642"/>
                    <a:pt x="4115334" y="841344"/>
                  </a:cubicBezTo>
                  <a:cubicBezTo>
                    <a:pt x="4037067" y="787263"/>
                    <a:pt x="3956336" y="737548"/>
                    <a:pt x="3874038" y="691528"/>
                  </a:cubicBezTo>
                  <a:cubicBezTo>
                    <a:pt x="3709554" y="599712"/>
                    <a:pt x="3537792" y="523349"/>
                    <a:pt x="3359535" y="468819"/>
                  </a:cubicBezTo>
                  <a:cubicBezTo>
                    <a:pt x="3181278" y="414514"/>
                    <a:pt x="2997311" y="380699"/>
                    <a:pt x="2811105" y="366031"/>
                  </a:cubicBezTo>
                  <a:cubicBezTo>
                    <a:pt x="2787703" y="364575"/>
                    <a:pt x="2764525" y="362448"/>
                    <a:pt x="2741124" y="361440"/>
                  </a:cubicBezTo>
                  <a:lnTo>
                    <a:pt x="2671030" y="358417"/>
                  </a:lnTo>
                  <a:lnTo>
                    <a:pt x="2600713" y="357521"/>
                  </a:lnTo>
                  <a:cubicBezTo>
                    <a:pt x="2577087" y="356961"/>
                    <a:pt x="2554805" y="358305"/>
                    <a:pt x="2531739" y="358529"/>
                  </a:cubicBezTo>
                  <a:cubicBezTo>
                    <a:pt x="2440259" y="360992"/>
                    <a:pt x="2349564" y="370285"/>
                    <a:pt x="2259988" y="385289"/>
                  </a:cubicBezTo>
                  <a:cubicBezTo>
                    <a:pt x="2080723" y="415521"/>
                    <a:pt x="1906945" y="473634"/>
                    <a:pt x="1740670" y="553917"/>
                  </a:cubicBezTo>
                  <a:cubicBezTo>
                    <a:pt x="1574506" y="634647"/>
                    <a:pt x="1415844" y="737100"/>
                    <a:pt x="1264124" y="853549"/>
                  </a:cubicBezTo>
                  <a:cubicBezTo>
                    <a:pt x="1112181" y="969886"/>
                    <a:pt x="966508" y="1099212"/>
                    <a:pt x="823074" y="1234136"/>
                  </a:cubicBezTo>
                  <a:cubicBezTo>
                    <a:pt x="787131" y="1267951"/>
                    <a:pt x="751413" y="1301990"/>
                    <a:pt x="715694" y="1336252"/>
                  </a:cubicBezTo>
                  <a:lnTo>
                    <a:pt x="606859" y="1440945"/>
                  </a:lnTo>
                  <a:cubicBezTo>
                    <a:pt x="532623" y="1511374"/>
                    <a:pt x="457267" y="1579452"/>
                    <a:pt x="382023" y="1646074"/>
                  </a:cubicBezTo>
                  <a:lnTo>
                    <a:pt x="158531" y="1843813"/>
                  </a:lnTo>
                  <a:lnTo>
                    <a:pt x="0" y="1991775"/>
                  </a:lnTo>
                  <a:lnTo>
                    <a:pt x="0" y="1074740"/>
                  </a:lnTo>
                  <a:lnTo>
                    <a:pt x="113897" y="949410"/>
                  </a:lnTo>
                  <a:cubicBezTo>
                    <a:pt x="700439" y="362812"/>
                    <a:pt x="1510739" y="0"/>
                    <a:pt x="2405773" y="0"/>
                  </a:cubicBezTo>
                  <a:close/>
                </a:path>
              </a:pathLst>
            </a:custGeom>
            <a:gradFill>
              <a:gsLst>
                <a:gs pos="2000">
                  <a:schemeClr val="bg1">
                    <a:alpha val="10000"/>
                  </a:schemeClr>
                </a:gs>
                <a:gs pos="16000">
                  <a:schemeClr val="accent6">
                    <a:alpha val="10000"/>
                  </a:schemeClr>
                </a:gs>
                <a:gs pos="100000">
                  <a:schemeClr val="bg1">
                    <a:alpha val="10000"/>
                  </a:schemeClr>
                </a:gs>
                <a:gs pos="74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A9D08C0C-88D1-3C35-137D-86AF793DD639}"/>
              </a:ext>
            </a:extLst>
          </p:cNvPr>
          <p:cNvSpPr>
            <a:spLocks noGrp="1"/>
          </p:cNvSpPr>
          <p:nvPr>
            <p:ph type="title"/>
          </p:nvPr>
        </p:nvSpPr>
        <p:spPr>
          <a:xfrm>
            <a:off x="804672" y="2053641"/>
            <a:ext cx="3669161" cy="2760098"/>
          </a:xfrm>
        </p:spPr>
        <p:txBody>
          <a:bodyPr>
            <a:normAutofit/>
          </a:bodyPr>
          <a:lstStyle/>
          <a:p>
            <a:r>
              <a:rPr lang="en-GB" sz="4000">
                <a:solidFill>
                  <a:schemeClr val="tx2"/>
                </a:solidFill>
              </a:rPr>
              <a:t>Religion and Belief Discrimination</a:t>
            </a:r>
          </a:p>
        </p:txBody>
      </p:sp>
      <p:sp>
        <p:nvSpPr>
          <p:cNvPr id="3" name="Content Placeholder 2">
            <a:extLst>
              <a:ext uri="{FF2B5EF4-FFF2-40B4-BE49-F238E27FC236}">
                <a16:creationId xmlns:a16="http://schemas.microsoft.com/office/drawing/2014/main" id="{14C35576-02FD-FB2D-297D-43F0C67B39E5}"/>
              </a:ext>
            </a:extLst>
          </p:cNvPr>
          <p:cNvSpPr>
            <a:spLocks noGrp="1"/>
          </p:cNvSpPr>
          <p:nvPr>
            <p:ph idx="1"/>
          </p:nvPr>
        </p:nvSpPr>
        <p:spPr>
          <a:xfrm>
            <a:off x="6090574" y="801866"/>
            <a:ext cx="5306084" cy="5230634"/>
          </a:xfrm>
          <a:noFill/>
          <a:ln>
            <a:noFill/>
          </a:ln>
        </p:spPr>
        <p:txBody>
          <a:bodyPr anchor="ctr">
            <a:normAutofit/>
          </a:bodyPr>
          <a:lstStyle/>
          <a:p>
            <a:pPr lvl="0"/>
            <a:r>
              <a:rPr lang="en-GB" sz="1800">
                <a:solidFill>
                  <a:schemeClr val="tx2"/>
                </a:solidFill>
              </a:rPr>
              <a:t>H worked at a school as a pastoral administrator and work experience manager.</a:t>
            </a:r>
          </a:p>
          <a:p>
            <a:pPr lvl="0"/>
            <a:r>
              <a:rPr lang="en-GB" sz="1800">
                <a:solidFill>
                  <a:schemeClr val="tx2"/>
                </a:solidFill>
              </a:rPr>
              <a:t>H reposted certain posts on Facebook.</a:t>
            </a:r>
          </a:p>
          <a:p>
            <a:pPr lvl="0"/>
            <a:r>
              <a:rPr lang="en-GB" sz="1800">
                <a:solidFill>
                  <a:schemeClr val="tx2"/>
                </a:solidFill>
              </a:rPr>
              <a:t>Those posts expressed protected beliefs about binary gender and same-sex marriage. They were protected beliefs.</a:t>
            </a:r>
          </a:p>
          <a:p>
            <a:pPr lvl="0"/>
            <a:r>
              <a:rPr lang="en-GB" sz="1800">
                <a:solidFill>
                  <a:schemeClr val="tx2"/>
                </a:solidFill>
              </a:rPr>
              <a:t>The language used included a suggestion that children were being brainwashed in schools and that that amounted to a form of child abuse.</a:t>
            </a:r>
          </a:p>
          <a:p>
            <a:pPr lvl="0"/>
            <a:r>
              <a:rPr lang="en-GB" sz="1800">
                <a:solidFill>
                  <a:schemeClr val="tx2"/>
                </a:solidFill>
              </a:rPr>
              <a:t>H disavowed the language but did not take the messages down.</a:t>
            </a:r>
          </a:p>
          <a:p>
            <a:pPr lvl="0"/>
            <a:r>
              <a:rPr lang="en-GB" sz="1800">
                <a:solidFill>
                  <a:schemeClr val="tx2"/>
                </a:solidFill>
              </a:rPr>
              <a:t>A parent complained.</a:t>
            </a:r>
          </a:p>
          <a:p>
            <a:endParaRPr lang="en-GB" sz="1800">
              <a:solidFill>
                <a:schemeClr val="tx2"/>
              </a:solidFill>
            </a:endParaRPr>
          </a:p>
        </p:txBody>
      </p:sp>
    </p:spTree>
    <p:extLst>
      <p:ext uri="{BB962C8B-B14F-4D97-AF65-F5344CB8AC3E}">
        <p14:creationId xmlns:p14="http://schemas.microsoft.com/office/powerpoint/2010/main" val="31598014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889C5E17-24D0-4696-A3C5-A2261FB455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6929B58F-2358-44CC-ACE5-EF1BD3C6C8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Title 1">
            <a:extLst>
              <a:ext uri="{FF2B5EF4-FFF2-40B4-BE49-F238E27FC236}">
                <a16:creationId xmlns:a16="http://schemas.microsoft.com/office/drawing/2014/main" id="{6B4C0492-B91D-8E4B-F490-BE26FE73A7A4}"/>
              </a:ext>
            </a:extLst>
          </p:cNvPr>
          <p:cNvSpPr>
            <a:spLocks noGrp="1"/>
          </p:cNvSpPr>
          <p:nvPr>
            <p:ph type="title"/>
          </p:nvPr>
        </p:nvSpPr>
        <p:spPr>
          <a:xfrm>
            <a:off x="804672" y="1243013"/>
            <a:ext cx="3855720" cy="4371974"/>
          </a:xfrm>
        </p:spPr>
        <p:txBody>
          <a:bodyPr>
            <a:normAutofit/>
          </a:bodyPr>
          <a:lstStyle/>
          <a:p>
            <a:r>
              <a:rPr lang="en-GB" sz="3600">
                <a:solidFill>
                  <a:schemeClr val="tx2"/>
                </a:solidFill>
              </a:rPr>
              <a:t>Religion and Belief </a:t>
            </a:r>
          </a:p>
        </p:txBody>
      </p:sp>
      <p:grpSp>
        <p:nvGrpSpPr>
          <p:cNvPr id="29" name="Group 28">
            <a:extLst>
              <a:ext uri="{FF2B5EF4-FFF2-40B4-BE49-F238E27FC236}">
                <a16:creationId xmlns:a16="http://schemas.microsoft.com/office/drawing/2014/main" id="{09DA5303-A1AF-4830-806C-51FCD96188B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897348" y="5285"/>
            <a:ext cx="7294653" cy="6858000"/>
            <a:chOff x="4897348" y="-5799"/>
            <a:chExt cx="7294653" cy="6858000"/>
          </a:xfrm>
        </p:grpSpPr>
        <p:sp>
          <p:nvSpPr>
            <p:cNvPr id="30" name="Freeform: Shape 29">
              <a:extLst>
                <a:ext uri="{FF2B5EF4-FFF2-40B4-BE49-F238E27FC236}">
                  <a16:creationId xmlns:a16="http://schemas.microsoft.com/office/drawing/2014/main" id="{4FAAA8C8-4EB7-45F1-BF24-3EF0F4DC44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897348" y="-5798"/>
              <a:ext cx="7294652" cy="6857999"/>
            </a:xfrm>
            <a:custGeom>
              <a:avLst/>
              <a:gdLst>
                <a:gd name="connsiteX0" fmla="*/ 7294652 w 7294652"/>
                <a:gd name="connsiteY0" fmla="*/ 6063030 h 6857999"/>
                <a:gd name="connsiteX1" fmla="*/ 7294652 w 7294652"/>
                <a:gd name="connsiteY1" fmla="*/ 6857999 h 6857999"/>
                <a:gd name="connsiteX2" fmla="*/ 6248575 w 7294652"/>
                <a:gd name="connsiteY2" fmla="*/ 6857999 h 6857999"/>
                <a:gd name="connsiteX3" fmla="*/ 6477898 w 7294652"/>
                <a:gd name="connsiteY3" fmla="*/ 6700973 h 6857999"/>
                <a:gd name="connsiteX4" fmla="*/ 6647884 w 7294652"/>
                <a:gd name="connsiteY4" fmla="*/ 6572752 h 6857999"/>
                <a:gd name="connsiteX5" fmla="*/ 6817698 w 7294652"/>
                <a:gd name="connsiteY5" fmla="*/ 6440235 h 6857999"/>
                <a:gd name="connsiteX6" fmla="*/ 7161451 w 7294652"/>
                <a:gd name="connsiteY6" fmla="*/ 6165232 h 6857999"/>
                <a:gd name="connsiteX7" fmla="*/ 1673436 w 7294652"/>
                <a:gd name="connsiteY7" fmla="*/ 0 h 6857999"/>
                <a:gd name="connsiteX8" fmla="*/ 2394951 w 7294652"/>
                <a:gd name="connsiteY8" fmla="*/ 0 h 6857999"/>
                <a:gd name="connsiteX9" fmla="*/ 2244659 w 7294652"/>
                <a:gd name="connsiteY9" fmla="*/ 100763 h 6857999"/>
                <a:gd name="connsiteX10" fmla="*/ 1743903 w 7294652"/>
                <a:gd name="connsiteY10" fmla="*/ 498975 h 6857999"/>
                <a:gd name="connsiteX11" fmla="*/ 1163821 w 7294652"/>
                <a:gd name="connsiteY11" fmla="*/ 1121514 h 6857999"/>
                <a:gd name="connsiteX12" fmla="*/ 704911 w 7294652"/>
                <a:gd name="connsiteY12" fmla="*/ 1837036 h 6857999"/>
                <a:gd name="connsiteX13" fmla="*/ 393472 w 7294652"/>
                <a:gd name="connsiteY13" fmla="*/ 2627669 h 6857999"/>
                <a:gd name="connsiteX14" fmla="*/ 280032 w 7294652"/>
                <a:gd name="connsiteY14" fmla="*/ 3472097 h 6857999"/>
                <a:gd name="connsiteX15" fmla="*/ 327813 w 7294652"/>
                <a:gd name="connsiteY15" fmla="*/ 3884602 h 6857999"/>
                <a:gd name="connsiteX16" fmla="*/ 469096 w 7294652"/>
                <a:gd name="connsiteY16" fmla="*/ 4270809 h 6857999"/>
                <a:gd name="connsiteX17" fmla="*/ 567581 w 7294652"/>
                <a:gd name="connsiteY17" fmla="*/ 4452482 h 6857999"/>
                <a:gd name="connsiteX18" fmla="*/ 680677 w 7294652"/>
                <a:gd name="connsiteY18" fmla="*/ 4628484 h 6857999"/>
                <a:gd name="connsiteX19" fmla="*/ 941928 w 7294652"/>
                <a:gd name="connsiteY19" fmla="*/ 4968628 h 6857999"/>
                <a:gd name="connsiteX20" fmla="*/ 1224665 w 7294652"/>
                <a:gd name="connsiteY20" fmla="*/ 5311349 h 6857999"/>
                <a:gd name="connsiteX21" fmla="*/ 1365259 w 7294652"/>
                <a:gd name="connsiteY21" fmla="*/ 5490273 h 6857999"/>
                <a:gd name="connsiteX22" fmla="*/ 1432808 w 7294652"/>
                <a:gd name="connsiteY22" fmla="*/ 5577931 h 6857999"/>
                <a:gd name="connsiteX23" fmla="*/ 1498980 w 7294652"/>
                <a:gd name="connsiteY23" fmla="*/ 5662148 h 6857999"/>
                <a:gd name="connsiteX24" fmla="*/ 2067548 w 7294652"/>
                <a:gd name="connsiteY24" fmla="*/ 6283312 h 6857999"/>
                <a:gd name="connsiteX25" fmla="*/ 2369879 w 7294652"/>
                <a:gd name="connsiteY25" fmla="*/ 6562782 h 6857999"/>
                <a:gd name="connsiteX26" fmla="*/ 2686645 w 7294652"/>
                <a:gd name="connsiteY26" fmla="*/ 6820598 h 6857999"/>
                <a:gd name="connsiteX27" fmla="*/ 2738907 w 7294652"/>
                <a:gd name="connsiteY27" fmla="*/ 6857999 h 6857999"/>
                <a:gd name="connsiteX28" fmla="*/ 1731787 w 7294652"/>
                <a:gd name="connsiteY28" fmla="*/ 6857999 h 6857999"/>
                <a:gd name="connsiteX29" fmla="*/ 1607949 w 7294652"/>
                <a:gd name="connsiteY29" fmla="*/ 6732770 h 6857999"/>
                <a:gd name="connsiteX30" fmla="*/ 1309057 w 7294652"/>
                <a:gd name="connsiteY30" fmla="*/ 6370109 h 6857999"/>
                <a:gd name="connsiteX31" fmla="*/ 1048147 w 7294652"/>
                <a:gd name="connsiteY31" fmla="*/ 5986138 h 6857999"/>
                <a:gd name="connsiteX32" fmla="*/ 987131 w 7294652"/>
                <a:gd name="connsiteY32" fmla="*/ 5888512 h 6857999"/>
                <a:gd name="connsiteX33" fmla="*/ 928866 w 7294652"/>
                <a:gd name="connsiteY33" fmla="*/ 5793463 h 6857999"/>
                <a:gd name="connsiteX34" fmla="*/ 813708 w 7294652"/>
                <a:gd name="connsiteY34" fmla="*/ 5609556 h 6857999"/>
                <a:gd name="connsiteX35" fmla="*/ 574972 w 7294652"/>
                <a:gd name="connsiteY35" fmla="*/ 5231598 h 6857999"/>
                <a:gd name="connsiteX36" fmla="*/ 342424 w 7294652"/>
                <a:gd name="connsiteY36" fmla="*/ 4834048 h 6857999"/>
                <a:gd name="connsiteX37" fmla="*/ 237579 w 7294652"/>
                <a:gd name="connsiteY37" fmla="*/ 4623500 h 6857999"/>
                <a:gd name="connsiteX38" fmla="*/ 148373 w 7294652"/>
                <a:gd name="connsiteY38" fmla="*/ 4404356 h 6857999"/>
                <a:gd name="connsiteX39" fmla="*/ 79623 w 7294652"/>
                <a:gd name="connsiteY39" fmla="*/ 4175762 h 6857999"/>
                <a:gd name="connsiteX40" fmla="*/ 54185 w 7294652"/>
                <a:gd name="connsiteY40" fmla="*/ 4059229 h 6857999"/>
                <a:gd name="connsiteX41" fmla="*/ 43013 w 7294652"/>
                <a:gd name="connsiteY41" fmla="*/ 4000790 h 6857999"/>
                <a:gd name="connsiteX42" fmla="*/ 33734 w 7294652"/>
                <a:gd name="connsiteY42" fmla="*/ 3942180 h 6857999"/>
                <a:gd name="connsiteX43" fmla="*/ 45 w 7294652"/>
                <a:gd name="connsiteY43" fmla="*/ 3472097 h 6857999"/>
                <a:gd name="connsiteX44" fmla="*/ 95436 w 7294652"/>
                <a:gd name="connsiteY44" fmla="*/ 2557372 h 6857999"/>
                <a:gd name="connsiteX45" fmla="*/ 382126 w 7294652"/>
                <a:gd name="connsiteY45" fmla="*/ 1680799 h 6857999"/>
                <a:gd name="connsiteX46" fmla="*/ 1457043 w 7294652"/>
                <a:gd name="connsiteY46" fmla="*/ 192176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7294652" h="6857999">
                  <a:moveTo>
                    <a:pt x="7294652" y="6063030"/>
                  </a:moveTo>
                  <a:lnTo>
                    <a:pt x="7294652" y="6857999"/>
                  </a:lnTo>
                  <a:lnTo>
                    <a:pt x="6248575" y="6857999"/>
                  </a:lnTo>
                  <a:lnTo>
                    <a:pt x="6477898" y="6700973"/>
                  </a:lnTo>
                  <a:cubicBezTo>
                    <a:pt x="6534790" y="6659378"/>
                    <a:pt x="6591336" y="6616237"/>
                    <a:pt x="6647884" y="6572752"/>
                  </a:cubicBezTo>
                  <a:cubicBezTo>
                    <a:pt x="6704432" y="6529268"/>
                    <a:pt x="6761151" y="6485095"/>
                    <a:pt x="6817698" y="6440235"/>
                  </a:cubicBezTo>
                  <a:lnTo>
                    <a:pt x="7161451" y="6165232"/>
                  </a:lnTo>
                  <a:close/>
                  <a:moveTo>
                    <a:pt x="1673436" y="0"/>
                  </a:moveTo>
                  <a:lnTo>
                    <a:pt x="2394951" y="0"/>
                  </a:lnTo>
                  <a:lnTo>
                    <a:pt x="2244659" y="100763"/>
                  </a:lnTo>
                  <a:cubicBezTo>
                    <a:pt x="2071051" y="224086"/>
                    <a:pt x="1903860" y="356975"/>
                    <a:pt x="1743903" y="498975"/>
                  </a:cubicBezTo>
                  <a:cubicBezTo>
                    <a:pt x="1533218" y="689638"/>
                    <a:pt x="1339146" y="897902"/>
                    <a:pt x="1163821" y="1121514"/>
                  </a:cubicBezTo>
                  <a:cubicBezTo>
                    <a:pt x="988284" y="1344764"/>
                    <a:pt x="834608" y="1584376"/>
                    <a:pt x="704911" y="1837036"/>
                  </a:cubicBezTo>
                  <a:cubicBezTo>
                    <a:pt x="573950" y="2089059"/>
                    <a:pt x="469577" y="2354041"/>
                    <a:pt x="393472" y="2627669"/>
                  </a:cubicBezTo>
                  <a:cubicBezTo>
                    <a:pt x="318269" y="2902842"/>
                    <a:pt x="280119" y="3186833"/>
                    <a:pt x="280032" y="3472097"/>
                  </a:cubicBezTo>
                  <a:cubicBezTo>
                    <a:pt x="280349" y="3610956"/>
                    <a:pt x="296380" y="3749334"/>
                    <a:pt x="327813" y="3884602"/>
                  </a:cubicBezTo>
                  <a:cubicBezTo>
                    <a:pt x="360878" y="4018046"/>
                    <a:pt x="408244" y="4147540"/>
                    <a:pt x="469096" y="4270809"/>
                  </a:cubicBezTo>
                  <a:cubicBezTo>
                    <a:pt x="499175" y="4332511"/>
                    <a:pt x="532347" y="4393012"/>
                    <a:pt x="567581" y="4452482"/>
                  </a:cubicBezTo>
                  <a:cubicBezTo>
                    <a:pt x="602815" y="4511953"/>
                    <a:pt x="641144" y="4570562"/>
                    <a:pt x="680677" y="4628484"/>
                  </a:cubicBezTo>
                  <a:cubicBezTo>
                    <a:pt x="760771" y="4743985"/>
                    <a:pt x="849802" y="4856048"/>
                    <a:pt x="941928" y="4968628"/>
                  </a:cubicBezTo>
                  <a:cubicBezTo>
                    <a:pt x="1034055" y="5081206"/>
                    <a:pt x="1130994" y="5193958"/>
                    <a:pt x="1224665" y="5311349"/>
                  </a:cubicBezTo>
                  <a:cubicBezTo>
                    <a:pt x="1271987" y="5369787"/>
                    <a:pt x="1318853" y="5429429"/>
                    <a:pt x="1365259" y="5490273"/>
                  </a:cubicBezTo>
                  <a:lnTo>
                    <a:pt x="1432808" y="5577931"/>
                  </a:lnTo>
                  <a:cubicBezTo>
                    <a:pt x="1454979" y="5605947"/>
                    <a:pt x="1476121" y="5634821"/>
                    <a:pt x="1498980" y="5662148"/>
                  </a:cubicBezTo>
                  <a:cubicBezTo>
                    <a:pt x="1676323" y="5880038"/>
                    <a:pt x="1866158" y="6087441"/>
                    <a:pt x="2067548" y="6283312"/>
                  </a:cubicBezTo>
                  <a:cubicBezTo>
                    <a:pt x="2166203" y="6379907"/>
                    <a:pt x="2266974" y="6473064"/>
                    <a:pt x="2369879" y="6562782"/>
                  </a:cubicBezTo>
                  <a:cubicBezTo>
                    <a:pt x="2473005" y="6652331"/>
                    <a:pt x="2577677" y="6738957"/>
                    <a:pt x="2686645" y="6820598"/>
                  </a:cubicBezTo>
                  <a:lnTo>
                    <a:pt x="2738907" y="6857999"/>
                  </a:lnTo>
                  <a:lnTo>
                    <a:pt x="1731787" y="6857999"/>
                  </a:lnTo>
                  <a:lnTo>
                    <a:pt x="1607949" y="6732770"/>
                  </a:lnTo>
                  <a:cubicBezTo>
                    <a:pt x="1501232" y="6617903"/>
                    <a:pt x="1401421" y="6496799"/>
                    <a:pt x="1309057" y="6370109"/>
                  </a:cubicBezTo>
                  <a:cubicBezTo>
                    <a:pt x="1217103" y="6244469"/>
                    <a:pt x="1129618" y="6116590"/>
                    <a:pt x="1048147" y="5986138"/>
                  </a:cubicBezTo>
                  <a:cubicBezTo>
                    <a:pt x="1027179" y="5953825"/>
                    <a:pt x="1007414" y="5920996"/>
                    <a:pt x="987131" y="5888512"/>
                  </a:cubicBezTo>
                  <a:lnTo>
                    <a:pt x="928866" y="5793463"/>
                  </a:lnTo>
                  <a:cubicBezTo>
                    <a:pt x="891568" y="5732276"/>
                    <a:pt x="852725" y="5671260"/>
                    <a:pt x="813708" y="5609556"/>
                  </a:cubicBezTo>
                  <a:lnTo>
                    <a:pt x="574972" y="5231598"/>
                  </a:lnTo>
                  <a:cubicBezTo>
                    <a:pt x="495221" y="5103551"/>
                    <a:pt x="416158" y="4971549"/>
                    <a:pt x="342424" y="4834048"/>
                  </a:cubicBezTo>
                  <a:cubicBezTo>
                    <a:pt x="305641" y="4765298"/>
                    <a:pt x="270236" y="4695343"/>
                    <a:pt x="237579" y="4623500"/>
                  </a:cubicBezTo>
                  <a:cubicBezTo>
                    <a:pt x="204922" y="4551655"/>
                    <a:pt x="175187" y="4478607"/>
                    <a:pt x="148373" y="4404356"/>
                  </a:cubicBezTo>
                  <a:cubicBezTo>
                    <a:pt x="121561" y="4330107"/>
                    <a:pt x="99046" y="4252934"/>
                    <a:pt x="79623" y="4175762"/>
                  </a:cubicBezTo>
                  <a:cubicBezTo>
                    <a:pt x="70514" y="4136916"/>
                    <a:pt x="61577" y="4098245"/>
                    <a:pt x="54185" y="4059229"/>
                  </a:cubicBezTo>
                  <a:lnTo>
                    <a:pt x="43013" y="4000790"/>
                  </a:lnTo>
                  <a:lnTo>
                    <a:pt x="33734" y="3942180"/>
                  </a:lnTo>
                  <a:cubicBezTo>
                    <a:pt x="10461" y="3786581"/>
                    <a:pt x="-801" y="3629416"/>
                    <a:pt x="45" y="3472097"/>
                  </a:cubicBezTo>
                  <a:cubicBezTo>
                    <a:pt x="863" y="3164748"/>
                    <a:pt x="32824" y="2858275"/>
                    <a:pt x="95436" y="2557372"/>
                  </a:cubicBezTo>
                  <a:cubicBezTo>
                    <a:pt x="157549" y="2255281"/>
                    <a:pt x="253728" y="1961216"/>
                    <a:pt x="382126" y="1680799"/>
                  </a:cubicBezTo>
                  <a:cubicBezTo>
                    <a:pt x="639940" y="1120482"/>
                    <a:pt x="1015492" y="619117"/>
                    <a:pt x="1457043" y="192176"/>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Freeform: Shape 30">
              <a:extLst>
                <a:ext uri="{FF2B5EF4-FFF2-40B4-BE49-F238E27FC236}">
                  <a16:creationId xmlns:a16="http://schemas.microsoft.com/office/drawing/2014/main" id="{A77FC097-E4F2-4A45-82E8-3808FA553C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900650" y="-5799"/>
              <a:ext cx="7291350" cy="6858000"/>
            </a:xfrm>
            <a:custGeom>
              <a:avLst/>
              <a:gdLst>
                <a:gd name="connsiteX0" fmla="*/ 7291350 w 7291350"/>
                <a:gd name="connsiteY0" fmla="*/ 5718699 h 6858000"/>
                <a:gd name="connsiteX1" fmla="*/ 7291350 w 7291350"/>
                <a:gd name="connsiteY1" fmla="*/ 6806115 h 6858000"/>
                <a:gd name="connsiteX2" fmla="*/ 7224124 w 7291350"/>
                <a:gd name="connsiteY2" fmla="*/ 6858000 h 6858000"/>
                <a:gd name="connsiteX3" fmla="*/ 5607142 w 7291350"/>
                <a:gd name="connsiteY3" fmla="*/ 6858000 h 6858000"/>
                <a:gd name="connsiteX4" fmla="*/ 5736072 w 7291350"/>
                <a:gd name="connsiteY4" fmla="*/ 6801170 h 6858000"/>
                <a:gd name="connsiteX5" fmla="*/ 6949826 w 7291350"/>
                <a:gd name="connsiteY5" fmla="*/ 5983707 h 6858000"/>
                <a:gd name="connsiteX6" fmla="*/ 7220703 w 7291350"/>
                <a:gd name="connsiteY6" fmla="*/ 5773675 h 6858000"/>
                <a:gd name="connsiteX7" fmla="*/ 7218419 w 7291350"/>
                <a:gd name="connsiteY7" fmla="*/ 0 h 6858000"/>
                <a:gd name="connsiteX8" fmla="*/ 7291350 w 7291350"/>
                <a:gd name="connsiteY8" fmla="*/ 0 h 6858000"/>
                <a:gd name="connsiteX9" fmla="*/ 7291350 w 7291350"/>
                <a:gd name="connsiteY9" fmla="*/ 50138 h 6858000"/>
                <a:gd name="connsiteX10" fmla="*/ 1797607 w 7291350"/>
                <a:gd name="connsiteY10" fmla="*/ 0 h 6858000"/>
                <a:gd name="connsiteX11" fmla="*/ 3385676 w 7291350"/>
                <a:gd name="connsiteY11" fmla="*/ 0 h 6858000"/>
                <a:gd name="connsiteX12" fmla="*/ 3360567 w 7291350"/>
                <a:gd name="connsiteY12" fmla="*/ 11552 h 6858000"/>
                <a:gd name="connsiteX13" fmla="*/ 2267395 w 7291350"/>
                <a:gd name="connsiteY13" fmla="*/ 725831 h 6858000"/>
                <a:gd name="connsiteX14" fmla="*/ 1234074 w 7291350"/>
                <a:gd name="connsiteY14" fmla="*/ 2007171 h 6858000"/>
                <a:gd name="connsiteX15" fmla="*/ 859383 w 7291350"/>
                <a:gd name="connsiteY15" fmla="*/ 3498372 h 6858000"/>
                <a:gd name="connsiteX16" fmla="*/ 1479513 w 7291350"/>
                <a:gd name="connsiteY16" fmla="*/ 4883182 h 6858000"/>
                <a:gd name="connsiteX17" fmla="*/ 1791985 w 7291350"/>
                <a:gd name="connsiteY17" fmla="*/ 5322671 h 6858000"/>
                <a:gd name="connsiteX18" fmla="*/ 3397295 w 7291350"/>
                <a:gd name="connsiteY18" fmla="*/ 6784567 h 6858000"/>
                <a:gd name="connsiteX19" fmla="*/ 3590446 w 7291350"/>
                <a:gd name="connsiteY19" fmla="*/ 6858000 h 6858000"/>
                <a:gd name="connsiteX20" fmla="*/ 1970757 w 7291350"/>
                <a:gd name="connsiteY20" fmla="*/ 6858000 h 6858000"/>
                <a:gd name="connsiteX21" fmla="*/ 1735872 w 7291350"/>
                <a:gd name="connsiteY21" fmla="*/ 6627685 h 6858000"/>
                <a:gd name="connsiteX22" fmla="*/ 1080932 w 7291350"/>
                <a:gd name="connsiteY22" fmla="*/ 5805127 h 6858000"/>
                <a:gd name="connsiteX23" fmla="*/ 0 w 7291350"/>
                <a:gd name="connsiteY23" fmla="*/ 3498372 h 6858000"/>
                <a:gd name="connsiteX24" fmla="*/ 1708174 w 7291350"/>
                <a:gd name="connsiteY24" fmla="*/ 7330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7291350" h="6858000">
                  <a:moveTo>
                    <a:pt x="7291350" y="5718699"/>
                  </a:moveTo>
                  <a:lnTo>
                    <a:pt x="7291350" y="6806115"/>
                  </a:lnTo>
                  <a:lnTo>
                    <a:pt x="7224124" y="6858000"/>
                  </a:lnTo>
                  <a:lnTo>
                    <a:pt x="5607142" y="6858000"/>
                  </a:lnTo>
                  <a:lnTo>
                    <a:pt x="5736072" y="6801170"/>
                  </a:lnTo>
                  <a:cubicBezTo>
                    <a:pt x="6122313" y="6616106"/>
                    <a:pt x="6503069" y="6332805"/>
                    <a:pt x="6949826" y="5983707"/>
                  </a:cubicBezTo>
                  <a:cubicBezTo>
                    <a:pt x="7041094" y="5912378"/>
                    <a:pt x="7132358" y="5842426"/>
                    <a:pt x="7220703" y="5773675"/>
                  </a:cubicBezTo>
                  <a:close/>
                  <a:moveTo>
                    <a:pt x="7218419" y="0"/>
                  </a:moveTo>
                  <a:lnTo>
                    <a:pt x="7291350" y="0"/>
                  </a:lnTo>
                  <a:lnTo>
                    <a:pt x="7291350" y="50138"/>
                  </a:lnTo>
                  <a:close/>
                  <a:moveTo>
                    <a:pt x="1797607" y="0"/>
                  </a:moveTo>
                  <a:lnTo>
                    <a:pt x="3385676" y="0"/>
                  </a:lnTo>
                  <a:lnTo>
                    <a:pt x="3360567" y="11552"/>
                  </a:lnTo>
                  <a:cubicBezTo>
                    <a:pt x="2968013" y="202286"/>
                    <a:pt x="2600620" y="442170"/>
                    <a:pt x="2267395" y="725831"/>
                  </a:cubicBezTo>
                  <a:cubicBezTo>
                    <a:pt x="1824986" y="1104820"/>
                    <a:pt x="1477279" y="1536057"/>
                    <a:pt x="1234074" y="2007171"/>
                  </a:cubicBezTo>
                  <a:cubicBezTo>
                    <a:pt x="985368" y="2488770"/>
                    <a:pt x="859383" y="2990476"/>
                    <a:pt x="859383" y="3498372"/>
                  </a:cubicBezTo>
                  <a:cubicBezTo>
                    <a:pt x="859383" y="4010222"/>
                    <a:pt x="1060651" y="4308942"/>
                    <a:pt x="1479513" y="4883182"/>
                  </a:cubicBezTo>
                  <a:cubicBezTo>
                    <a:pt x="1580577" y="5021714"/>
                    <a:pt x="1685078" y="5164888"/>
                    <a:pt x="1791985" y="5322671"/>
                  </a:cubicBezTo>
                  <a:cubicBezTo>
                    <a:pt x="2283419" y="6046950"/>
                    <a:pt x="2796809" y="6521439"/>
                    <a:pt x="3397295" y="6784567"/>
                  </a:cubicBezTo>
                  <a:lnTo>
                    <a:pt x="3590446" y="6858000"/>
                  </a:lnTo>
                  <a:lnTo>
                    <a:pt x="1970757" y="6858000"/>
                  </a:lnTo>
                  <a:lnTo>
                    <a:pt x="1735872" y="6627685"/>
                  </a:lnTo>
                  <a:cubicBezTo>
                    <a:pt x="1502484" y="6382823"/>
                    <a:pt x="1285774" y="6107254"/>
                    <a:pt x="1080932" y="5805127"/>
                  </a:cubicBezTo>
                  <a:cubicBezTo>
                    <a:pt x="556365" y="5032027"/>
                    <a:pt x="0" y="4501616"/>
                    <a:pt x="0" y="3498372"/>
                  </a:cubicBezTo>
                  <a:cubicBezTo>
                    <a:pt x="0" y="2160829"/>
                    <a:pt x="685186" y="949872"/>
                    <a:pt x="1708174" y="7330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Freeform: Shape 31">
              <a:extLst>
                <a:ext uri="{FF2B5EF4-FFF2-40B4-BE49-F238E27FC236}">
                  <a16:creationId xmlns:a16="http://schemas.microsoft.com/office/drawing/2014/main" id="{D0DF88B0-FA8A-47F5-8EAC-1880B1A51BF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922894" y="-5799"/>
              <a:ext cx="7269107" cy="6858000"/>
            </a:xfrm>
            <a:custGeom>
              <a:avLst/>
              <a:gdLst>
                <a:gd name="connsiteX0" fmla="*/ 7269107 w 7269107"/>
                <a:gd name="connsiteY0" fmla="*/ 5518449 h 6858000"/>
                <a:gd name="connsiteX1" fmla="*/ 7269107 w 7269107"/>
                <a:gd name="connsiteY1" fmla="*/ 6823281 h 6858000"/>
                <a:gd name="connsiteX2" fmla="*/ 7224122 w 7269107"/>
                <a:gd name="connsiteY2" fmla="*/ 6858000 h 6858000"/>
                <a:gd name="connsiteX3" fmla="*/ 4927054 w 7269107"/>
                <a:gd name="connsiteY3" fmla="*/ 6858000 h 6858000"/>
                <a:gd name="connsiteX4" fmla="*/ 4982167 w 7269107"/>
                <a:gd name="connsiteY4" fmla="*/ 6852876 h 6858000"/>
                <a:gd name="connsiteX5" fmla="*/ 5743768 w 7269107"/>
                <a:gd name="connsiteY5" fmla="*/ 6606245 h 6858000"/>
                <a:gd name="connsiteX6" fmla="*/ 6843778 w 7269107"/>
                <a:gd name="connsiteY6" fmla="*/ 5848440 h 6858000"/>
                <a:gd name="connsiteX7" fmla="*/ 7115515 w 7269107"/>
                <a:gd name="connsiteY7" fmla="*/ 5637891 h 6858000"/>
                <a:gd name="connsiteX8" fmla="*/ 6870111 w 7269107"/>
                <a:gd name="connsiteY8" fmla="*/ 0 h 6858000"/>
                <a:gd name="connsiteX9" fmla="*/ 7269107 w 7269107"/>
                <a:gd name="connsiteY9" fmla="*/ 0 h 6858000"/>
                <a:gd name="connsiteX10" fmla="*/ 7269107 w 7269107"/>
                <a:gd name="connsiteY10" fmla="*/ 243137 h 6858000"/>
                <a:gd name="connsiteX11" fmla="*/ 7089989 w 7269107"/>
                <a:gd name="connsiteY11" fmla="*/ 119955 h 6858000"/>
                <a:gd name="connsiteX12" fmla="*/ 6952948 w 7269107"/>
                <a:gd name="connsiteY12" fmla="*/ 41521 h 6858000"/>
                <a:gd name="connsiteX13" fmla="*/ 1797606 w 7269107"/>
                <a:gd name="connsiteY13" fmla="*/ 0 h 6858000"/>
                <a:gd name="connsiteX14" fmla="*/ 3815328 w 7269107"/>
                <a:gd name="connsiteY14" fmla="*/ 0 h 6858000"/>
                <a:gd name="connsiteX15" fmla="*/ 3627371 w 7269107"/>
                <a:gd name="connsiteY15" fmla="*/ 77142 h 6858000"/>
                <a:gd name="connsiteX16" fmla="*/ 2379115 w 7269107"/>
                <a:gd name="connsiteY16" fmla="*/ 856285 h 6858000"/>
                <a:gd name="connsiteX17" fmla="*/ 1386699 w 7269107"/>
                <a:gd name="connsiteY17" fmla="*/ 2086062 h 6858000"/>
                <a:gd name="connsiteX18" fmla="*/ 1031258 w 7269107"/>
                <a:gd name="connsiteY18" fmla="*/ 3498372 h 6858000"/>
                <a:gd name="connsiteX19" fmla="*/ 1618904 w 7269107"/>
                <a:gd name="connsiteY19" fmla="*/ 4781604 h 6858000"/>
                <a:gd name="connsiteX20" fmla="*/ 1934812 w 7269107"/>
                <a:gd name="connsiteY20" fmla="*/ 5225904 h 6858000"/>
                <a:gd name="connsiteX21" fmla="*/ 3140010 w 7269107"/>
                <a:gd name="connsiteY21" fmla="*/ 6456196 h 6858000"/>
                <a:gd name="connsiteX22" fmla="*/ 4281662 w 7269107"/>
                <a:gd name="connsiteY22" fmla="*/ 6843305 h 6858000"/>
                <a:gd name="connsiteX23" fmla="*/ 4449058 w 7269107"/>
                <a:gd name="connsiteY23" fmla="*/ 6858000 h 6858000"/>
                <a:gd name="connsiteX24" fmla="*/ 1970756 w 7269107"/>
                <a:gd name="connsiteY24" fmla="*/ 6858000 h 6858000"/>
                <a:gd name="connsiteX25" fmla="*/ 1735871 w 7269107"/>
                <a:gd name="connsiteY25" fmla="*/ 6627685 h 6858000"/>
                <a:gd name="connsiteX26" fmla="*/ 1080930 w 7269107"/>
                <a:gd name="connsiteY26" fmla="*/ 5805127 h 6858000"/>
                <a:gd name="connsiteX27" fmla="*/ 0 w 7269107"/>
                <a:gd name="connsiteY27" fmla="*/ 3498372 h 6858000"/>
                <a:gd name="connsiteX28" fmla="*/ 1708172 w 7269107"/>
                <a:gd name="connsiteY28" fmla="*/ 7330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7269107" h="6858000">
                  <a:moveTo>
                    <a:pt x="7269107" y="5518449"/>
                  </a:moveTo>
                  <a:lnTo>
                    <a:pt x="7269107" y="6823281"/>
                  </a:lnTo>
                  <a:lnTo>
                    <a:pt x="7224122" y="6858000"/>
                  </a:lnTo>
                  <a:lnTo>
                    <a:pt x="4927054" y="6858000"/>
                  </a:lnTo>
                  <a:lnTo>
                    <a:pt x="4982167" y="6852876"/>
                  </a:lnTo>
                  <a:cubicBezTo>
                    <a:pt x="5236517" y="6821036"/>
                    <a:pt x="5483373" y="6740566"/>
                    <a:pt x="5743768" y="6606245"/>
                  </a:cubicBezTo>
                  <a:cubicBezTo>
                    <a:pt x="6099551" y="6422337"/>
                    <a:pt x="6452586" y="6154209"/>
                    <a:pt x="6843778" y="5848440"/>
                  </a:cubicBezTo>
                  <a:cubicBezTo>
                    <a:pt x="6935559" y="5776768"/>
                    <a:pt x="7026997" y="5706642"/>
                    <a:pt x="7115515" y="5637891"/>
                  </a:cubicBezTo>
                  <a:close/>
                  <a:moveTo>
                    <a:pt x="6870111" y="0"/>
                  </a:moveTo>
                  <a:lnTo>
                    <a:pt x="7269107" y="0"/>
                  </a:lnTo>
                  <a:lnTo>
                    <a:pt x="7269107" y="243137"/>
                  </a:lnTo>
                  <a:lnTo>
                    <a:pt x="7089989" y="119955"/>
                  </a:lnTo>
                  <a:cubicBezTo>
                    <a:pt x="7045081" y="92581"/>
                    <a:pt x="6999384" y="66425"/>
                    <a:pt x="6952948" y="41521"/>
                  </a:cubicBezTo>
                  <a:close/>
                  <a:moveTo>
                    <a:pt x="1797606" y="0"/>
                  </a:moveTo>
                  <a:lnTo>
                    <a:pt x="3815328" y="0"/>
                  </a:lnTo>
                  <a:lnTo>
                    <a:pt x="3627371" y="77142"/>
                  </a:lnTo>
                  <a:cubicBezTo>
                    <a:pt x="3175548" y="273822"/>
                    <a:pt x="2754868" y="536281"/>
                    <a:pt x="2379115" y="856285"/>
                  </a:cubicBezTo>
                  <a:cubicBezTo>
                    <a:pt x="1959736" y="1215679"/>
                    <a:pt x="1616497" y="1640901"/>
                    <a:pt x="1386699" y="2086062"/>
                  </a:cubicBezTo>
                  <a:cubicBezTo>
                    <a:pt x="1151572" y="2543083"/>
                    <a:pt x="1031258" y="3018150"/>
                    <a:pt x="1031258" y="3498372"/>
                  </a:cubicBezTo>
                  <a:cubicBezTo>
                    <a:pt x="1031258" y="3957455"/>
                    <a:pt x="1211213" y="4223692"/>
                    <a:pt x="1618904" y="4781604"/>
                  </a:cubicBezTo>
                  <a:cubicBezTo>
                    <a:pt x="1720826" y="4921339"/>
                    <a:pt x="1826186" y="5065887"/>
                    <a:pt x="1934812" y="5225904"/>
                  </a:cubicBezTo>
                  <a:cubicBezTo>
                    <a:pt x="2318957" y="5792064"/>
                    <a:pt x="2713069" y="6194600"/>
                    <a:pt x="3140010" y="6456196"/>
                  </a:cubicBezTo>
                  <a:cubicBezTo>
                    <a:pt x="3479423" y="6664512"/>
                    <a:pt x="3855769" y="6792387"/>
                    <a:pt x="4281662" y="6843305"/>
                  </a:cubicBezTo>
                  <a:lnTo>
                    <a:pt x="4449058" y="6858000"/>
                  </a:lnTo>
                  <a:lnTo>
                    <a:pt x="1970756" y="6858000"/>
                  </a:lnTo>
                  <a:lnTo>
                    <a:pt x="1735871" y="6627685"/>
                  </a:lnTo>
                  <a:cubicBezTo>
                    <a:pt x="1502482" y="6382823"/>
                    <a:pt x="1285773" y="6107254"/>
                    <a:pt x="1080930" y="5805127"/>
                  </a:cubicBezTo>
                  <a:cubicBezTo>
                    <a:pt x="556364" y="5032027"/>
                    <a:pt x="0" y="4501616"/>
                    <a:pt x="0" y="3498372"/>
                  </a:cubicBezTo>
                  <a:cubicBezTo>
                    <a:pt x="0" y="2160829"/>
                    <a:pt x="685185" y="949872"/>
                    <a:pt x="1708172" y="73302"/>
                  </a:cubicBezTo>
                  <a:close/>
                </a:path>
              </a:pathLst>
            </a:custGeom>
            <a:gradFill>
              <a:gsLst>
                <a:gs pos="2000">
                  <a:schemeClr val="bg1">
                    <a:alpha val="10000"/>
                  </a:schemeClr>
                </a:gs>
                <a:gs pos="5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3" name="Content Placeholder 2">
            <a:extLst>
              <a:ext uri="{FF2B5EF4-FFF2-40B4-BE49-F238E27FC236}">
                <a16:creationId xmlns:a16="http://schemas.microsoft.com/office/drawing/2014/main" id="{855EE84A-597C-434C-C67A-26422B88AEBF}"/>
              </a:ext>
            </a:extLst>
          </p:cNvPr>
          <p:cNvSpPr>
            <a:spLocks noGrp="1"/>
          </p:cNvSpPr>
          <p:nvPr>
            <p:ph idx="1"/>
          </p:nvPr>
        </p:nvSpPr>
        <p:spPr>
          <a:xfrm>
            <a:off x="6632812" y="1032987"/>
            <a:ext cx="4919108" cy="4792027"/>
          </a:xfrm>
        </p:spPr>
        <p:txBody>
          <a:bodyPr anchor="ctr">
            <a:normAutofit/>
          </a:bodyPr>
          <a:lstStyle/>
          <a:p>
            <a:pPr lvl="0"/>
            <a:r>
              <a:rPr lang="en-GB" sz="2000">
                <a:solidFill>
                  <a:schemeClr val="tx2"/>
                </a:solidFill>
              </a:rPr>
              <a:t>School agreed H was NOT homophobic or transphobic</a:t>
            </a:r>
          </a:p>
          <a:p>
            <a:pPr lvl="0"/>
            <a:r>
              <a:rPr lang="en-GB" sz="2000">
                <a:solidFill>
                  <a:schemeClr val="tx2"/>
                </a:solidFill>
              </a:rPr>
              <a:t>But School thought others might reasonably interpret the postings as homo/transphobic</a:t>
            </a:r>
          </a:p>
          <a:p>
            <a:pPr lvl="0"/>
            <a:r>
              <a:rPr lang="en-GB" sz="2000">
                <a:solidFill>
                  <a:schemeClr val="tx2"/>
                </a:solidFill>
              </a:rPr>
              <a:t>School troubled by H’s unwillingness to acknowledge that she had done wrong.</a:t>
            </a:r>
          </a:p>
          <a:p>
            <a:pPr lvl="0"/>
            <a:r>
              <a:rPr lang="en-GB" sz="2000">
                <a:solidFill>
                  <a:schemeClr val="tx2"/>
                </a:solidFill>
              </a:rPr>
              <a:t>H was dismissed.</a:t>
            </a:r>
          </a:p>
          <a:p>
            <a:pPr lvl="0"/>
            <a:r>
              <a:rPr lang="en-GB" sz="2000">
                <a:solidFill>
                  <a:schemeClr val="tx2"/>
                </a:solidFill>
              </a:rPr>
              <a:t>H claimed that she been directly discriminated against because of her beliefs.</a:t>
            </a:r>
          </a:p>
          <a:p>
            <a:endParaRPr lang="en-GB" sz="2000">
              <a:solidFill>
                <a:schemeClr val="tx2"/>
              </a:solidFill>
            </a:endParaRPr>
          </a:p>
        </p:txBody>
      </p:sp>
    </p:spTree>
    <p:extLst>
      <p:ext uri="{BB962C8B-B14F-4D97-AF65-F5344CB8AC3E}">
        <p14:creationId xmlns:p14="http://schemas.microsoft.com/office/powerpoint/2010/main" val="38986200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29" name="Group 28">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30" name="Freeform: Shape 29">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1" name="Freeform: Shape 30">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2" name="Freeform: Shape 31">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3" name="Freeform: Shape 32">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6F43BDF4-F2F1-14BA-BC12-CCFB94206CB5}"/>
              </a:ext>
            </a:extLst>
          </p:cNvPr>
          <p:cNvSpPr>
            <a:spLocks noGrp="1"/>
          </p:cNvSpPr>
          <p:nvPr>
            <p:ph type="title"/>
          </p:nvPr>
        </p:nvSpPr>
        <p:spPr>
          <a:xfrm>
            <a:off x="640080" y="1243013"/>
            <a:ext cx="3855720" cy="4371974"/>
          </a:xfrm>
        </p:spPr>
        <p:txBody>
          <a:bodyPr>
            <a:normAutofit/>
          </a:bodyPr>
          <a:lstStyle/>
          <a:p>
            <a:r>
              <a:rPr lang="en-GB" sz="3600">
                <a:solidFill>
                  <a:schemeClr val="tx2"/>
                </a:solidFill>
              </a:rPr>
              <a:t>Religion and Belief</a:t>
            </a:r>
          </a:p>
        </p:txBody>
      </p:sp>
      <p:sp>
        <p:nvSpPr>
          <p:cNvPr id="3" name="Content Placeholder 2">
            <a:extLst>
              <a:ext uri="{FF2B5EF4-FFF2-40B4-BE49-F238E27FC236}">
                <a16:creationId xmlns:a16="http://schemas.microsoft.com/office/drawing/2014/main" id="{4DAC6C53-D073-C491-6783-12CF72161F37}"/>
              </a:ext>
            </a:extLst>
          </p:cNvPr>
          <p:cNvSpPr>
            <a:spLocks noGrp="1"/>
          </p:cNvSpPr>
          <p:nvPr>
            <p:ph idx="1"/>
          </p:nvPr>
        </p:nvSpPr>
        <p:spPr>
          <a:xfrm>
            <a:off x="6172200" y="804672"/>
            <a:ext cx="5221224" cy="5230368"/>
          </a:xfrm>
        </p:spPr>
        <p:txBody>
          <a:bodyPr anchor="ctr">
            <a:normAutofit/>
          </a:bodyPr>
          <a:lstStyle/>
          <a:p>
            <a:r>
              <a:rPr lang="en-GB" sz="1800">
                <a:solidFill>
                  <a:schemeClr val="tx2"/>
                </a:solidFill>
              </a:rPr>
              <a:t>HR Approach: </a:t>
            </a:r>
            <a:r>
              <a:rPr lang="en-GB" sz="1800" b="1">
                <a:solidFill>
                  <a:schemeClr val="tx2"/>
                </a:solidFill>
              </a:rPr>
              <a:t>Arts 9 </a:t>
            </a:r>
            <a:r>
              <a:rPr lang="en-GB" sz="1800">
                <a:solidFill>
                  <a:schemeClr val="tx2"/>
                </a:solidFill>
              </a:rPr>
              <a:t>and </a:t>
            </a:r>
            <a:r>
              <a:rPr lang="en-GB" sz="1800" b="1">
                <a:solidFill>
                  <a:schemeClr val="tx2"/>
                </a:solidFill>
              </a:rPr>
              <a:t>10</a:t>
            </a:r>
          </a:p>
          <a:p>
            <a:r>
              <a:rPr lang="en-GB" sz="1800">
                <a:solidFill>
                  <a:schemeClr val="tx2"/>
                </a:solidFill>
              </a:rPr>
              <a:t>Protective model</a:t>
            </a:r>
          </a:p>
          <a:p>
            <a:r>
              <a:rPr lang="en-GB" sz="1800">
                <a:solidFill>
                  <a:schemeClr val="tx2"/>
                </a:solidFill>
              </a:rPr>
              <a:t>Interference with holding belief is absolute</a:t>
            </a:r>
          </a:p>
          <a:p>
            <a:r>
              <a:rPr lang="en-GB" sz="1800">
                <a:solidFill>
                  <a:schemeClr val="tx2"/>
                </a:solidFill>
              </a:rPr>
              <a:t>Interference with manifestation requires justification</a:t>
            </a:r>
          </a:p>
          <a:p>
            <a:r>
              <a:rPr lang="en-GB" sz="1800">
                <a:solidFill>
                  <a:schemeClr val="tx2"/>
                </a:solidFill>
              </a:rPr>
              <a:t>Very high bar</a:t>
            </a:r>
          </a:p>
          <a:p>
            <a:r>
              <a:rPr lang="en-GB" sz="1800">
                <a:solidFill>
                  <a:schemeClr val="tx2"/>
                </a:solidFill>
              </a:rPr>
              <a:t>Prescribed by law</a:t>
            </a:r>
          </a:p>
          <a:p>
            <a:r>
              <a:rPr lang="en-GB" sz="1800">
                <a:solidFill>
                  <a:schemeClr val="tx2"/>
                </a:solidFill>
              </a:rPr>
              <a:t>Proportionality – </a:t>
            </a:r>
            <a:r>
              <a:rPr lang="en-GB" sz="1800" b="1">
                <a:solidFill>
                  <a:schemeClr val="tx2"/>
                </a:solidFill>
              </a:rPr>
              <a:t>Bank Mellat</a:t>
            </a:r>
            <a:r>
              <a:rPr lang="en-GB" sz="1800">
                <a:solidFill>
                  <a:schemeClr val="tx2"/>
                </a:solidFill>
              </a:rPr>
              <a:t> </a:t>
            </a:r>
          </a:p>
        </p:txBody>
      </p:sp>
    </p:spTree>
    <p:extLst>
      <p:ext uri="{BB962C8B-B14F-4D97-AF65-F5344CB8AC3E}">
        <p14:creationId xmlns:p14="http://schemas.microsoft.com/office/powerpoint/2010/main" val="24461103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87BF42CA-AD55-48B4-8949-C4DCA60A6A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66AE1D3D-3106-4CB2-AA7C-0C1642AC0F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29" name="Group 28">
            <a:extLst>
              <a:ext uri="{FF2B5EF4-FFF2-40B4-BE49-F238E27FC236}">
                <a16:creationId xmlns:a16="http://schemas.microsoft.com/office/drawing/2014/main" id="{0A31B6AF-B711-4CDB-8C2B-16E963DDC4C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137" y="0"/>
            <a:ext cx="5646974" cy="6483075"/>
            <a:chOff x="-19221" y="0"/>
            <a:chExt cx="5646974" cy="6483075"/>
          </a:xfrm>
        </p:grpSpPr>
        <p:sp>
          <p:nvSpPr>
            <p:cNvPr id="30" name="Freeform: Shape 29">
              <a:extLst>
                <a:ext uri="{FF2B5EF4-FFF2-40B4-BE49-F238E27FC236}">
                  <a16:creationId xmlns:a16="http://schemas.microsoft.com/office/drawing/2014/main" id="{CA818331-E13C-49C6-B98D-A60AD0E85A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116610"/>
              <a:ext cx="5535001" cy="6250127"/>
            </a:xfrm>
            <a:custGeom>
              <a:avLst/>
              <a:gdLst>
                <a:gd name="connsiteX0" fmla="*/ 2510242 w 5535001"/>
                <a:gd name="connsiteY0" fmla="*/ 174 h 6250127"/>
                <a:gd name="connsiteX1" fmla="*/ 2550551 w 5535001"/>
                <a:gd name="connsiteY1" fmla="*/ 510 h 6250127"/>
                <a:gd name="connsiteX2" fmla="*/ 2629490 w 5535001"/>
                <a:gd name="connsiteY2" fmla="*/ 3757 h 6250127"/>
                <a:gd name="connsiteX3" fmla="*/ 2708317 w 5535001"/>
                <a:gd name="connsiteY3" fmla="*/ 7229 h 6250127"/>
                <a:gd name="connsiteX4" fmla="*/ 2787256 w 5535001"/>
                <a:gd name="connsiteY4" fmla="*/ 14619 h 6250127"/>
                <a:gd name="connsiteX5" fmla="*/ 3408467 w 5535001"/>
                <a:gd name="connsiteY5" fmla="*/ 145064 h 6250127"/>
                <a:gd name="connsiteX6" fmla="*/ 3557723 w 5535001"/>
                <a:gd name="connsiteY6" fmla="*/ 199593 h 6250127"/>
                <a:gd name="connsiteX7" fmla="*/ 3594337 w 5535001"/>
                <a:gd name="connsiteY7" fmla="*/ 214597 h 6250127"/>
                <a:gd name="connsiteX8" fmla="*/ 3630616 w 5535001"/>
                <a:gd name="connsiteY8" fmla="*/ 230385 h 6250127"/>
                <a:gd name="connsiteX9" fmla="*/ 3703172 w 5535001"/>
                <a:gd name="connsiteY9" fmla="*/ 262073 h 6250127"/>
                <a:gd name="connsiteX10" fmla="*/ 3739003 w 5535001"/>
                <a:gd name="connsiteY10" fmla="*/ 278756 h 6250127"/>
                <a:gd name="connsiteX11" fmla="*/ 3756806 w 5535001"/>
                <a:gd name="connsiteY11" fmla="*/ 287266 h 6250127"/>
                <a:gd name="connsiteX12" fmla="*/ 3773714 w 5535001"/>
                <a:gd name="connsiteY12" fmla="*/ 297567 h 6250127"/>
                <a:gd name="connsiteX13" fmla="*/ 3840784 w 5535001"/>
                <a:gd name="connsiteY13" fmla="*/ 339332 h 6250127"/>
                <a:gd name="connsiteX14" fmla="*/ 3873927 w 5535001"/>
                <a:gd name="connsiteY14" fmla="*/ 360495 h 6250127"/>
                <a:gd name="connsiteX15" fmla="*/ 3906062 w 5535001"/>
                <a:gd name="connsiteY15" fmla="*/ 383001 h 6250127"/>
                <a:gd name="connsiteX16" fmla="*/ 3969662 w 5535001"/>
                <a:gd name="connsiteY16" fmla="*/ 428572 h 6250127"/>
                <a:gd name="connsiteX17" fmla="*/ 4423029 w 5535001"/>
                <a:gd name="connsiteY17" fmla="*/ 837600 h 6250127"/>
                <a:gd name="connsiteX18" fmla="*/ 4474647 w 5535001"/>
                <a:gd name="connsiteY18" fmla="*/ 891569 h 6250127"/>
                <a:gd name="connsiteX19" fmla="*/ 4524250 w 5535001"/>
                <a:gd name="connsiteY19" fmla="*/ 946883 h 6250127"/>
                <a:gd name="connsiteX20" fmla="*/ 4573965 w 5535001"/>
                <a:gd name="connsiteY20" fmla="*/ 1001748 h 6250127"/>
                <a:gd name="connsiteX21" fmla="*/ 4622224 w 5535001"/>
                <a:gd name="connsiteY21" fmla="*/ 1057509 h 6250127"/>
                <a:gd name="connsiteX22" fmla="*/ 4717510 w 5535001"/>
                <a:gd name="connsiteY22" fmla="*/ 1169143 h 6250127"/>
                <a:gd name="connsiteX23" fmla="*/ 4764986 w 5535001"/>
                <a:gd name="connsiteY23" fmla="*/ 1224681 h 6250127"/>
                <a:gd name="connsiteX24" fmla="*/ 4813021 w 5535001"/>
                <a:gd name="connsiteY24" fmla="*/ 1279994 h 6250127"/>
                <a:gd name="connsiteX25" fmla="*/ 5001915 w 5535001"/>
                <a:gd name="connsiteY25" fmla="*/ 1506846 h 6250127"/>
                <a:gd name="connsiteX26" fmla="*/ 5170542 w 5535001"/>
                <a:gd name="connsiteY26" fmla="*/ 1751165 h 6250127"/>
                <a:gd name="connsiteX27" fmla="*/ 5428969 w 5535001"/>
                <a:gd name="connsiteY27" fmla="*/ 2293660 h 6250127"/>
                <a:gd name="connsiteX28" fmla="*/ 5534893 w 5535001"/>
                <a:gd name="connsiteY28" fmla="*/ 2899307 h 6250127"/>
                <a:gd name="connsiteX29" fmla="*/ 5508804 w 5535001"/>
                <a:gd name="connsiteY29" fmla="*/ 3211144 h 6250127"/>
                <a:gd name="connsiteX30" fmla="*/ 5426282 w 5535001"/>
                <a:gd name="connsiteY30" fmla="*/ 3513352 h 6250127"/>
                <a:gd name="connsiteX31" fmla="*/ 5248250 w 5535001"/>
                <a:gd name="connsiteY31" fmla="*/ 4030542 h 6250127"/>
                <a:gd name="connsiteX32" fmla="*/ 5208612 w 5535001"/>
                <a:gd name="connsiteY32" fmla="*/ 4161771 h 6250127"/>
                <a:gd name="connsiteX33" fmla="*/ 5170318 w 5535001"/>
                <a:gd name="connsiteY33" fmla="*/ 4294680 h 6250127"/>
                <a:gd name="connsiteX34" fmla="*/ 5132248 w 5535001"/>
                <a:gd name="connsiteY34" fmla="*/ 4430164 h 6250127"/>
                <a:gd name="connsiteX35" fmla="*/ 5112765 w 5535001"/>
                <a:gd name="connsiteY35" fmla="*/ 4498914 h 6250127"/>
                <a:gd name="connsiteX36" fmla="*/ 5091715 w 5535001"/>
                <a:gd name="connsiteY36" fmla="*/ 4569119 h 6250127"/>
                <a:gd name="connsiteX37" fmla="*/ 5068985 w 5535001"/>
                <a:gd name="connsiteY37" fmla="*/ 4640220 h 6250127"/>
                <a:gd name="connsiteX38" fmla="*/ 5043904 w 5535001"/>
                <a:gd name="connsiteY38" fmla="*/ 4712105 h 6250127"/>
                <a:gd name="connsiteX39" fmla="*/ 5015799 w 5535001"/>
                <a:gd name="connsiteY39" fmla="*/ 4784438 h 6250127"/>
                <a:gd name="connsiteX40" fmla="*/ 4982880 w 5535001"/>
                <a:gd name="connsiteY40" fmla="*/ 4856435 h 6250127"/>
                <a:gd name="connsiteX41" fmla="*/ 4817276 w 5535001"/>
                <a:gd name="connsiteY41" fmla="*/ 5125275 h 6250127"/>
                <a:gd name="connsiteX42" fmla="*/ 4618753 w 5535001"/>
                <a:gd name="connsiteY42" fmla="*/ 5355374 h 6250127"/>
                <a:gd name="connsiteX43" fmla="*/ 4566575 w 5535001"/>
                <a:gd name="connsiteY43" fmla="*/ 5408560 h 6250127"/>
                <a:gd name="connsiteX44" fmla="*/ 4513837 w 5535001"/>
                <a:gd name="connsiteY44" fmla="*/ 5461186 h 6250127"/>
                <a:gd name="connsiteX45" fmla="*/ 4459531 w 5535001"/>
                <a:gd name="connsiteY45" fmla="*/ 5512580 h 6250127"/>
                <a:gd name="connsiteX46" fmla="*/ 4404554 w 5535001"/>
                <a:gd name="connsiteY46" fmla="*/ 5563526 h 6250127"/>
                <a:gd name="connsiteX47" fmla="*/ 4348009 w 5535001"/>
                <a:gd name="connsiteY47" fmla="*/ 5613017 h 6250127"/>
                <a:gd name="connsiteX48" fmla="*/ 4290568 w 5535001"/>
                <a:gd name="connsiteY48" fmla="*/ 5661948 h 6250127"/>
                <a:gd name="connsiteX49" fmla="*/ 4276124 w 5535001"/>
                <a:gd name="connsiteY49" fmla="*/ 5674153 h 6250127"/>
                <a:gd name="connsiteX50" fmla="*/ 4261120 w 5535001"/>
                <a:gd name="connsiteY50" fmla="*/ 5685798 h 6250127"/>
                <a:gd name="connsiteX51" fmla="*/ 4231112 w 5535001"/>
                <a:gd name="connsiteY51" fmla="*/ 5708976 h 6250127"/>
                <a:gd name="connsiteX52" fmla="*/ 4170984 w 5535001"/>
                <a:gd name="connsiteY52" fmla="*/ 5755443 h 6250127"/>
                <a:gd name="connsiteX53" fmla="*/ 4046025 w 5535001"/>
                <a:gd name="connsiteY53" fmla="*/ 5843228 h 6250127"/>
                <a:gd name="connsiteX54" fmla="*/ 3915356 w 5535001"/>
                <a:gd name="connsiteY54" fmla="*/ 5923735 h 6250127"/>
                <a:gd name="connsiteX55" fmla="*/ 3346323 w 5535001"/>
                <a:gd name="connsiteY55" fmla="*/ 6158872 h 6250127"/>
                <a:gd name="connsiteX56" fmla="*/ 2743476 w 5535001"/>
                <a:gd name="connsiteY56" fmla="*/ 6247328 h 6250127"/>
                <a:gd name="connsiteX57" fmla="*/ 2668120 w 5535001"/>
                <a:gd name="connsiteY57" fmla="*/ 6249344 h 6250127"/>
                <a:gd name="connsiteX58" fmla="*/ 2630498 w 5535001"/>
                <a:gd name="connsiteY58" fmla="*/ 6250127 h 6250127"/>
                <a:gd name="connsiteX59" fmla="*/ 2592988 w 5535001"/>
                <a:gd name="connsiteY59" fmla="*/ 6249568 h 6250127"/>
                <a:gd name="connsiteX60" fmla="*/ 2518080 w 5535001"/>
                <a:gd name="connsiteY60" fmla="*/ 6247777 h 6250127"/>
                <a:gd name="connsiteX61" fmla="*/ 2442948 w 5535001"/>
                <a:gd name="connsiteY61" fmla="*/ 6244529 h 6250127"/>
                <a:gd name="connsiteX62" fmla="*/ 2291676 w 5535001"/>
                <a:gd name="connsiteY62" fmla="*/ 6232213 h 6250127"/>
                <a:gd name="connsiteX63" fmla="*/ 2141412 w 5535001"/>
                <a:gd name="connsiteY63" fmla="*/ 6212394 h 6250127"/>
                <a:gd name="connsiteX64" fmla="*/ 1992715 w 5535001"/>
                <a:gd name="connsiteY64" fmla="*/ 6184961 h 6250127"/>
                <a:gd name="connsiteX65" fmla="*/ 1845811 w 5535001"/>
                <a:gd name="connsiteY65" fmla="*/ 6151034 h 6250127"/>
                <a:gd name="connsiteX66" fmla="*/ 1701033 w 5535001"/>
                <a:gd name="connsiteY66" fmla="*/ 6110724 h 6250127"/>
                <a:gd name="connsiteX67" fmla="*/ 1629484 w 5535001"/>
                <a:gd name="connsiteY67" fmla="*/ 6088219 h 6250127"/>
                <a:gd name="connsiteX68" fmla="*/ 1558383 w 5535001"/>
                <a:gd name="connsiteY68" fmla="*/ 6064929 h 6250127"/>
                <a:gd name="connsiteX69" fmla="*/ 1011968 w 5535001"/>
                <a:gd name="connsiteY69" fmla="*/ 5828896 h 6250127"/>
                <a:gd name="connsiteX70" fmla="*/ 511237 w 5535001"/>
                <a:gd name="connsiteY70" fmla="*/ 5512356 h 6250127"/>
                <a:gd name="connsiteX71" fmla="*/ 395572 w 5535001"/>
                <a:gd name="connsiteY71" fmla="*/ 5419757 h 6250127"/>
                <a:gd name="connsiteX72" fmla="*/ 284722 w 5535001"/>
                <a:gd name="connsiteY72" fmla="*/ 5321559 h 6250127"/>
                <a:gd name="connsiteX73" fmla="*/ 257513 w 5535001"/>
                <a:gd name="connsiteY73" fmla="*/ 5296477 h 6250127"/>
                <a:gd name="connsiteX74" fmla="*/ 243853 w 5535001"/>
                <a:gd name="connsiteY74" fmla="*/ 5283937 h 6250127"/>
                <a:gd name="connsiteX75" fmla="*/ 230752 w 5535001"/>
                <a:gd name="connsiteY75" fmla="*/ 5270836 h 6250127"/>
                <a:gd name="connsiteX76" fmla="*/ 178574 w 5535001"/>
                <a:gd name="connsiteY76" fmla="*/ 5218322 h 6250127"/>
                <a:gd name="connsiteX77" fmla="*/ 126508 w 5535001"/>
                <a:gd name="connsiteY77" fmla="*/ 5165584 h 6250127"/>
                <a:gd name="connsiteX78" fmla="*/ 76345 w 5535001"/>
                <a:gd name="connsiteY78" fmla="*/ 5111167 h 6250127"/>
                <a:gd name="connsiteX79" fmla="*/ 26407 w 5535001"/>
                <a:gd name="connsiteY79" fmla="*/ 5056413 h 6250127"/>
                <a:gd name="connsiteX80" fmla="*/ 0 w 5535001"/>
                <a:gd name="connsiteY80" fmla="*/ 5024776 h 6250127"/>
                <a:gd name="connsiteX81" fmla="*/ 0 w 5535001"/>
                <a:gd name="connsiteY81" fmla="*/ 4492798 h 6250127"/>
                <a:gd name="connsiteX82" fmla="*/ 28534 w 5535001"/>
                <a:gd name="connsiteY82" fmla="*/ 4537879 h 6250127"/>
                <a:gd name="connsiteX83" fmla="*/ 66604 w 5535001"/>
                <a:gd name="connsiteY83" fmla="*/ 4592745 h 6250127"/>
                <a:gd name="connsiteX84" fmla="*/ 104114 w 5535001"/>
                <a:gd name="connsiteY84" fmla="*/ 4647834 h 6250127"/>
                <a:gd name="connsiteX85" fmla="*/ 143751 w 5535001"/>
                <a:gd name="connsiteY85" fmla="*/ 4701580 h 6250127"/>
                <a:gd name="connsiteX86" fmla="*/ 182717 w 5535001"/>
                <a:gd name="connsiteY86" fmla="*/ 4755773 h 6250127"/>
                <a:gd name="connsiteX87" fmla="*/ 223810 w 5535001"/>
                <a:gd name="connsiteY87" fmla="*/ 4808399 h 6250127"/>
                <a:gd name="connsiteX88" fmla="*/ 264679 w 5535001"/>
                <a:gd name="connsiteY88" fmla="*/ 4861249 h 6250127"/>
                <a:gd name="connsiteX89" fmla="*/ 307788 w 5535001"/>
                <a:gd name="connsiteY89" fmla="*/ 4912420 h 6250127"/>
                <a:gd name="connsiteX90" fmla="*/ 351232 w 5535001"/>
                <a:gd name="connsiteY90" fmla="*/ 4963254 h 6250127"/>
                <a:gd name="connsiteX91" fmla="*/ 397028 w 5535001"/>
                <a:gd name="connsiteY91" fmla="*/ 5012185 h 6250127"/>
                <a:gd name="connsiteX92" fmla="*/ 443496 w 5535001"/>
                <a:gd name="connsiteY92" fmla="*/ 5060444 h 6250127"/>
                <a:gd name="connsiteX93" fmla="*/ 455140 w 5535001"/>
                <a:gd name="connsiteY93" fmla="*/ 5072537 h 6250127"/>
                <a:gd name="connsiteX94" fmla="*/ 467345 w 5535001"/>
                <a:gd name="connsiteY94" fmla="*/ 5083958 h 6250127"/>
                <a:gd name="connsiteX95" fmla="*/ 491755 w 5535001"/>
                <a:gd name="connsiteY95" fmla="*/ 5106912 h 6250127"/>
                <a:gd name="connsiteX96" fmla="*/ 540686 w 5535001"/>
                <a:gd name="connsiteY96" fmla="*/ 5152819 h 6250127"/>
                <a:gd name="connsiteX97" fmla="*/ 552890 w 5535001"/>
                <a:gd name="connsiteY97" fmla="*/ 5164353 h 6250127"/>
                <a:gd name="connsiteX98" fmla="*/ 565655 w 5535001"/>
                <a:gd name="connsiteY98" fmla="*/ 5175214 h 6250127"/>
                <a:gd name="connsiteX99" fmla="*/ 591072 w 5535001"/>
                <a:gd name="connsiteY99" fmla="*/ 5197048 h 6250127"/>
                <a:gd name="connsiteX100" fmla="*/ 694197 w 5535001"/>
                <a:gd name="connsiteY100" fmla="*/ 5283041 h 6250127"/>
                <a:gd name="connsiteX101" fmla="*/ 1146221 w 5535001"/>
                <a:gd name="connsiteY101" fmla="*/ 5573716 h 6250127"/>
                <a:gd name="connsiteX102" fmla="*/ 1650982 w 5535001"/>
                <a:gd name="connsiteY102" fmla="*/ 5758130 h 6250127"/>
                <a:gd name="connsiteX103" fmla="*/ 1716485 w 5535001"/>
                <a:gd name="connsiteY103" fmla="*/ 5772798 h 6250127"/>
                <a:gd name="connsiteX104" fmla="*/ 1782211 w 5535001"/>
                <a:gd name="connsiteY104" fmla="*/ 5786235 h 6250127"/>
                <a:gd name="connsiteX105" fmla="*/ 1848386 w 5535001"/>
                <a:gd name="connsiteY105" fmla="*/ 5796984 h 6250127"/>
                <a:gd name="connsiteX106" fmla="*/ 1881417 w 5535001"/>
                <a:gd name="connsiteY106" fmla="*/ 5802359 h 6250127"/>
                <a:gd name="connsiteX107" fmla="*/ 1914560 w 5535001"/>
                <a:gd name="connsiteY107" fmla="*/ 5807061 h 6250127"/>
                <a:gd name="connsiteX108" fmla="*/ 2047469 w 5535001"/>
                <a:gd name="connsiteY108" fmla="*/ 5821282 h 6250127"/>
                <a:gd name="connsiteX109" fmla="*/ 2180601 w 5535001"/>
                <a:gd name="connsiteY109" fmla="*/ 5828896 h 6250127"/>
                <a:gd name="connsiteX110" fmla="*/ 2313622 w 5535001"/>
                <a:gd name="connsiteY110" fmla="*/ 5830463 h 6250127"/>
                <a:gd name="connsiteX111" fmla="*/ 2380021 w 5535001"/>
                <a:gd name="connsiteY111" fmla="*/ 5828448 h 6250127"/>
                <a:gd name="connsiteX112" fmla="*/ 2446195 w 5535001"/>
                <a:gd name="connsiteY112" fmla="*/ 5826433 h 6250127"/>
                <a:gd name="connsiteX113" fmla="*/ 2513041 w 5535001"/>
                <a:gd name="connsiteY113" fmla="*/ 5822737 h 6250127"/>
                <a:gd name="connsiteX114" fmla="*/ 2580111 w 5535001"/>
                <a:gd name="connsiteY114" fmla="*/ 5818258 h 6250127"/>
                <a:gd name="connsiteX115" fmla="*/ 2613590 w 5535001"/>
                <a:gd name="connsiteY115" fmla="*/ 5816355 h 6250127"/>
                <a:gd name="connsiteX116" fmla="*/ 2646845 w 5535001"/>
                <a:gd name="connsiteY116" fmla="*/ 5813108 h 6250127"/>
                <a:gd name="connsiteX117" fmla="*/ 2713244 w 5535001"/>
                <a:gd name="connsiteY117" fmla="*/ 5806838 h 6250127"/>
                <a:gd name="connsiteX118" fmla="*/ 3230882 w 5535001"/>
                <a:gd name="connsiteY118" fmla="*/ 5721292 h 6250127"/>
                <a:gd name="connsiteX119" fmla="*/ 3720416 w 5535001"/>
                <a:gd name="connsiteY119" fmla="*/ 5556472 h 6250127"/>
                <a:gd name="connsiteX120" fmla="*/ 3837425 w 5535001"/>
                <a:gd name="connsiteY120" fmla="*/ 5499927 h 6250127"/>
                <a:gd name="connsiteX121" fmla="*/ 3951634 w 5535001"/>
                <a:gd name="connsiteY121" fmla="*/ 5436552 h 6250127"/>
                <a:gd name="connsiteX122" fmla="*/ 4007284 w 5535001"/>
                <a:gd name="connsiteY122" fmla="*/ 5401841 h 6250127"/>
                <a:gd name="connsiteX123" fmla="*/ 4035164 w 5535001"/>
                <a:gd name="connsiteY123" fmla="*/ 5384374 h 6250127"/>
                <a:gd name="connsiteX124" fmla="*/ 4049049 w 5535001"/>
                <a:gd name="connsiteY124" fmla="*/ 5375640 h 6250127"/>
                <a:gd name="connsiteX125" fmla="*/ 4062485 w 5535001"/>
                <a:gd name="connsiteY125" fmla="*/ 5366123 h 6250127"/>
                <a:gd name="connsiteX126" fmla="*/ 4116567 w 5535001"/>
                <a:gd name="connsiteY126" fmla="*/ 5328277 h 6250127"/>
                <a:gd name="connsiteX127" fmla="*/ 4169976 w 5535001"/>
                <a:gd name="connsiteY127" fmla="*/ 5289199 h 6250127"/>
                <a:gd name="connsiteX128" fmla="*/ 4222042 w 5535001"/>
                <a:gd name="connsiteY128" fmla="*/ 5247994 h 6250127"/>
                <a:gd name="connsiteX129" fmla="*/ 4273213 w 5535001"/>
                <a:gd name="connsiteY129" fmla="*/ 5205558 h 6250127"/>
                <a:gd name="connsiteX130" fmla="*/ 4323151 w 5535001"/>
                <a:gd name="connsiteY130" fmla="*/ 5161329 h 6250127"/>
                <a:gd name="connsiteX131" fmla="*/ 4371971 w 5535001"/>
                <a:gd name="connsiteY131" fmla="*/ 5116093 h 6250127"/>
                <a:gd name="connsiteX132" fmla="*/ 4546868 w 5535001"/>
                <a:gd name="connsiteY132" fmla="*/ 4924400 h 6250127"/>
                <a:gd name="connsiteX133" fmla="*/ 4675634 w 5535001"/>
                <a:gd name="connsiteY133" fmla="*/ 4715352 h 6250127"/>
                <a:gd name="connsiteX134" fmla="*/ 4700155 w 5535001"/>
                <a:gd name="connsiteY134" fmla="*/ 4659255 h 6250127"/>
                <a:gd name="connsiteX135" fmla="*/ 4721206 w 5535001"/>
                <a:gd name="connsiteY135" fmla="*/ 4600135 h 6250127"/>
                <a:gd name="connsiteX136" fmla="*/ 4740465 w 5535001"/>
                <a:gd name="connsiteY136" fmla="*/ 4538887 h 6250127"/>
                <a:gd name="connsiteX137" fmla="*/ 4758492 w 5535001"/>
                <a:gd name="connsiteY137" fmla="*/ 4475848 h 6250127"/>
                <a:gd name="connsiteX138" fmla="*/ 4891288 w 5535001"/>
                <a:gd name="connsiteY138" fmla="*/ 3930329 h 6250127"/>
                <a:gd name="connsiteX139" fmla="*/ 5066298 w 5535001"/>
                <a:gd name="connsiteY139" fmla="*/ 3382235 h 6250127"/>
                <a:gd name="connsiteX140" fmla="*/ 5156994 w 5535001"/>
                <a:gd name="connsiteY140" fmla="*/ 2898635 h 6250127"/>
                <a:gd name="connsiteX141" fmla="*/ 5083317 w 5535001"/>
                <a:gd name="connsiteY141" fmla="*/ 2402047 h 6250127"/>
                <a:gd name="connsiteX142" fmla="*/ 4871022 w 5535001"/>
                <a:gd name="connsiteY142" fmla="*/ 1926958 h 6250127"/>
                <a:gd name="connsiteX143" fmla="*/ 4727028 w 5535001"/>
                <a:gd name="connsiteY143" fmla="*/ 1703577 h 6250127"/>
                <a:gd name="connsiteX144" fmla="*/ 4563776 w 5535001"/>
                <a:gd name="connsiteY144" fmla="*/ 1490834 h 6250127"/>
                <a:gd name="connsiteX145" fmla="*/ 4370291 w 5535001"/>
                <a:gd name="connsiteY145" fmla="*/ 1300596 h 6250127"/>
                <a:gd name="connsiteX146" fmla="*/ 4266046 w 5535001"/>
                <a:gd name="connsiteY146" fmla="*/ 1214491 h 6250127"/>
                <a:gd name="connsiteX147" fmla="*/ 4212973 w 5535001"/>
                <a:gd name="connsiteY147" fmla="*/ 1173062 h 6250127"/>
                <a:gd name="connsiteX148" fmla="*/ 4157995 w 5535001"/>
                <a:gd name="connsiteY148" fmla="*/ 1134545 h 6250127"/>
                <a:gd name="connsiteX149" fmla="*/ 3697126 w 5535001"/>
                <a:gd name="connsiteY149" fmla="*/ 881044 h 6250127"/>
                <a:gd name="connsiteX150" fmla="*/ 3637670 w 5535001"/>
                <a:gd name="connsiteY150" fmla="*/ 856747 h 6250127"/>
                <a:gd name="connsiteX151" fmla="*/ 3608222 w 5535001"/>
                <a:gd name="connsiteY151" fmla="*/ 844318 h 6250127"/>
                <a:gd name="connsiteX152" fmla="*/ 3578214 w 5535001"/>
                <a:gd name="connsiteY152" fmla="*/ 833457 h 6250127"/>
                <a:gd name="connsiteX153" fmla="*/ 3518309 w 5535001"/>
                <a:gd name="connsiteY153" fmla="*/ 812294 h 6250127"/>
                <a:gd name="connsiteX154" fmla="*/ 3503417 w 5535001"/>
                <a:gd name="connsiteY154" fmla="*/ 806920 h 6250127"/>
                <a:gd name="connsiteX155" fmla="*/ 3489533 w 5535001"/>
                <a:gd name="connsiteY155" fmla="*/ 799642 h 6250127"/>
                <a:gd name="connsiteX156" fmla="*/ 3460869 w 5535001"/>
                <a:gd name="connsiteY156" fmla="*/ 787101 h 6250127"/>
                <a:gd name="connsiteX157" fmla="*/ 3402980 w 5535001"/>
                <a:gd name="connsiteY157" fmla="*/ 763475 h 6250127"/>
                <a:gd name="connsiteX158" fmla="*/ 3374092 w 5535001"/>
                <a:gd name="connsiteY158" fmla="*/ 751606 h 6250127"/>
                <a:gd name="connsiteX159" fmla="*/ 3344980 w 5535001"/>
                <a:gd name="connsiteY159" fmla="*/ 740409 h 6250127"/>
                <a:gd name="connsiteX160" fmla="*/ 3226627 w 5535001"/>
                <a:gd name="connsiteY160" fmla="*/ 700772 h 6250127"/>
                <a:gd name="connsiteX161" fmla="*/ 2735750 w 5535001"/>
                <a:gd name="connsiteY161" fmla="*/ 614667 h 6250127"/>
                <a:gd name="connsiteX162" fmla="*/ 2673158 w 5535001"/>
                <a:gd name="connsiteY162" fmla="*/ 610412 h 6250127"/>
                <a:gd name="connsiteX163" fmla="*/ 2610119 w 5535001"/>
                <a:gd name="connsiteY163" fmla="*/ 609628 h 6250127"/>
                <a:gd name="connsiteX164" fmla="*/ 2547080 w 5535001"/>
                <a:gd name="connsiteY164" fmla="*/ 608620 h 6250127"/>
                <a:gd name="connsiteX165" fmla="*/ 2516400 w 5535001"/>
                <a:gd name="connsiteY165" fmla="*/ 608844 h 6250127"/>
                <a:gd name="connsiteX166" fmla="*/ 2486280 w 5535001"/>
                <a:gd name="connsiteY166" fmla="*/ 609740 h 6250127"/>
                <a:gd name="connsiteX167" fmla="*/ 2426376 w 5535001"/>
                <a:gd name="connsiteY167" fmla="*/ 613099 h 6250127"/>
                <a:gd name="connsiteX168" fmla="*/ 2366920 w 5535001"/>
                <a:gd name="connsiteY168" fmla="*/ 618474 h 6250127"/>
                <a:gd name="connsiteX169" fmla="*/ 2337248 w 5535001"/>
                <a:gd name="connsiteY169" fmla="*/ 621497 h 6250127"/>
                <a:gd name="connsiteX170" fmla="*/ 2307800 w 5535001"/>
                <a:gd name="connsiteY170" fmla="*/ 625528 h 6250127"/>
                <a:gd name="connsiteX171" fmla="*/ 2278351 w 5535001"/>
                <a:gd name="connsiteY171" fmla="*/ 629559 h 6250127"/>
                <a:gd name="connsiteX172" fmla="*/ 2249127 w 5535001"/>
                <a:gd name="connsiteY172" fmla="*/ 634710 h 6250127"/>
                <a:gd name="connsiteX173" fmla="*/ 1796096 w 5535001"/>
                <a:gd name="connsiteY173" fmla="*/ 781726 h 6250127"/>
                <a:gd name="connsiteX174" fmla="*/ 1370833 w 5535001"/>
                <a:gd name="connsiteY174" fmla="*/ 1048663 h 6250127"/>
                <a:gd name="connsiteX175" fmla="*/ 959790 w 5535001"/>
                <a:gd name="connsiteY175" fmla="*/ 1390844 h 6250127"/>
                <a:gd name="connsiteX176" fmla="*/ 749062 w 5535001"/>
                <a:gd name="connsiteY176" fmla="*/ 1577611 h 6250127"/>
                <a:gd name="connsiteX177" fmla="*/ 524786 w 5535001"/>
                <a:gd name="connsiteY177" fmla="*/ 1763145 h 6250127"/>
                <a:gd name="connsiteX178" fmla="*/ 84071 w 5535001"/>
                <a:gd name="connsiteY178" fmla="*/ 2098496 h 6250127"/>
                <a:gd name="connsiteX179" fmla="*/ 0 w 5535001"/>
                <a:gd name="connsiteY179" fmla="*/ 2168094 h 6250127"/>
                <a:gd name="connsiteX180" fmla="*/ 0 w 5535001"/>
                <a:gd name="connsiteY180" fmla="*/ 1576676 h 6250127"/>
                <a:gd name="connsiteX181" fmla="*/ 174655 w 5535001"/>
                <a:gd name="connsiteY181" fmla="*/ 1387597 h 6250127"/>
                <a:gd name="connsiteX182" fmla="*/ 363661 w 5535001"/>
                <a:gd name="connsiteY182" fmla="*/ 1188626 h 6250127"/>
                <a:gd name="connsiteX183" fmla="*/ 458052 w 5535001"/>
                <a:gd name="connsiteY183" fmla="*/ 1086397 h 6250127"/>
                <a:gd name="connsiteX184" fmla="*/ 557257 w 5535001"/>
                <a:gd name="connsiteY184" fmla="*/ 981593 h 6250127"/>
                <a:gd name="connsiteX185" fmla="*/ 994165 w 5535001"/>
                <a:gd name="connsiteY185" fmla="*/ 578389 h 6250127"/>
                <a:gd name="connsiteX186" fmla="*/ 1520873 w 5535001"/>
                <a:gd name="connsiteY186" fmla="*/ 237215 h 6250127"/>
                <a:gd name="connsiteX187" fmla="*/ 2141748 w 5535001"/>
                <a:gd name="connsiteY187" fmla="*/ 31190 h 6250127"/>
                <a:gd name="connsiteX188" fmla="*/ 2182505 w 5535001"/>
                <a:gd name="connsiteY188" fmla="*/ 24360 h 6250127"/>
                <a:gd name="connsiteX189" fmla="*/ 2223374 w 5535001"/>
                <a:gd name="connsiteY189" fmla="*/ 18873 h 6250127"/>
                <a:gd name="connsiteX190" fmla="*/ 2264355 w 5535001"/>
                <a:gd name="connsiteY190" fmla="*/ 13611 h 6250127"/>
                <a:gd name="connsiteX191" fmla="*/ 2305336 w 5535001"/>
                <a:gd name="connsiteY191" fmla="*/ 9580 h 6250127"/>
                <a:gd name="connsiteX192" fmla="*/ 2387410 w 5535001"/>
                <a:gd name="connsiteY192" fmla="*/ 3645 h 6250127"/>
                <a:gd name="connsiteX193" fmla="*/ 2469373 w 5535001"/>
                <a:gd name="connsiteY193" fmla="*/ 622 h 62501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Lst>
              <a:rect l="l" t="t" r="r" b="b"/>
              <a:pathLst>
                <a:path w="5535001" h="6250127">
                  <a:moveTo>
                    <a:pt x="2510242" y="174"/>
                  </a:moveTo>
                  <a:cubicBezTo>
                    <a:pt x="2523902" y="-50"/>
                    <a:pt x="2537562" y="-162"/>
                    <a:pt x="2550551" y="510"/>
                  </a:cubicBezTo>
                  <a:lnTo>
                    <a:pt x="2629490" y="3757"/>
                  </a:lnTo>
                  <a:lnTo>
                    <a:pt x="2708317" y="7229"/>
                  </a:lnTo>
                  <a:cubicBezTo>
                    <a:pt x="2734630" y="8572"/>
                    <a:pt x="2760943" y="12155"/>
                    <a:pt x="2787256" y="14619"/>
                  </a:cubicBezTo>
                  <a:cubicBezTo>
                    <a:pt x="2997536" y="34885"/>
                    <a:pt x="3207144" y="77994"/>
                    <a:pt x="3408467" y="145064"/>
                  </a:cubicBezTo>
                  <a:lnTo>
                    <a:pt x="3557723" y="199593"/>
                  </a:lnTo>
                  <a:cubicBezTo>
                    <a:pt x="3570264" y="203848"/>
                    <a:pt x="3582245" y="209447"/>
                    <a:pt x="3594337" y="214597"/>
                  </a:cubicBezTo>
                  <a:lnTo>
                    <a:pt x="3630616" y="230385"/>
                  </a:lnTo>
                  <a:lnTo>
                    <a:pt x="3703172" y="262073"/>
                  </a:lnTo>
                  <a:cubicBezTo>
                    <a:pt x="3715265" y="267335"/>
                    <a:pt x="3727358" y="272598"/>
                    <a:pt x="3739003" y="278756"/>
                  </a:cubicBezTo>
                  <a:cubicBezTo>
                    <a:pt x="3744937" y="281667"/>
                    <a:pt x="3750984" y="284131"/>
                    <a:pt x="3756806" y="287266"/>
                  </a:cubicBezTo>
                  <a:cubicBezTo>
                    <a:pt x="3762517" y="290513"/>
                    <a:pt x="3768115" y="294208"/>
                    <a:pt x="3773714" y="297567"/>
                  </a:cubicBezTo>
                  <a:lnTo>
                    <a:pt x="3840784" y="339332"/>
                  </a:lnTo>
                  <a:cubicBezTo>
                    <a:pt x="3851869" y="346386"/>
                    <a:pt x="3863290" y="352881"/>
                    <a:pt x="3873927" y="360495"/>
                  </a:cubicBezTo>
                  <a:lnTo>
                    <a:pt x="3906062" y="383001"/>
                  </a:lnTo>
                  <a:lnTo>
                    <a:pt x="3969662" y="428572"/>
                  </a:lnTo>
                  <a:cubicBezTo>
                    <a:pt x="4137281" y="552188"/>
                    <a:pt x="4285417" y="693270"/>
                    <a:pt x="4423029" y="837600"/>
                  </a:cubicBezTo>
                  <a:cubicBezTo>
                    <a:pt x="4440160" y="855739"/>
                    <a:pt x="4457404" y="873766"/>
                    <a:pt x="4474647" y="891569"/>
                  </a:cubicBezTo>
                  <a:lnTo>
                    <a:pt x="4524250" y="946883"/>
                  </a:lnTo>
                  <a:lnTo>
                    <a:pt x="4573965" y="1001748"/>
                  </a:lnTo>
                  <a:cubicBezTo>
                    <a:pt x="4590760" y="1019887"/>
                    <a:pt x="4605988" y="1039146"/>
                    <a:pt x="4622224" y="1057509"/>
                  </a:cubicBezTo>
                  <a:cubicBezTo>
                    <a:pt x="4653911" y="1094907"/>
                    <a:pt x="4686831" y="1131409"/>
                    <a:pt x="4717510" y="1169143"/>
                  </a:cubicBezTo>
                  <a:cubicBezTo>
                    <a:pt x="4733186" y="1187730"/>
                    <a:pt x="4748862" y="1206430"/>
                    <a:pt x="4764986" y="1224681"/>
                  </a:cubicBezTo>
                  <a:cubicBezTo>
                    <a:pt x="4780886" y="1243044"/>
                    <a:pt x="4797233" y="1261071"/>
                    <a:pt x="4813021" y="1279994"/>
                  </a:cubicBezTo>
                  <a:cubicBezTo>
                    <a:pt x="4877292" y="1354230"/>
                    <a:pt x="4941339" y="1428914"/>
                    <a:pt x="5001915" y="1506846"/>
                  </a:cubicBezTo>
                  <a:cubicBezTo>
                    <a:pt x="5062603" y="1584665"/>
                    <a:pt x="5118252" y="1666739"/>
                    <a:pt x="5170542" y="1751165"/>
                  </a:cubicBezTo>
                  <a:cubicBezTo>
                    <a:pt x="5274898" y="1920240"/>
                    <a:pt x="5363579" y="2101295"/>
                    <a:pt x="5428969" y="2293660"/>
                  </a:cubicBezTo>
                  <a:cubicBezTo>
                    <a:pt x="5494136" y="2485801"/>
                    <a:pt x="5533102" y="2690819"/>
                    <a:pt x="5534893" y="2899307"/>
                  </a:cubicBezTo>
                  <a:cubicBezTo>
                    <a:pt x="5536124" y="3003439"/>
                    <a:pt x="5526831" y="3108132"/>
                    <a:pt x="5508804" y="3211144"/>
                  </a:cubicBezTo>
                  <a:cubicBezTo>
                    <a:pt x="5490441" y="3314157"/>
                    <a:pt x="5462336" y="3415490"/>
                    <a:pt x="5426282" y="3513352"/>
                  </a:cubicBezTo>
                  <a:cubicBezTo>
                    <a:pt x="5363355" y="3684890"/>
                    <a:pt x="5302219" y="3856428"/>
                    <a:pt x="5248250" y="4030542"/>
                  </a:cubicBezTo>
                  <a:lnTo>
                    <a:pt x="5208612" y="4161771"/>
                  </a:lnTo>
                  <a:lnTo>
                    <a:pt x="5170318" y="4294680"/>
                  </a:lnTo>
                  <a:lnTo>
                    <a:pt x="5132248" y="4430164"/>
                  </a:lnTo>
                  <a:lnTo>
                    <a:pt x="5112765" y="4498914"/>
                  </a:lnTo>
                  <a:lnTo>
                    <a:pt x="5091715" y="4569119"/>
                  </a:lnTo>
                  <a:cubicBezTo>
                    <a:pt x="5085221" y="4592297"/>
                    <a:pt x="5076823" y="4616482"/>
                    <a:pt x="5068985" y="4640220"/>
                  </a:cubicBezTo>
                  <a:cubicBezTo>
                    <a:pt x="5060699" y="4664182"/>
                    <a:pt x="5053981" y="4687807"/>
                    <a:pt x="5043904" y="4712105"/>
                  </a:cubicBezTo>
                  <a:lnTo>
                    <a:pt x="5015799" y="4784438"/>
                  </a:lnTo>
                  <a:cubicBezTo>
                    <a:pt x="5005274" y="4808511"/>
                    <a:pt x="4993965" y="4832473"/>
                    <a:pt x="4982880" y="4856435"/>
                  </a:cubicBezTo>
                  <a:cubicBezTo>
                    <a:pt x="4936524" y="4951273"/>
                    <a:pt x="4881099" y="5044096"/>
                    <a:pt x="4817276" y="5125275"/>
                  </a:cubicBezTo>
                  <a:cubicBezTo>
                    <a:pt x="4755244" y="5208805"/>
                    <a:pt x="4686943" y="5282817"/>
                    <a:pt x="4618753" y="5355374"/>
                  </a:cubicBezTo>
                  <a:cubicBezTo>
                    <a:pt x="4602069" y="5374073"/>
                    <a:pt x="4584154" y="5391092"/>
                    <a:pt x="4566575" y="5408560"/>
                  </a:cubicBezTo>
                  <a:lnTo>
                    <a:pt x="4513837" y="5461186"/>
                  </a:lnTo>
                  <a:cubicBezTo>
                    <a:pt x="4496593" y="5479101"/>
                    <a:pt x="4477894" y="5495560"/>
                    <a:pt x="4459531" y="5512580"/>
                  </a:cubicBezTo>
                  <a:lnTo>
                    <a:pt x="4404554" y="5563526"/>
                  </a:lnTo>
                  <a:cubicBezTo>
                    <a:pt x="4386527" y="5580770"/>
                    <a:pt x="4366932" y="5596670"/>
                    <a:pt x="4348009" y="5613017"/>
                  </a:cubicBezTo>
                  <a:lnTo>
                    <a:pt x="4290568" y="5661948"/>
                  </a:lnTo>
                  <a:lnTo>
                    <a:pt x="4276124" y="5674153"/>
                  </a:lnTo>
                  <a:lnTo>
                    <a:pt x="4261120" y="5685798"/>
                  </a:lnTo>
                  <a:lnTo>
                    <a:pt x="4231112" y="5708976"/>
                  </a:lnTo>
                  <a:lnTo>
                    <a:pt x="4170984" y="5755443"/>
                  </a:lnTo>
                  <a:cubicBezTo>
                    <a:pt x="4130227" y="5785563"/>
                    <a:pt x="4087790" y="5813892"/>
                    <a:pt x="4046025" y="5843228"/>
                  </a:cubicBezTo>
                  <a:cubicBezTo>
                    <a:pt x="4002917" y="5870437"/>
                    <a:pt x="3959248" y="5897309"/>
                    <a:pt x="3915356" y="5923735"/>
                  </a:cubicBezTo>
                  <a:cubicBezTo>
                    <a:pt x="3737659" y="6026299"/>
                    <a:pt x="3544847" y="6106022"/>
                    <a:pt x="3346323" y="6158872"/>
                  </a:cubicBezTo>
                  <a:cubicBezTo>
                    <a:pt x="3147800" y="6211946"/>
                    <a:pt x="2944462" y="6239714"/>
                    <a:pt x="2743476" y="6247328"/>
                  </a:cubicBezTo>
                  <a:lnTo>
                    <a:pt x="2668120" y="6249344"/>
                  </a:lnTo>
                  <a:lnTo>
                    <a:pt x="2630498" y="6250127"/>
                  </a:lnTo>
                  <a:lnTo>
                    <a:pt x="2592988" y="6249568"/>
                  </a:lnTo>
                  <a:lnTo>
                    <a:pt x="2518080" y="6247777"/>
                  </a:lnTo>
                  <a:cubicBezTo>
                    <a:pt x="2493110" y="6247105"/>
                    <a:pt x="2468365" y="6246881"/>
                    <a:pt x="2442948" y="6244529"/>
                  </a:cubicBezTo>
                  <a:cubicBezTo>
                    <a:pt x="2392337" y="6240722"/>
                    <a:pt x="2341950" y="6237699"/>
                    <a:pt x="2291676" y="6232213"/>
                  </a:cubicBezTo>
                  <a:lnTo>
                    <a:pt x="2141412" y="6212394"/>
                  </a:lnTo>
                  <a:lnTo>
                    <a:pt x="1992715" y="6184961"/>
                  </a:lnTo>
                  <a:cubicBezTo>
                    <a:pt x="1943561" y="6173988"/>
                    <a:pt x="1894630" y="6162231"/>
                    <a:pt x="1845811" y="6151034"/>
                  </a:cubicBezTo>
                  <a:cubicBezTo>
                    <a:pt x="1797215" y="6138829"/>
                    <a:pt x="1749180" y="6123938"/>
                    <a:pt x="1701033" y="6110724"/>
                  </a:cubicBezTo>
                  <a:cubicBezTo>
                    <a:pt x="1676847" y="6104566"/>
                    <a:pt x="1653334" y="6095833"/>
                    <a:pt x="1629484" y="6088219"/>
                  </a:cubicBezTo>
                  <a:lnTo>
                    <a:pt x="1558383" y="6064929"/>
                  </a:lnTo>
                  <a:cubicBezTo>
                    <a:pt x="1369713" y="6000210"/>
                    <a:pt x="1186978" y="5921271"/>
                    <a:pt x="1011968" y="5828896"/>
                  </a:cubicBezTo>
                  <a:cubicBezTo>
                    <a:pt x="837071" y="5736408"/>
                    <a:pt x="668556" y="5631940"/>
                    <a:pt x="511237" y="5512356"/>
                  </a:cubicBezTo>
                  <a:cubicBezTo>
                    <a:pt x="471152" y="5483468"/>
                    <a:pt x="433642" y="5451220"/>
                    <a:pt x="395572" y="5419757"/>
                  </a:cubicBezTo>
                  <a:cubicBezTo>
                    <a:pt x="356831" y="5388965"/>
                    <a:pt x="321112" y="5354926"/>
                    <a:pt x="284722" y="5321559"/>
                  </a:cubicBezTo>
                  <a:lnTo>
                    <a:pt x="257513" y="5296477"/>
                  </a:lnTo>
                  <a:lnTo>
                    <a:pt x="243853" y="5283937"/>
                  </a:lnTo>
                  <a:lnTo>
                    <a:pt x="230752" y="5270836"/>
                  </a:lnTo>
                  <a:lnTo>
                    <a:pt x="178574" y="5218322"/>
                  </a:lnTo>
                  <a:cubicBezTo>
                    <a:pt x="161331" y="5200631"/>
                    <a:pt x="143191" y="5183948"/>
                    <a:pt x="126508" y="5165584"/>
                  </a:cubicBezTo>
                  <a:lnTo>
                    <a:pt x="76345" y="5111167"/>
                  </a:lnTo>
                  <a:cubicBezTo>
                    <a:pt x="59774" y="5092916"/>
                    <a:pt x="42530" y="5075112"/>
                    <a:pt x="26407" y="5056413"/>
                  </a:cubicBezTo>
                  <a:lnTo>
                    <a:pt x="0" y="5024776"/>
                  </a:lnTo>
                  <a:lnTo>
                    <a:pt x="0" y="4492798"/>
                  </a:lnTo>
                  <a:lnTo>
                    <a:pt x="28534" y="4537879"/>
                  </a:lnTo>
                  <a:cubicBezTo>
                    <a:pt x="41299" y="4556130"/>
                    <a:pt x="54175" y="4574382"/>
                    <a:pt x="66604" y="4592745"/>
                  </a:cubicBezTo>
                  <a:lnTo>
                    <a:pt x="104114" y="4647834"/>
                  </a:lnTo>
                  <a:lnTo>
                    <a:pt x="143751" y="4701580"/>
                  </a:lnTo>
                  <a:cubicBezTo>
                    <a:pt x="156964" y="4719495"/>
                    <a:pt x="169728" y="4737746"/>
                    <a:pt x="182717" y="4755773"/>
                  </a:cubicBezTo>
                  <a:lnTo>
                    <a:pt x="223810" y="4808399"/>
                  </a:lnTo>
                  <a:lnTo>
                    <a:pt x="264679" y="4861249"/>
                  </a:lnTo>
                  <a:cubicBezTo>
                    <a:pt x="278563" y="4878717"/>
                    <a:pt x="293455" y="4895288"/>
                    <a:pt x="307788" y="4912420"/>
                  </a:cubicBezTo>
                  <a:lnTo>
                    <a:pt x="351232" y="4963254"/>
                  </a:lnTo>
                  <a:cubicBezTo>
                    <a:pt x="365788" y="4980162"/>
                    <a:pt x="381688" y="4995837"/>
                    <a:pt x="397028" y="5012185"/>
                  </a:cubicBezTo>
                  <a:lnTo>
                    <a:pt x="443496" y="5060444"/>
                  </a:lnTo>
                  <a:lnTo>
                    <a:pt x="455140" y="5072537"/>
                  </a:lnTo>
                  <a:lnTo>
                    <a:pt x="467345" y="5083958"/>
                  </a:lnTo>
                  <a:lnTo>
                    <a:pt x="491755" y="5106912"/>
                  </a:lnTo>
                  <a:lnTo>
                    <a:pt x="540686" y="5152819"/>
                  </a:lnTo>
                  <a:lnTo>
                    <a:pt x="552890" y="5164353"/>
                  </a:lnTo>
                  <a:lnTo>
                    <a:pt x="565655" y="5175214"/>
                  </a:lnTo>
                  <a:lnTo>
                    <a:pt x="591072" y="5197048"/>
                  </a:lnTo>
                  <a:cubicBezTo>
                    <a:pt x="624999" y="5226160"/>
                    <a:pt x="658366" y="5256056"/>
                    <a:pt x="694197" y="5283041"/>
                  </a:cubicBezTo>
                  <a:cubicBezTo>
                    <a:pt x="834272" y="5394675"/>
                    <a:pt x="985207" y="5493881"/>
                    <a:pt x="1146221" y="5573716"/>
                  </a:cubicBezTo>
                  <a:cubicBezTo>
                    <a:pt x="1307122" y="5653774"/>
                    <a:pt x="1476869" y="5715918"/>
                    <a:pt x="1650982" y="5758130"/>
                  </a:cubicBezTo>
                  <a:lnTo>
                    <a:pt x="1716485" y="5772798"/>
                  </a:lnTo>
                  <a:cubicBezTo>
                    <a:pt x="1738431" y="5777390"/>
                    <a:pt x="1759929" y="5783100"/>
                    <a:pt x="1782211" y="5786235"/>
                  </a:cubicBezTo>
                  <a:lnTo>
                    <a:pt x="1848386" y="5796984"/>
                  </a:lnTo>
                  <a:lnTo>
                    <a:pt x="1881417" y="5802359"/>
                  </a:lnTo>
                  <a:cubicBezTo>
                    <a:pt x="1892390" y="5804151"/>
                    <a:pt x="1903363" y="5806054"/>
                    <a:pt x="1914560" y="5807061"/>
                  </a:cubicBezTo>
                  <a:cubicBezTo>
                    <a:pt x="1959012" y="5811765"/>
                    <a:pt x="2003241" y="5817251"/>
                    <a:pt x="2047469" y="5821282"/>
                  </a:cubicBezTo>
                  <a:lnTo>
                    <a:pt x="2180601" y="5828896"/>
                  </a:lnTo>
                  <a:lnTo>
                    <a:pt x="2313622" y="5830463"/>
                  </a:lnTo>
                  <a:cubicBezTo>
                    <a:pt x="2335680" y="5830799"/>
                    <a:pt x="2357962" y="5829008"/>
                    <a:pt x="2380021" y="5828448"/>
                  </a:cubicBezTo>
                  <a:lnTo>
                    <a:pt x="2446195" y="5826433"/>
                  </a:lnTo>
                  <a:cubicBezTo>
                    <a:pt x="2468029" y="5826208"/>
                    <a:pt x="2490647" y="5824193"/>
                    <a:pt x="2513041" y="5822737"/>
                  </a:cubicBezTo>
                  <a:lnTo>
                    <a:pt x="2580111" y="5818258"/>
                  </a:lnTo>
                  <a:lnTo>
                    <a:pt x="2613590" y="5816355"/>
                  </a:lnTo>
                  <a:lnTo>
                    <a:pt x="2646845" y="5813108"/>
                  </a:lnTo>
                  <a:cubicBezTo>
                    <a:pt x="2669016" y="5810869"/>
                    <a:pt x="2691074" y="5808741"/>
                    <a:pt x="2713244" y="5806838"/>
                  </a:cubicBezTo>
                  <a:cubicBezTo>
                    <a:pt x="2889933" y="5789371"/>
                    <a:pt x="3062815" y="5762050"/>
                    <a:pt x="3230882" y="5721292"/>
                  </a:cubicBezTo>
                  <a:cubicBezTo>
                    <a:pt x="3398837" y="5680423"/>
                    <a:pt x="3562426" y="5626902"/>
                    <a:pt x="3720416" y="5556472"/>
                  </a:cubicBezTo>
                  <a:cubicBezTo>
                    <a:pt x="3759381" y="5537997"/>
                    <a:pt x="3798347" y="5518962"/>
                    <a:pt x="3837425" y="5499927"/>
                  </a:cubicBezTo>
                  <a:cubicBezTo>
                    <a:pt x="3875271" y="5478765"/>
                    <a:pt x="3913900" y="5458610"/>
                    <a:pt x="3951634" y="5436552"/>
                  </a:cubicBezTo>
                  <a:lnTo>
                    <a:pt x="4007284" y="5401841"/>
                  </a:lnTo>
                  <a:lnTo>
                    <a:pt x="4035164" y="5384374"/>
                  </a:lnTo>
                  <a:lnTo>
                    <a:pt x="4049049" y="5375640"/>
                  </a:lnTo>
                  <a:lnTo>
                    <a:pt x="4062485" y="5366123"/>
                  </a:lnTo>
                  <a:lnTo>
                    <a:pt x="4116567" y="5328277"/>
                  </a:lnTo>
                  <a:cubicBezTo>
                    <a:pt x="4134594" y="5315624"/>
                    <a:pt x="4152957" y="5303420"/>
                    <a:pt x="4169976" y="5289199"/>
                  </a:cubicBezTo>
                  <a:lnTo>
                    <a:pt x="4222042" y="5247994"/>
                  </a:lnTo>
                  <a:cubicBezTo>
                    <a:pt x="4239398" y="5234222"/>
                    <a:pt x="4256865" y="5220562"/>
                    <a:pt x="4273213" y="5205558"/>
                  </a:cubicBezTo>
                  <a:lnTo>
                    <a:pt x="4323151" y="5161329"/>
                  </a:lnTo>
                  <a:cubicBezTo>
                    <a:pt x="4339611" y="5146437"/>
                    <a:pt x="4356631" y="5131881"/>
                    <a:pt x="4371971" y="5116093"/>
                  </a:cubicBezTo>
                  <a:cubicBezTo>
                    <a:pt x="4435457" y="5054398"/>
                    <a:pt x="4496258" y="4991135"/>
                    <a:pt x="4546868" y="4924400"/>
                  </a:cubicBezTo>
                  <a:cubicBezTo>
                    <a:pt x="4600054" y="4858450"/>
                    <a:pt x="4640699" y="4788916"/>
                    <a:pt x="4675634" y="4715352"/>
                  </a:cubicBezTo>
                  <a:lnTo>
                    <a:pt x="4700155" y="4659255"/>
                  </a:lnTo>
                  <a:lnTo>
                    <a:pt x="4721206" y="4600135"/>
                  </a:lnTo>
                  <a:cubicBezTo>
                    <a:pt x="4728707" y="4580988"/>
                    <a:pt x="4733970" y="4559266"/>
                    <a:pt x="4740465" y="4538887"/>
                  </a:cubicBezTo>
                  <a:cubicBezTo>
                    <a:pt x="4746623" y="4518061"/>
                    <a:pt x="4753005" y="4497906"/>
                    <a:pt x="4758492" y="4475848"/>
                  </a:cubicBezTo>
                  <a:cubicBezTo>
                    <a:pt x="4803168" y="4303637"/>
                    <a:pt x="4840902" y="4115080"/>
                    <a:pt x="4891288" y="3930329"/>
                  </a:cubicBezTo>
                  <a:cubicBezTo>
                    <a:pt x="4940891" y="3744906"/>
                    <a:pt x="5000235" y="3562059"/>
                    <a:pt x="5066298" y="3382235"/>
                  </a:cubicBezTo>
                  <a:cubicBezTo>
                    <a:pt x="5124186" y="3226932"/>
                    <a:pt x="5154530" y="3064015"/>
                    <a:pt x="5156994" y="2898635"/>
                  </a:cubicBezTo>
                  <a:cubicBezTo>
                    <a:pt x="5159681" y="2733255"/>
                    <a:pt x="5132920" y="2565636"/>
                    <a:pt x="5083317" y="2402047"/>
                  </a:cubicBezTo>
                  <a:cubicBezTo>
                    <a:pt x="5033938" y="2238123"/>
                    <a:pt x="4960150" y="2079013"/>
                    <a:pt x="4871022" y="1926958"/>
                  </a:cubicBezTo>
                  <a:cubicBezTo>
                    <a:pt x="4826570" y="1850818"/>
                    <a:pt x="4777415" y="1776918"/>
                    <a:pt x="4727028" y="1703577"/>
                  </a:cubicBezTo>
                  <a:cubicBezTo>
                    <a:pt x="4676418" y="1630349"/>
                    <a:pt x="4622784" y="1558464"/>
                    <a:pt x="4563776" y="1490834"/>
                  </a:cubicBezTo>
                  <a:cubicBezTo>
                    <a:pt x="4503647" y="1423764"/>
                    <a:pt x="4439041" y="1359157"/>
                    <a:pt x="4370291" y="1300596"/>
                  </a:cubicBezTo>
                  <a:cubicBezTo>
                    <a:pt x="4336812" y="1270141"/>
                    <a:pt x="4301541" y="1242148"/>
                    <a:pt x="4266046" y="1214491"/>
                  </a:cubicBezTo>
                  <a:cubicBezTo>
                    <a:pt x="4248355" y="1200607"/>
                    <a:pt x="4230776" y="1186611"/>
                    <a:pt x="4212973" y="1173062"/>
                  </a:cubicBezTo>
                  <a:cubicBezTo>
                    <a:pt x="4194722" y="1160074"/>
                    <a:pt x="4176359" y="1147197"/>
                    <a:pt x="4157995" y="1134545"/>
                  </a:cubicBezTo>
                  <a:cubicBezTo>
                    <a:pt x="4011426" y="1031980"/>
                    <a:pt x="3855004" y="948562"/>
                    <a:pt x="3697126" y="881044"/>
                  </a:cubicBezTo>
                  <a:lnTo>
                    <a:pt x="3637670" y="856747"/>
                  </a:lnTo>
                  <a:lnTo>
                    <a:pt x="3608222" y="844318"/>
                  </a:lnTo>
                  <a:cubicBezTo>
                    <a:pt x="3598480" y="840063"/>
                    <a:pt x="3588179" y="837040"/>
                    <a:pt x="3578214" y="833457"/>
                  </a:cubicBezTo>
                  <a:lnTo>
                    <a:pt x="3518309" y="812294"/>
                  </a:lnTo>
                  <a:cubicBezTo>
                    <a:pt x="3513383" y="810503"/>
                    <a:pt x="3508344" y="808823"/>
                    <a:pt x="3503417" y="806920"/>
                  </a:cubicBezTo>
                  <a:cubicBezTo>
                    <a:pt x="3498603" y="804792"/>
                    <a:pt x="3494236" y="801993"/>
                    <a:pt x="3489533" y="799642"/>
                  </a:cubicBezTo>
                  <a:cubicBezTo>
                    <a:pt x="3480240" y="794827"/>
                    <a:pt x="3470498" y="791020"/>
                    <a:pt x="3460869" y="787101"/>
                  </a:cubicBezTo>
                  <a:lnTo>
                    <a:pt x="3402980" y="763475"/>
                  </a:lnTo>
                  <a:lnTo>
                    <a:pt x="3374092" y="751606"/>
                  </a:lnTo>
                  <a:cubicBezTo>
                    <a:pt x="3364462" y="747688"/>
                    <a:pt x="3354945" y="743433"/>
                    <a:pt x="3344980" y="740409"/>
                  </a:cubicBezTo>
                  <a:lnTo>
                    <a:pt x="3226627" y="700772"/>
                  </a:lnTo>
                  <a:cubicBezTo>
                    <a:pt x="3067405" y="652849"/>
                    <a:pt x="2902697" y="625192"/>
                    <a:pt x="2735750" y="614667"/>
                  </a:cubicBezTo>
                  <a:cubicBezTo>
                    <a:pt x="2714811" y="613435"/>
                    <a:pt x="2694209" y="610860"/>
                    <a:pt x="2673158" y="610412"/>
                  </a:cubicBezTo>
                  <a:lnTo>
                    <a:pt x="2610119" y="609628"/>
                  </a:lnTo>
                  <a:lnTo>
                    <a:pt x="2547080" y="608620"/>
                  </a:lnTo>
                  <a:cubicBezTo>
                    <a:pt x="2536443" y="608173"/>
                    <a:pt x="2526365" y="608397"/>
                    <a:pt x="2516400" y="608844"/>
                  </a:cubicBezTo>
                  <a:lnTo>
                    <a:pt x="2486280" y="609740"/>
                  </a:lnTo>
                  <a:cubicBezTo>
                    <a:pt x="2466125" y="609852"/>
                    <a:pt x="2446307" y="611868"/>
                    <a:pt x="2426376" y="613099"/>
                  </a:cubicBezTo>
                  <a:cubicBezTo>
                    <a:pt x="2406333" y="613995"/>
                    <a:pt x="2386627" y="616458"/>
                    <a:pt x="2366920" y="618474"/>
                  </a:cubicBezTo>
                  <a:cubicBezTo>
                    <a:pt x="2357066" y="619482"/>
                    <a:pt x="2347101" y="620153"/>
                    <a:pt x="2337248" y="621497"/>
                  </a:cubicBezTo>
                  <a:lnTo>
                    <a:pt x="2307800" y="625528"/>
                  </a:lnTo>
                  <a:lnTo>
                    <a:pt x="2278351" y="629559"/>
                  </a:lnTo>
                  <a:lnTo>
                    <a:pt x="2249127" y="634710"/>
                  </a:lnTo>
                  <a:cubicBezTo>
                    <a:pt x="2093377" y="661918"/>
                    <a:pt x="1942329" y="710849"/>
                    <a:pt x="1796096" y="781726"/>
                  </a:cubicBezTo>
                  <a:cubicBezTo>
                    <a:pt x="1649751" y="852268"/>
                    <a:pt x="1508892" y="944307"/>
                    <a:pt x="1370833" y="1048663"/>
                  </a:cubicBezTo>
                  <a:cubicBezTo>
                    <a:pt x="1232774" y="1153244"/>
                    <a:pt x="1097290" y="1269917"/>
                    <a:pt x="959790" y="1390844"/>
                  </a:cubicBezTo>
                  <a:lnTo>
                    <a:pt x="749062" y="1577611"/>
                  </a:lnTo>
                  <a:cubicBezTo>
                    <a:pt x="674602" y="1642329"/>
                    <a:pt x="599806" y="1704137"/>
                    <a:pt x="524786" y="1763145"/>
                  </a:cubicBezTo>
                  <a:cubicBezTo>
                    <a:pt x="374858" y="1881498"/>
                    <a:pt x="223810" y="1987422"/>
                    <a:pt x="84071" y="2098496"/>
                  </a:cubicBezTo>
                  <a:lnTo>
                    <a:pt x="0" y="2168094"/>
                  </a:lnTo>
                  <a:lnTo>
                    <a:pt x="0" y="1576676"/>
                  </a:lnTo>
                  <a:lnTo>
                    <a:pt x="174655" y="1387597"/>
                  </a:lnTo>
                  <a:cubicBezTo>
                    <a:pt x="238926" y="1320079"/>
                    <a:pt x="302749" y="1254577"/>
                    <a:pt x="363661" y="1188626"/>
                  </a:cubicBezTo>
                  <a:lnTo>
                    <a:pt x="458052" y="1086397"/>
                  </a:lnTo>
                  <a:cubicBezTo>
                    <a:pt x="490635" y="1051351"/>
                    <a:pt x="523666" y="1016416"/>
                    <a:pt x="557257" y="981593"/>
                  </a:cubicBezTo>
                  <a:cubicBezTo>
                    <a:pt x="691510" y="842414"/>
                    <a:pt x="835055" y="705699"/>
                    <a:pt x="994165" y="578389"/>
                  </a:cubicBezTo>
                  <a:cubicBezTo>
                    <a:pt x="1152939" y="451190"/>
                    <a:pt x="1328060" y="333398"/>
                    <a:pt x="1520873" y="237215"/>
                  </a:cubicBezTo>
                  <a:cubicBezTo>
                    <a:pt x="1713238" y="141033"/>
                    <a:pt x="1924302" y="68028"/>
                    <a:pt x="2141748" y="31190"/>
                  </a:cubicBezTo>
                  <a:lnTo>
                    <a:pt x="2182505" y="24360"/>
                  </a:lnTo>
                  <a:cubicBezTo>
                    <a:pt x="2196165" y="22344"/>
                    <a:pt x="2209826" y="20665"/>
                    <a:pt x="2223374" y="18873"/>
                  </a:cubicBezTo>
                  <a:lnTo>
                    <a:pt x="2264355" y="13611"/>
                  </a:lnTo>
                  <a:cubicBezTo>
                    <a:pt x="2278015" y="11931"/>
                    <a:pt x="2291676" y="10924"/>
                    <a:pt x="2305336" y="9580"/>
                  </a:cubicBezTo>
                  <a:cubicBezTo>
                    <a:pt x="2332657" y="7229"/>
                    <a:pt x="2360090" y="4653"/>
                    <a:pt x="2387410" y="3645"/>
                  </a:cubicBezTo>
                  <a:cubicBezTo>
                    <a:pt x="2414731" y="2414"/>
                    <a:pt x="2442164" y="510"/>
                    <a:pt x="2469373" y="622"/>
                  </a:cubicBezTo>
                  <a:close/>
                </a:path>
              </a:pathLst>
            </a:custGeom>
            <a:gradFill>
              <a:gsLst>
                <a:gs pos="37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1" name="Freeform: Shape 30">
              <a:extLst>
                <a:ext uri="{FF2B5EF4-FFF2-40B4-BE49-F238E27FC236}">
                  <a16:creationId xmlns:a16="http://schemas.microsoft.com/office/drawing/2014/main" id="{67C4629D-4AB7-48D4-A61B-1AE1837A78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176241"/>
              <a:ext cx="5646908" cy="6130481"/>
            </a:xfrm>
            <a:custGeom>
              <a:avLst/>
              <a:gdLst>
                <a:gd name="connsiteX0" fmla="*/ 2616837 w 5646908"/>
                <a:gd name="connsiteY0" fmla="*/ 0 h 6130481"/>
                <a:gd name="connsiteX1" fmla="*/ 4918721 w 5646908"/>
                <a:gd name="connsiteY1" fmla="*/ 1134258 h 6130481"/>
                <a:gd name="connsiteX2" fmla="*/ 5539036 w 5646908"/>
                <a:gd name="connsiteY2" fmla="*/ 3362353 h 6130481"/>
                <a:gd name="connsiteX3" fmla="*/ 4712024 w 5646908"/>
                <a:gd name="connsiteY3" fmla="*/ 5293280 h 6130481"/>
                <a:gd name="connsiteX4" fmla="*/ 2547864 w 5646908"/>
                <a:gd name="connsiteY4" fmla="*/ 6130481 h 6130481"/>
                <a:gd name="connsiteX5" fmla="*/ 263223 w 5646908"/>
                <a:gd name="connsiteY5" fmla="*/ 5212325 h 6130481"/>
                <a:gd name="connsiteX6" fmla="*/ 49974 w 5646908"/>
                <a:gd name="connsiteY6" fmla="*/ 4985345 h 6130481"/>
                <a:gd name="connsiteX7" fmla="*/ 0 w 5646908"/>
                <a:gd name="connsiteY7" fmla="*/ 4920618 h 6130481"/>
                <a:gd name="connsiteX8" fmla="*/ 0 w 5646908"/>
                <a:gd name="connsiteY8" fmla="*/ 3760303 h 6130481"/>
                <a:gd name="connsiteX9" fmla="*/ 80488 w 5646908"/>
                <a:gd name="connsiteY9" fmla="*/ 3974159 h 6130481"/>
                <a:gd name="connsiteX10" fmla="*/ 664748 w 5646908"/>
                <a:gd name="connsiteY10" fmla="*/ 4813600 h 6130481"/>
                <a:gd name="connsiteX11" fmla="*/ 2548087 w 5646908"/>
                <a:gd name="connsiteY11" fmla="*/ 5570406 h 6130481"/>
                <a:gd name="connsiteX12" fmla="*/ 3536561 w 5646908"/>
                <a:gd name="connsiteY12" fmla="*/ 5407153 h 6130481"/>
                <a:gd name="connsiteX13" fmla="*/ 4308035 w 5646908"/>
                <a:gd name="connsiteY13" fmla="*/ 4897241 h 6130481"/>
                <a:gd name="connsiteX14" fmla="*/ 4569038 w 5646908"/>
                <a:gd name="connsiteY14" fmla="*/ 4564802 h 6130481"/>
                <a:gd name="connsiteX15" fmla="*/ 4699147 w 5646908"/>
                <a:gd name="connsiteY15" fmla="*/ 4149952 h 6130481"/>
                <a:gd name="connsiteX16" fmla="*/ 5003034 w 5646908"/>
                <a:gd name="connsiteY16" fmla="*/ 3168421 h 6130481"/>
                <a:gd name="connsiteX17" fmla="*/ 4994189 w 5646908"/>
                <a:gd name="connsiteY17" fmla="*/ 2321590 h 6130481"/>
                <a:gd name="connsiteX18" fmla="*/ 4487860 w 5646908"/>
                <a:gd name="connsiteY18" fmla="*/ 1501856 h 6130481"/>
                <a:gd name="connsiteX19" fmla="*/ 3640469 w 5646908"/>
                <a:gd name="connsiteY19" fmla="*/ 808425 h 6130481"/>
                <a:gd name="connsiteX20" fmla="*/ 2616837 w 5646908"/>
                <a:gd name="connsiteY20" fmla="*/ 559851 h 6130481"/>
                <a:gd name="connsiteX21" fmla="*/ 1762952 w 5646908"/>
                <a:gd name="connsiteY21" fmla="*/ 812008 h 6130481"/>
                <a:gd name="connsiteX22" fmla="*/ 939635 w 5646908"/>
                <a:gd name="connsiteY22" fmla="*/ 1502976 h 6130481"/>
                <a:gd name="connsiteX23" fmla="*/ 585250 w 5646908"/>
                <a:gd name="connsiteY23" fmla="*/ 1831049 h 6130481"/>
                <a:gd name="connsiteX24" fmla="*/ 40403 w 5646908"/>
                <a:gd name="connsiteY24" fmla="*/ 2389556 h 6130481"/>
                <a:gd name="connsiteX25" fmla="*/ 0 w 5646908"/>
                <a:gd name="connsiteY25" fmla="*/ 2456747 h 6130481"/>
                <a:gd name="connsiteX26" fmla="*/ 0 w 5646908"/>
                <a:gd name="connsiteY26" fmla="*/ 1601114 h 6130481"/>
                <a:gd name="connsiteX27" fmla="*/ 93200 w 5646908"/>
                <a:gd name="connsiteY27" fmla="*/ 1513741 h 6130481"/>
                <a:gd name="connsiteX28" fmla="*/ 535423 w 5646908"/>
                <a:gd name="connsiteY28" fmla="*/ 1107273 h 6130481"/>
                <a:gd name="connsiteX29" fmla="*/ 2616837 w 5646908"/>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646908" h="6130481">
                  <a:moveTo>
                    <a:pt x="2616837" y="0"/>
                  </a:moveTo>
                  <a:cubicBezTo>
                    <a:pt x="3596241" y="0"/>
                    <a:pt x="4322479" y="463445"/>
                    <a:pt x="4918721" y="1134258"/>
                  </a:cubicBezTo>
                  <a:cubicBezTo>
                    <a:pt x="5416317" y="1694109"/>
                    <a:pt x="5857703" y="2516643"/>
                    <a:pt x="5539036" y="3362353"/>
                  </a:cubicBezTo>
                  <a:cubicBezTo>
                    <a:pt x="5111758" y="4496612"/>
                    <a:pt x="5300763" y="4716633"/>
                    <a:pt x="4712024" y="5293280"/>
                  </a:cubicBezTo>
                  <a:cubicBezTo>
                    <a:pt x="4123284" y="5869926"/>
                    <a:pt x="3446201" y="6130481"/>
                    <a:pt x="2547864" y="6130481"/>
                  </a:cubicBezTo>
                  <a:cubicBezTo>
                    <a:pt x="1657476" y="6130481"/>
                    <a:pt x="850619" y="5780127"/>
                    <a:pt x="263223" y="5212325"/>
                  </a:cubicBezTo>
                  <a:cubicBezTo>
                    <a:pt x="188497" y="5140091"/>
                    <a:pt x="117321" y="5064339"/>
                    <a:pt x="49974" y="4985345"/>
                  </a:cubicBezTo>
                  <a:lnTo>
                    <a:pt x="0" y="4920618"/>
                  </a:lnTo>
                  <a:lnTo>
                    <a:pt x="0" y="3760303"/>
                  </a:lnTo>
                  <a:lnTo>
                    <a:pt x="80488" y="3974159"/>
                  </a:lnTo>
                  <a:cubicBezTo>
                    <a:pt x="217875" y="4289243"/>
                    <a:pt x="414383" y="4571632"/>
                    <a:pt x="664748" y="4813600"/>
                  </a:cubicBezTo>
                  <a:cubicBezTo>
                    <a:pt x="1169734" y="5301566"/>
                    <a:pt x="1838644" y="5570406"/>
                    <a:pt x="2548087" y="5570406"/>
                  </a:cubicBezTo>
                  <a:cubicBezTo>
                    <a:pt x="2928786" y="5570406"/>
                    <a:pt x="3252156" y="5516996"/>
                    <a:pt x="3536561" y="5407153"/>
                  </a:cubicBezTo>
                  <a:cubicBezTo>
                    <a:pt x="3815366" y="5299438"/>
                    <a:pt x="4067747" y="5132603"/>
                    <a:pt x="4308035" y="4897241"/>
                  </a:cubicBezTo>
                  <a:cubicBezTo>
                    <a:pt x="4475095" y="4733653"/>
                    <a:pt x="4533767" y="4637358"/>
                    <a:pt x="4569038" y="4564802"/>
                  </a:cubicBezTo>
                  <a:cubicBezTo>
                    <a:pt x="4619313" y="4461453"/>
                    <a:pt x="4652792" y="4330784"/>
                    <a:pt x="4699147" y="4149952"/>
                  </a:cubicBezTo>
                  <a:cubicBezTo>
                    <a:pt x="4758491" y="3918846"/>
                    <a:pt x="4839558" y="3602194"/>
                    <a:pt x="5003034" y="3168421"/>
                  </a:cubicBezTo>
                  <a:cubicBezTo>
                    <a:pt x="5103024" y="2902940"/>
                    <a:pt x="5100112" y="2626037"/>
                    <a:pt x="4994189" y="2321590"/>
                  </a:cubicBezTo>
                  <a:cubicBezTo>
                    <a:pt x="4900470" y="2052526"/>
                    <a:pt x="4725460" y="1769129"/>
                    <a:pt x="4487860" y="1501856"/>
                  </a:cubicBezTo>
                  <a:cubicBezTo>
                    <a:pt x="4210285" y="1189683"/>
                    <a:pt x="3933047" y="962832"/>
                    <a:pt x="3640469" y="808425"/>
                  </a:cubicBezTo>
                  <a:cubicBezTo>
                    <a:pt x="3323369" y="641141"/>
                    <a:pt x="2988578" y="559851"/>
                    <a:pt x="2616837" y="559851"/>
                  </a:cubicBezTo>
                  <a:cubicBezTo>
                    <a:pt x="2315413" y="559851"/>
                    <a:pt x="2044110" y="640134"/>
                    <a:pt x="1762952" y="812008"/>
                  </a:cubicBezTo>
                  <a:cubicBezTo>
                    <a:pt x="1472838" y="989593"/>
                    <a:pt x="1197167" y="1250707"/>
                    <a:pt x="939635" y="1502976"/>
                  </a:cubicBezTo>
                  <a:cubicBezTo>
                    <a:pt x="819379" y="1620769"/>
                    <a:pt x="700355" y="1727700"/>
                    <a:pt x="585250" y="1831049"/>
                  </a:cubicBezTo>
                  <a:cubicBezTo>
                    <a:pt x="362317" y="2031140"/>
                    <a:pt x="169840" y="2204022"/>
                    <a:pt x="40403" y="2389556"/>
                  </a:cubicBezTo>
                  <a:lnTo>
                    <a:pt x="0" y="2456747"/>
                  </a:lnTo>
                  <a:lnTo>
                    <a:pt x="0" y="1601114"/>
                  </a:lnTo>
                  <a:lnTo>
                    <a:pt x="93200" y="1513741"/>
                  </a:lnTo>
                  <a:cubicBezTo>
                    <a:pt x="237107" y="1383294"/>
                    <a:pt x="388238" y="1251435"/>
                    <a:pt x="535423" y="1107273"/>
                  </a:cubicBezTo>
                  <a:cubicBezTo>
                    <a:pt x="1124050" y="530627"/>
                    <a:pt x="1718500" y="0"/>
                    <a:pt x="2616837" y="0"/>
                  </a:cubicBezTo>
                  <a:close/>
                </a:path>
              </a:pathLst>
            </a:custGeom>
            <a:gradFill>
              <a:gsLst>
                <a:gs pos="2000">
                  <a:schemeClr val="bg1">
                    <a:alpha val="10000"/>
                  </a:schemeClr>
                </a:gs>
                <a:gs pos="54000">
                  <a:schemeClr val="accent6">
                    <a:alpha val="10000"/>
                  </a:schemeClr>
                </a:gs>
                <a:gs pos="100000">
                  <a:schemeClr val="bg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2" name="Freeform: Shape 31">
              <a:extLst>
                <a:ext uri="{FF2B5EF4-FFF2-40B4-BE49-F238E27FC236}">
                  <a16:creationId xmlns:a16="http://schemas.microsoft.com/office/drawing/2014/main" id="{D1E30050-9FC4-4CC7-8C0B-BF5EFD106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176241"/>
              <a:ext cx="5517522" cy="6130481"/>
            </a:xfrm>
            <a:custGeom>
              <a:avLst/>
              <a:gdLst>
                <a:gd name="connsiteX0" fmla="*/ 2549095 w 5517522"/>
                <a:gd name="connsiteY0" fmla="*/ 0 h 6130481"/>
                <a:gd name="connsiteX1" fmla="*/ 4804175 w 5517522"/>
                <a:gd name="connsiteY1" fmla="*/ 1134258 h 6130481"/>
                <a:gd name="connsiteX2" fmla="*/ 5411838 w 5517522"/>
                <a:gd name="connsiteY2" fmla="*/ 3362353 h 6130481"/>
                <a:gd name="connsiteX3" fmla="*/ 4601621 w 5517522"/>
                <a:gd name="connsiteY3" fmla="*/ 5293280 h 6130481"/>
                <a:gd name="connsiteX4" fmla="*/ 2481577 w 5517522"/>
                <a:gd name="connsiteY4" fmla="*/ 6130481 h 6130481"/>
                <a:gd name="connsiteX5" fmla="*/ 243517 w 5517522"/>
                <a:gd name="connsiteY5" fmla="*/ 5212325 h 6130481"/>
                <a:gd name="connsiteX6" fmla="*/ 34587 w 5517522"/>
                <a:gd name="connsiteY6" fmla="*/ 4985345 h 6130481"/>
                <a:gd name="connsiteX7" fmla="*/ 0 w 5517522"/>
                <a:gd name="connsiteY7" fmla="*/ 4939620 h 6130481"/>
                <a:gd name="connsiteX8" fmla="*/ 0 w 5517522"/>
                <a:gd name="connsiteY8" fmla="*/ 3335329 h 6130481"/>
                <a:gd name="connsiteX9" fmla="*/ 17141 w 5517522"/>
                <a:gd name="connsiteY9" fmla="*/ 3448738 h 6130481"/>
                <a:gd name="connsiteX10" fmla="*/ 167489 w 5517522"/>
                <a:gd name="connsiteY10" fmla="*/ 3930490 h 6130481"/>
                <a:gd name="connsiteX11" fmla="*/ 715471 w 5517522"/>
                <a:gd name="connsiteY11" fmla="*/ 4734212 h 6130481"/>
                <a:gd name="connsiteX12" fmla="*/ 2481689 w 5517522"/>
                <a:gd name="connsiteY12" fmla="*/ 5458772 h 6130481"/>
                <a:gd name="connsiteX13" fmla="*/ 4126644 w 5517522"/>
                <a:gd name="connsiteY13" fmla="*/ 4818302 h 6130481"/>
                <a:gd name="connsiteX14" fmla="*/ 4360437 w 5517522"/>
                <a:gd name="connsiteY14" fmla="*/ 4516766 h 6130481"/>
                <a:gd name="connsiteX15" fmla="*/ 4480357 w 5517522"/>
                <a:gd name="connsiteY15" fmla="*/ 4122855 h 6130481"/>
                <a:gd name="connsiteX16" fmla="*/ 4781557 w 5517522"/>
                <a:gd name="connsiteY16" fmla="*/ 3129791 h 6130481"/>
                <a:gd name="connsiteX17" fmla="*/ 4771928 w 5517522"/>
                <a:gd name="connsiteY17" fmla="*/ 2357869 h 6130481"/>
                <a:gd name="connsiteX18" fmla="*/ 4297510 w 5517522"/>
                <a:gd name="connsiteY18" fmla="*/ 1575533 h 6130481"/>
                <a:gd name="connsiteX19" fmla="*/ 3498715 w 5517522"/>
                <a:gd name="connsiteY19" fmla="*/ 907071 h 6130481"/>
                <a:gd name="connsiteX20" fmla="*/ 2549095 w 5517522"/>
                <a:gd name="connsiteY20" fmla="*/ 671821 h 6130481"/>
                <a:gd name="connsiteX21" fmla="*/ 985319 w 5517522"/>
                <a:gd name="connsiteY21" fmla="*/ 1582475 h 6130481"/>
                <a:gd name="connsiteX22" fmla="*/ 634628 w 5517522"/>
                <a:gd name="connsiteY22" fmla="*/ 1913907 h 6130481"/>
                <a:gd name="connsiteX23" fmla="*/ 117662 w 5517522"/>
                <a:gd name="connsiteY23" fmla="*/ 2453044 h 6130481"/>
                <a:gd name="connsiteX24" fmla="*/ 2515 w 5517522"/>
                <a:gd name="connsiteY24" fmla="*/ 2685494 h 6130481"/>
                <a:gd name="connsiteX25" fmla="*/ 0 w 5517522"/>
                <a:gd name="connsiteY25" fmla="*/ 2696965 h 6130481"/>
                <a:gd name="connsiteX26" fmla="*/ 0 w 5517522"/>
                <a:gd name="connsiteY26" fmla="*/ 1587383 h 6130481"/>
                <a:gd name="connsiteX27" fmla="*/ 76951 w 5517522"/>
                <a:gd name="connsiteY27" fmla="*/ 1513741 h 6130481"/>
                <a:gd name="connsiteX28" fmla="*/ 510118 w 5517522"/>
                <a:gd name="connsiteY28" fmla="*/ 1107273 h 6130481"/>
                <a:gd name="connsiteX29" fmla="*/ 2549095 w 5517522"/>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517522" h="6130481">
                  <a:moveTo>
                    <a:pt x="2549095" y="0"/>
                  </a:moveTo>
                  <a:cubicBezTo>
                    <a:pt x="3508568" y="0"/>
                    <a:pt x="4219915" y="463445"/>
                    <a:pt x="4804175" y="1134258"/>
                  </a:cubicBezTo>
                  <a:cubicBezTo>
                    <a:pt x="5291694" y="1694109"/>
                    <a:pt x="5724011" y="2516643"/>
                    <a:pt x="5411838" y="3362353"/>
                  </a:cubicBezTo>
                  <a:cubicBezTo>
                    <a:pt x="4993181" y="4496612"/>
                    <a:pt x="5178268" y="4716633"/>
                    <a:pt x="4601621" y="5293280"/>
                  </a:cubicBezTo>
                  <a:cubicBezTo>
                    <a:pt x="4024863" y="5869926"/>
                    <a:pt x="3361551" y="6130481"/>
                    <a:pt x="2481577" y="6130481"/>
                  </a:cubicBezTo>
                  <a:cubicBezTo>
                    <a:pt x="1609329" y="6130481"/>
                    <a:pt x="818932" y="5780127"/>
                    <a:pt x="243517" y="5212325"/>
                  </a:cubicBezTo>
                  <a:cubicBezTo>
                    <a:pt x="170302" y="5140091"/>
                    <a:pt x="100568" y="5064339"/>
                    <a:pt x="34587" y="4985345"/>
                  </a:cubicBezTo>
                  <a:lnTo>
                    <a:pt x="0" y="4939620"/>
                  </a:lnTo>
                  <a:lnTo>
                    <a:pt x="0" y="3335329"/>
                  </a:lnTo>
                  <a:lnTo>
                    <a:pt x="17141" y="3448738"/>
                  </a:lnTo>
                  <a:cubicBezTo>
                    <a:pt x="50676" y="3613558"/>
                    <a:pt x="100867" y="3774516"/>
                    <a:pt x="167489" y="3930490"/>
                  </a:cubicBezTo>
                  <a:cubicBezTo>
                    <a:pt x="296255" y="4232138"/>
                    <a:pt x="480670" y="4502546"/>
                    <a:pt x="715471" y="4734212"/>
                  </a:cubicBezTo>
                  <a:cubicBezTo>
                    <a:pt x="1188993" y="5201464"/>
                    <a:pt x="1816250" y="5458772"/>
                    <a:pt x="2481689" y="5458772"/>
                  </a:cubicBezTo>
                  <a:cubicBezTo>
                    <a:pt x="3185758" y="5458772"/>
                    <a:pt x="3677755" y="5267191"/>
                    <a:pt x="4126644" y="4818302"/>
                  </a:cubicBezTo>
                  <a:cubicBezTo>
                    <a:pt x="4278363" y="4666583"/>
                    <a:pt x="4329982" y="4580701"/>
                    <a:pt x="4360437" y="4516766"/>
                  </a:cubicBezTo>
                  <a:cubicBezTo>
                    <a:pt x="4404890" y="4423495"/>
                    <a:pt x="4436577" y="4297417"/>
                    <a:pt x="4480357" y="4122855"/>
                  </a:cubicBezTo>
                  <a:cubicBezTo>
                    <a:pt x="4539030" y="3889285"/>
                    <a:pt x="4619425" y="3569275"/>
                    <a:pt x="4781557" y="3129791"/>
                  </a:cubicBezTo>
                  <a:cubicBezTo>
                    <a:pt x="4870238" y="2889503"/>
                    <a:pt x="4867103" y="2637010"/>
                    <a:pt x="4771928" y="2357869"/>
                  </a:cubicBezTo>
                  <a:cubicBezTo>
                    <a:pt x="4684815" y="2102465"/>
                    <a:pt x="4520779" y="1831945"/>
                    <a:pt x="4297510" y="1575533"/>
                  </a:cubicBezTo>
                  <a:cubicBezTo>
                    <a:pt x="4034492" y="1273549"/>
                    <a:pt x="3773266" y="1054983"/>
                    <a:pt x="3498715" y="907071"/>
                  </a:cubicBezTo>
                  <a:cubicBezTo>
                    <a:pt x="3204905" y="748745"/>
                    <a:pt x="2894187" y="671821"/>
                    <a:pt x="2549095" y="671821"/>
                  </a:cubicBezTo>
                  <a:cubicBezTo>
                    <a:pt x="1942553" y="671821"/>
                    <a:pt x="1518298" y="1049273"/>
                    <a:pt x="985319" y="1582475"/>
                  </a:cubicBezTo>
                  <a:cubicBezTo>
                    <a:pt x="865735" y="1702059"/>
                    <a:pt x="748278" y="1809774"/>
                    <a:pt x="634628" y="1913907"/>
                  </a:cubicBezTo>
                  <a:cubicBezTo>
                    <a:pt x="421325" y="2109407"/>
                    <a:pt x="237134" y="2278146"/>
                    <a:pt x="117662" y="2453044"/>
                  </a:cubicBezTo>
                  <a:cubicBezTo>
                    <a:pt x="64756" y="2530415"/>
                    <a:pt x="27022" y="2605799"/>
                    <a:pt x="2515" y="2685494"/>
                  </a:cubicBezTo>
                  <a:lnTo>
                    <a:pt x="0" y="2696965"/>
                  </a:lnTo>
                  <a:lnTo>
                    <a:pt x="0" y="1587383"/>
                  </a:lnTo>
                  <a:lnTo>
                    <a:pt x="76951" y="1513741"/>
                  </a:lnTo>
                  <a:cubicBezTo>
                    <a:pt x="217918" y="1383294"/>
                    <a:pt x="365956" y="1251435"/>
                    <a:pt x="510118" y="1107273"/>
                  </a:cubicBezTo>
                  <a:cubicBezTo>
                    <a:pt x="1086764" y="530627"/>
                    <a:pt x="1669121" y="0"/>
                    <a:pt x="25490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3" name="Freeform: Shape 32">
              <a:extLst>
                <a:ext uri="{FF2B5EF4-FFF2-40B4-BE49-F238E27FC236}">
                  <a16:creationId xmlns:a16="http://schemas.microsoft.com/office/drawing/2014/main" id="{E7E03733-50FD-49A6-B226-40F6A0AD45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176241"/>
              <a:ext cx="5517475" cy="6130481"/>
            </a:xfrm>
            <a:custGeom>
              <a:avLst/>
              <a:gdLst>
                <a:gd name="connsiteX0" fmla="*/ 2549095 w 5517475"/>
                <a:gd name="connsiteY0" fmla="*/ 0 h 6130481"/>
                <a:gd name="connsiteX1" fmla="*/ 4804175 w 5517475"/>
                <a:gd name="connsiteY1" fmla="*/ 1134258 h 6130481"/>
                <a:gd name="connsiteX2" fmla="*/ 5411838 w 5517475"/>
                <a:gd name="connsiteY2" fmla="*/ 3362353 h 6130481"/>
                <a:gd name="connsiteX3" fmla="*/ 4601621 w 5517475"/>
                <a:gd name="connsiteY3" fmla="*/ 5293280 h 6130481"/>
                <a:gd name="connsiteX4" fmla="*/ 2481577 w 5517475"/>
                <a:gd name="connsiteY4" fmla="*/ 6130481 h 6130481"/>
                <a:gd name="connsiteX5" fmla="*/ 243517 w 5517475"/>
                <a:gd name="connsiteY5" fmla="*/ 5212325 h 6130481"/>
                <a:gd name="connsiteX6" fmla="*/ 34587 w 5517475"/>
                <a:gd name="connsiteY6" fmla="*/ 4985345 h 6130481"/>
                <a:gd name="connsiteX7" fmla="*/ 0 w 5517475"/>
                <a:gd name="connsiteY7" fmla="*/ 4939620 h 6130481"/>
                <a:gd name="connsiteX8" fmla="*/ 0 w 5517475"/>
                <a:gd name="connsiteY8" fmla="*/ 3799573 h 6130481"/>
                <a:gd name="connsiteX9" fmla="*/ 64364 w 5517475"/>
                <a:gd name="connsiteY9" fmla="*/ 3974159 h 6130481"/>
                <a:gd name="connsiteX10" fmla="*/ 636644 w 5517475"/>
                <a:gd name="connsiteY10" fmla="*/ 4813600 h 6130481"/>
                <a:gd name="connsiteX11" fmla="*/ 2481577 w 5517475"/>
                <a:gd name="connsiteY11" fmla="*/ 5570406 h 6130481"/>
                <a:gd name="connsiteX12" fmla="*/ 3449896 w 5517475"/>
                <a:gd name="connsiteY12" fmla="*/ 5407153 h 6130481"/>
                <a:gd name="connsiteX13" fmla="*/ 4205695 w 5517475"/>
                <a:gd name="connsiteY13" fmla="*/ 4897241 h 6130481"/>
                <a:gd name="connsiteX14" fmla="*/ 4461434 w 5517475"/>
                <a:gd name="connsiteY14" fmla="*/ 4564802 h 6130481"/>
                <a:gd name="connsiteX15" fmla="*/ 4588969 w 5517475"/>
                <a:gd name="connsiteY15" fmla="*/ 4149952 h 6130481"/>
                <a:gd name="connsiteX16" fmla="*/ 4886585 w 5517475"/>
                <a:gd name="connsiteY16" fmla="*/ 3168421 h 6130481"/>
                <a:gd name="connsiteX17" fmla="*/ 4877964 w 5517475"/>
                <a:gd name="connsiteY17" fmla="*/ 2321590 h 6130481"/>
                <a:gd name="connsiteX18" fmla="*/ 4382048 w 5517475"/>
                <a:gd name="connsiteY18" fmla="*/ 1501856 h 6130481"/>
                <a:gd name="connsiteX19" fmla="*/ 3551900 w 5517475"/>
                <a:gd name="connsiteY19" fmla="*/ 808425 h 6130481"/>
                <a:gd name="connsiteX20" fmla="*/ 2549095 w 5517475"/>
                <a:gd name="connsiteY20" fmla="*/ 559851 h 6130481"/>
                <a:gd name="connsiteX21" fmla="*/ 1712566 w 5517475"/>
                <a:gd name="connsiteY21" fmla="*/ 812008 h 6130481"/>
                <a:gd name="connsiteX22" fmla="*/ 906044 w 5517475"/>
                <a:gd name="connsiteY22" fmla="*/ 1502976 h 6130481"/>
                <a:gd name="connsiteX23" fmla="*/ 558825 w 5517475"/>
                <a:gd name="connsiteY23" fmla="*/ 1831049 h 6130481"/>
                <a:gd name="connsiteX24" fmla="*/ 25063 w 5517475"/>
                <a:gd name="connsiteY24" fmla="*/ 2389556 h 6130481"/>
                <a:gd name="connsiteX25" fmla="*/ 0 w 5517475"/>
                <a:gd name="connsiteY25" fmla="*/ 2432109 h 6130481"/>
                <a:gd name="connsiteX26" fmla="*/ 0 w 5517475"/>
                <a:gd name="connsiteY26" fmla="*/ 1587383 h 6130481"/>
                <a:gd name="connsiteX27" fmla="*/ 76951 w 5517475"/>
                <a:gd name="connsiteY27" fmla="*/ 1513741 h 6130481"/>
                <a:gd name="connsiteX28" fmla="*/ 510118 w 5517475"/>
                <a:gd name="connsiteY28" fmla="*/ 1107273 h 6130481"/>
                <a:gd name="connsiteX29" fmla="*/ 2549095 w 5517475"/>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517475" h="6130481">
                  <a:moveTo>
                    <a:pt x="2549095" y="0"/>
                  </a:moveTo>
                  <a:cubicBezTo>
                    <a:pt x="3508568" y="0"/>
                    <a:pt x="4219915" y="463445"/>
                    <a:pt x="4804175" y="1134258"/>
                  </a:cubicBezTo>
                  <a:cubicBezTo>
                    <a:pt x="5291694" y="1694109"/>
                    <a:pt x="5723899" y="2516643"/>
                    <a:pt x="5411838" y="3362353"/>
                  </a:cubicBezTo>
                  <a:cubicBezTo>
                    <a:pt x="4993181" y="4496612"/>
                    <a:pt x="5178268" y="4716633"/>
                    <a:pt x="4601621" y="5293280"/>
                  </a:cubicBezTo>
                  <a:cubicBezTo>
                    <a:pt x="4024863" y="5869926"/>
                    <a:pt x="3361551" y="6130481"/>
                    <a:pt x="2481577" y="6130481"/>
                  </a:cubicBezTo>
                  <a:cubicBezTo>
                    <a:pt x="1609329" y="6130481"/>
                    <a:pt x="818932" y="5780127"/>
                    <a:pt x="243517" y="5212325"/>
                  </a:cubicBezTo>
                  <a:cubicBezTo>
                    <a:pt x="170302" y="5140091"/>
                    <a:pt x="100568" y="5064339"/>
                    <a:pt x="34587" y="4985345"/>
                  </a:cubicBezTo>
                  <a:lnTo>
                    <a:pt x="0" y="4939620"/>
                  </a:lnTo>
                  <a:lnTo>
                    <a:pt x="0" y="3799573"/>
                  </a:lnTo>
                  <a:lnTo>
                    <a:pt x="64364" y="3974159"/>
                  </a:lnTo>
                  <a:cubicBezTo>
                    <a:pt x="198841" y="4289243"/>
                    <a:pt x="391429" y="4571632"/>
                    <a:pt x="636644" y="4813600"/>
                  </a:cubicBezTo>
                  <a:cubicBezTo>
                    <a:pt x="1131328" y="5301566"/>
                    <a:pt x="1786578" y="5570406"/>
                    <a:pt x="2481577" y="5570406"/>
                  </a:cubicBezTo>
                  <a:cubicBezTo>
                    <a:pt x="2854550" y="5570406"/>
                    <a:pt x="3171314" y="5516996"/>
                    <a:pt x="3449896" y="5407153"/>
                  </a:cubicBezTo>
                  <a:cubicBezTo>
                    <a:pt x="3723103" y="5299438"/>
                    <a:pt x="3970333" y="5132603"/>
                    <a:pt x="4205695" y="4897241"/>
                  </a:cubicBezTo>
                  <a:cubicBezTo>
                    <a:pt x="4369395" y="4733653"/>
                    <a:pt x="4426836" y="4637358"/>
                    <a:pt x="4461434" y="4564802"/>
                  </a:cubicBezTo>
                  <a:cubicBezTo>
                    <a:pt x="4510701" y="4461453"/>
                    <a:pt x="4543509" y="4330784"/>
                    <a:pt x="4588969" y="4149952"/>
                  </a:cubicBezTo>
                  <a:cubicBezTo>
                    <a:pt x="4646969" y="3918846"/>
                    <a:pt x="4726468" y="3602194"/>
                    <a:pt x="4886585" y="3168421"/>
                  </a:cubicBezTo>
                  <a:cubicBezTo>
                    <a:pt x="4984560" y="2902940"/>
                    <a:pt x="4981760" y="2626037"/>
                    <a:pt x="4877964" y="2321590"/>
                  </a:cubicBezTo>
                  <a:cubicBezTo>
                    <a:pt x="4786260" y="2052526"/>
                    <a:pt x="4614834" y="1769129"/>
                    <a:pt x="4382048" y="1501856"/>
                  </a:cubicBezTo>
                  <a:cubicBezTo>
                    <a:pt x="4110072" y="1189683"/>
                    <a:pt x="3838544" y="962832"/>
                    <a:pt x="3551900" y="808425"/>
                  </a:cubicBezTo>
                  <a:cubicBezTo>
                    <a:pt x="3241183" y="641141"/>
                    <a:pt x="2913222" y="559851"/>
                    <a:pt x="2549095" y="559851"/>
                  </a:cubicBezTo>
                  <a:cubicBezTo>
                    <a:pt x="2253830" y="559851"/>
                    <a:pt x="1988013" y="640134"/>
                    <a:pt x="1712566" y="812008"/>
                  </a:cubicBezTo>
                  <a:cubicBezTo>
                    <a:pt x="1428385" y="989593"/>
                    <a:pt x="1158313" y="1250707"/>
                    <a:pt x="906044" y="1502976"/>
                  </a:cubicBezTo>
                  <a:cubicBezTo>
                    <a:pt x="788140" y="1620769"/>
                    <a:pt x="671579" y="1727700"/>
                    <a:pt x="558825" y="1831049"/>
                  </a:cubicBezTo>
                  <a:cubicBezTo>
                    <a:pt x="340371" y="2031140"/>
                    <a:pt x="151813" y="2204022"/>
                    <a:pt x="25063" y="2389556"/>
                  </a:cubicBezTo>
                  <a:lnTo>
                    <a:pt x="0" y="2432109"/>
                  </a:lnTo>
                  <a:lnTo>
                    <a:pt x="0" y="1587383"/>
                  </a:lnTo>
                  <a:lnTo>
                    <a:pt x="76951" y="1513741"/>
                  </a:lnTo>
                  <a:cubicBezTo>
                    <a:pt x="217918" y="1383294"/>
                    <a:pt x="365956" y="1251435"/>
                    <a:pt x="510118" y="1107273"/>
                  </a:cubicBezTo>
                  <a:cubicBezTo>
                    <a:pt x="1086764" y="530627"/>
                    <a:pt x="1669121" y="0"/>
                    <a:pt x="25490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4" name="Freeform: Shape 33">
              <a:extLst>
                <a:ext uri="{FF2B5EF4-FFF2-40B4-BE49-F238E27FC236}">
                  <a16:creationId xmlns:a16="http://schemas.microsoft.com/office/drawing/2014/main" id="{8A614510-A9F4-41B6-B78E-F49E390C7E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0"/>
              <a:ext cx="5646974" cy="6483075"/>
            </a:xfrm>
            <a:custGeom>
              <a:avLst/>
              <a:gdLst>
                <a:gd name="connsiteX0" fmla="*/ 2405773 w 5646974"/>
                <a:gd name="connsiteY0" fmla="*/ 0 h 6483075"/>
                <a:gd name="connsiteX1" fmla="*/ 5646974 w 5646974"/>
                <a:gd name="connsiteY1" fmla="*/ 3241538 h 6483075"/>
                <a:gd name="connsiteX2" fmla="*/ 2405773 w 5646974"/>
                <a:gd name="connsiteY2" fmla="*/ 6483075 h 6483075"/>
                <a:gd name="connsiteX3" fmla="*/ 113897 w 5646974"/>
                <a:gd name="connsiteY3" fmla="*/ 5533666 h 6483075"/>
                <a:gd name="connsiteX4" fmla="*/ 0 w 5646974"/>
                <a:gd name="connsiteY4" fmla="*/ 5408336 h 6483075"/>
                <a:gd name="connsiteX5" fmla="*/ 0 w 5646974"/>
                <a:gd name="connsiteY5" fmla="*/ 4983659 h 6483075"/>
                <a:gd name="connsiteX6" fmla="*/ 155731 w 5646974"/>
                <a:gd name="connsiteY6" fmla="*/ 5176047 h 6483075"/>
                <a:gd name="connsiteX7" fmla="*/ 1093706 w 5646974"/>
                <a:gd name="connsiteY7" fmla="*/ 5866903 h 6483075"/>
                <a:gd name="connsiteX8" fmla="*/ 1639673 w 5646974"/>
                <a:gd name="connsiteY8" fmla="*/ 6059940 h 6483075"/>
                <a:gd name="connsiteX9" fmla="*/ 1709990 w 5646974"/>
                <a:gd name="connsiteY9" fmla="*/ 6076287 h 6483075"/>
                <a:gd name="connsiteX10" fmla="*/ 1780307 w 5646974"/>
                <a:gd name="connsiteY10" fmla="*/ 6091963 h 6483075"/>
                <a:gd name="connsiteX11" fmla="*/ 1851072 w 5646974"/>
                <a:gd name="connsiteY11" fmla="*/ 6105176 h 6483075"/>
                <a:gd name="connsiteX12" fmla="*/ 1886455 w 5646974"/>
                <a:gd name="connsiteY12" fmla="*/ 6111782 h 6483075"/>
                <a:gd name="connsiteX13" fmla="*/ 1921949 w 5646974"/>
                <a:gd name="connsiteY13" fmla="*/ 6117716 h 6483075"/>
                <a:gd name="connsiteX14" fmla="*/ 2064152 w 5646974"/>
                <a:gd name="connsiteY14" fmla="*/ 6137647 h 6483075"/>
                <a:gd name="connsiteX15" fmla="*/ 2206914 w 5646974"/>
                <a:gd name="connsiteY15" fmla="*/ 6151195 h 6483075"/>
                <a:gd name="connsiteX16" fmla="*/ 2350011 w 5646974"/>
                <a:gd name="connsiteY16" fmla="*/ 6158250 h 6483075"/>
                <a:gd name="connsiteX17" fmla="*/ 2493109 w 5646974"/>
                <a:gd name="connsiteY17" fmla="*/ 6159705 h 6483075"/>
                <a:gd name="connsiteX18" fmla="*/ 2781321 w 5646974"/>
                <a:gd name="connsiteY18" fmla="*/ 6147277 h 6483075"/>
                <a:gd name="connsiteX19" fmla="*/ 3345091 w 5646974"/>
                <a:gd name="connsiteY19" fmla="*/ 6060276 h 6483075"/>
                <a:gd name="connsiteX20" fmla="*/ 3878853 w 5646974"/>
                <a:gd name="connsiteY20" fmla="*/ 5871718 h 6483075"/>
                <a:gd name="connsiteX21" fmla="*/ 4367267 w 5646974"/>
                <a:gd name="connsiteY21" fmla="*/ 5573093 h 6483075"/>
                <a:gd name="connsiteX22" fmla="*/ 4424484 w 5646974"/>
                <a:gd name="connsiteY22" fmla="*/ 5528529 h 6483075"/>
                <a:gd name="connsiteX23" fmla="*/ 4481252 w 5646974"/>
                <a:gd name="connsiteY23" fmla="*/ 5483069 h 6483075"/>
                <a:gd name="connsiteX24" fmla="*/ 4536790 w 5646974"/>
                <a:gd name="connsiteY24" fmla="*/ 5435818 h 6483075"/>
                <a:gd name="connsiteX25" fmla="*/ 4591543 w 5646974"/>
                <a:gd name="connsiteY25" fmla="*/ 5387671 h 6483075"/>
                <a:gd name="connsiteX26" fmla="*/ 4794209 w 5646974"/>
                <a:gd name="connsiteY26" fmla="*/ 5181198 h 6483075"/>
                <a:gd name="connsiteX27" fmla="*/ 4956678 w 5646974"/>
                <a:gd name="connsiteY27" fmla="*/ 4945836 h 6483075"/>
                <a:gd name="connsiteX28" fmla="*/ 4989262 w 5646974"/>
                <a:gd name="connsiteY28" fmla="*/ 4881453 h 6483075"/>
                <a:gd name="connsiteX29" fmla="*/ 5017814 w 5646974"/>
                <a:gd name="connsiteY29" fmla="*/ 4814607 h 6483075"/>
                <a:gd name="connsiteX30" fmla="*/ 5044127 w 5646974"/>
                <a:gd name="connsiteY30" fmla="*/ 4746193 h 6483075"/>
                <a:gd name="connsiteX31" fmla="*/ 5068425 w 5646974"/>
                <a:gd name="connsiteY31" fmla="*/ 4676436 h 6483075"/>
                <a:gd name="connsiteX32" fmla="*/ 5154641 w 5646974"/>
                <a:gd name="connsiteY32" fmla="*/ 4390352 h 6483075"/>
                <a:gd name="connsiteX33" fmla="*/ 5196854 w 5646974"/>
                <a:gd name="connsiteY33" fmla="*/ 4246134 h 6483075"/>
                <a:gd name="connsiteX34" fmla="*/ 5240299 w 5646974"/>
                <a:gd name="connsiteY34" fmla="*/ 4102140 h 6483075"/>
                <a:gd name="connsiteX35" fmla="*/ 5432440 w 5646974"/>
                <a:gd name="connsiteY35" fmla="*/ 3532884 h 6483075"/>
                <a:gd name="connsiteX36" fmla="*/ 5528846 w 5646974"/>
                <a:gd name="connsiteY36" fmla="*/ 2951647 h 6483075"/>
                <a:gd name="connsiteX37" fmla="*/ 5495927 w 5646974"/>
                <a:gd name="connsiteY37" fmla="*/ 2658733 h 6483075"/>
                <a:gd name="connsiteX38" fmla="*/ 5480027 w 5646974"/>
                <a:gd name="connsiteY38" fmla="*/ 2586848 h 6483075"/>
                <a:gd name="connsiteX39" fmla="*/ 5461328 w 5646974"/>
                <a:gd name="connsiteY39" fmla="*/ 2515635 h 6483075"/>
                <a:gd name="connsiteX40" fmla="*/ 5439605 w 5646974"/>
                <a:gd name="connsiteY40" fmla="*/ 2445317 h 6483075"/>
                <a:gd name="connsiteX41" fmla="*/ 5415532 w 5646974"/>
                <a:gd name="connsiteY41" fmla="*/ 2375896 h 6483075"/>
                <a:gd name="connsiteX42" fmla="*/ 5144564 w 5646974"/>
                <a:gd name="connsiteY42" fmla="*/ 1857138 h 6483075"/>
                <a:gd name="connsiteX43" fmla="*/ 4774838 w 5646974"/>
                <a:gd name="connsiteY43" fmla="*/ 1405450 h 6483075"/>
                <a:gd name="connsiteX44" fmla="*/ 4345769 w 5646974"/>
                <a:gd name="connsiteY44" fmla="*/ 1012323 h 6483075"/>
                <a:gd name="connsiteX45" fmla="*/ 4115334 w 5646974"/>
                <a:gd name="connsiteY45" fmla="*/ 841344 h 6483075"/>
                <a:gd name="connsiteX46" fmla="*/ 3874038 w 5646974"/>
                <a:gd name="connsiteY46" fmla="*/ 691528 h 6483075"/>
                <a:gd name="connsiteX47" fmla="*/ 3359535 w 5646974"/>
                <a:gd name="connsiteY47" fmla="*/ 468819 h 6483075"/>
                <a:gd name="connsiteX48" fmla="*/ 2811105 w 5646974"/>
                <a:gd name="connsiteY48" fmla="*/ 366031 h 6483075"/>
                <a:gd name="connsiteX49" fmla="*/ 2741124 w 5646974"/>
                <a:gd name="connsiteY49" fmla="*/ 361440 h 6483075"/>
                <a:gd name="connsiteX50" fmla="*/ 2671030 w 5646974"/>
                <a:gd name="connsiteY50" fmla="*/ 358417 h 6483075"/>
                <a:gd name="connsiteX51" fmla="*/ 2600713 w 5646974"/>
                <a:gd name="connsiteY51" fmla="*/ 357521 h 6483075"/>
                <a:gd name="connsiteX52" fmla="*/ 2531739 w 5646974"/>
                <a:gd name="connsiteY52" fmla="*/ 358529 h 6483075"/>
                <a:gd name="connsiteX53" fmla="*/ 2259988 w 5646974"/>
                <a:gd name="connsiteY53" fmla="*/ 385289 h 6483075"/>
                <a:gd name="connsiteX54" fmla="*/ 1740670 w 5646974"/>
                <a:gd name="connsiteY54" fmla="*/ 553917 h 6483075"/>
                <a:gd name="connsiteX55" fmla="*/ 1264124 w 5646974"/>
                <a:gd name="connsiteY55" fmla="*/ 853549 h 6483075"/>
                <a:gd name="connsiteX56" fmla="*/ 823074 w 5646974"/>
                <a:gd name="connsiteY56" fmla="*/ 1234136 h 6483075"/>
                <a:gd name="connsiteX57" fmla="*/ 715694 w 5646974"/>
                <a:gd name="connsiteY57" fmla="*/ 1336252 h 6483075"/>
                <a:gd name="connsiteX58" fmla="*/ 606859 w 5646974"/>
                <a:gd name="connsiteY58" fmla="*/ 1440945 h 6483075"/>
                <a:gd name="connsiteX59" fmla="*/ 382023 w 5646974"/>
                <a:gd name="connsiteY59" fmla="*/ 1646074 h 6483075"/>
                <a:gd name="connsiteX60" fmla="*/ 158531 w 5646974"/>
                <a:gd name="connsiteY60" fmla="*/ 1843813 h 6483075"/>
                <a:gd name="connsiteX61" fmla="*/ 0 w 5646974"/>
                <a:gd name="connsiteY61" fmla="*/ 1991775 h 6483075"/>
                <a:gd name="connsiteX62" fmla="*/ 0 w 5646974"/>
                <a:gd name="connsiteY62" fmla="*/ 1074740 h 6483075"/>
                <a:gd name="connsiteX63" fmla="*/ 113897 w 5646974"/>
                <a:gd name="connsiteY63" fmla="*/ 949410 h 6483075"/>
                <a:gd name="connsiteX64" fmla="*/ 2405773 w 5646974"/>
                <a:gd name="connsiteY64" fmla="*/ 0 h 6483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5646974" h="6483075">
                  <a:moveTo>
                    <a:pt x="2405773" y="0"/>
                  </a:moveTo>
                  <a:cubicBezTo>
                    <a:pt x="4195841" y="0"/>
                    <a:pt x="5646974" y="1451246"/>
                    <a:pt x="5646974" y="3241538"/>
                  </a:cubicBezTo>
                  <a:cubicBezTo>
                    <a:pt x="5646974" y="5031830"/>
                    <a:pt x="4195841" y="6483075"/>
                    <a:pt x="2405773" y="6483075"/>
                  </a:cubicBezTo>
                  <a:cubicBezTo>
                    <a:pt x="1510739" y="6483075"/>
                    <a:pt x="700439" y="6120264"/>
                    <a:pt x="113897" y="5533666"/>
                  </a:cubicBezTo>
                  <a:lnTo>
                    <a:pt x="0" y="5408336"/>
                  </a:lnTo>
                  <a:lnTo>
                    <a:pt x="0" y="4983659"/>
                  </a:lnTo>
                  <a:lnTo>
                    <a:pt x="155731" y="5176047"/>
                  </a:lnTo>
                  <a:cubicBezTo>
                    <a:pt x="417742" y="5469073"/>
                    <a:pt x="741224" y="5704211"/>
                    <a:pt x="1093706" y="5866903"/>
                  </a:cubicBezTo>
                  <a:cubicBezTo>
                    <a:pt x="1269947" y="5948418"/>
                    <a:pt x="1453018" y="6013137"/>
                    <a:pt x="1639673" y="6059940"/>
                  </a:cubicBezTo>
                  <a:lnTo>
                    <a:pt x="1709990" y="6076287"/>
                  </a:lnTo>
                  <a:cubicBezTo>
                    <a:pt x="1733504" y="6081550"/>
                    <a:pt x="1756570" y="6088156"/>
                    <a:pt x="1780307" y="6091963"/>
                  </a:cubicBezTo>
                  <a:lnTo>
                    <a:pt x="1851072" y="6105176"/>
                  </a:lnTo>
                  <a:lnTo>
                    <a:pt x="1886455" y="6111782"/>
                  </a:lnTo>
                  <a:cubicBezTo>
                    <a:pt x="1898212" y="6114021"/>
                    <a:pt x="1909969" y="6116373"/>
                    <a:pt x="1921949" y="6117716"/>
                  </a:cubicBezTo>
                  <a:cubicBezTo>
                    <a:pt x="1969425" y="6124323"/>
                    <a:pt x="2016676" y="6131489"/>
                    <a:pt x="2064152" y="6137647"/>
                  </a:cubicBezTo>
                  <a:cubicBezTo>
                    <a:pt x="2111851" y="6141790"/>
                    <a:pt x="2159438" y="6146381"/>
                    <a:pt x="2206914" y="6151195"/>
                  </a:cubicBezTo>
                  <a:lnTo>
                    <a:pt x="2350011" y="6158250"/>
                  </a:lnTo>
                  <a:cubicBezTo>
                    <a:pt x="2397711" y="6159593"/>
                    <a:pt x="2445410" y="6159146"/>
                    <a:pt x="2493109" y="6159705"/>
                  </a:cubicBezTo>
                  <a:cubicBezTo>
                    <a:pt x="2589068" y="6158137"/>
                    <a:pt x="2685922" y="6154666"/>
                    <a:pt x="2781321" y="6147277"/>
                  </a:cubicBezTo>
                  <a:cubicBezTo>
                    <a:pt x="2972566" y="6132944"/>
                    <a:pt x="3161348" y="6105288"/>
                    <a:pt x="3345091" y="6060276"/>
                  </a:cubicBezTo>
                  <a:cubicBezTo>
                    <a:pt x="3528834" y="6015375"/>
                    <a:pt x="3707539" y="5952785"/>
                    <a:pt x="3878853" y="5871718"/>
                  </a:cubicBezTo>
                  <a:cubicBezTo>
                    <a:pt x="4050167" y="5790428"/>
                    <a:pt x="4213084" y="5689318"/>
                    <a:pt x="4367267" y="5573093"/>
                  </a:cubicBezTo>
                  <a:lnTo>
                    <a:pt x="4424484" y="5528529"/>
                  </a:lnTo>
                  <a:cubicBezTo>
                    <a:pt x="4443631" y="5513637"/>
                    <a:pt x="4463113" y="5499193"/>
                    <a:pt x="4481252" y="5483069"/>
                  </a:cubicBezTo>
                  <a:lnTo>
                    <a:pt x="4536790" y="5435818"/>
                  </a:lnTo>
                  <a:cubicBezTo>
                    <a:pt x="4555265" y="5419918"/>
                    <a:pt x="4574188" y="5404466"/>
                    <a:pt x="4591543" y="5387671"/>
                  </a:cubicBezTo>
                  <a:cubicBezTo>
                    <a:pt x="4662980" y="5321944"/>
                    <a:pt x="4733074" y="5254650"/>
                    <a:pt x="4794209" y="5181198"/>
                  </a:cubicBezTo>
                  <a:cubicBezTo>
                    <a:pt x="4857808" y="5109089"/>
                    <a:pt x="4910434" y="5029926"/>
                    <a:pt x="4956678" y="4945836"/>
                  </a:cubicBezTo>
                  <a:cubicBezTo>
                    <a:pt x="4967651" y="4924450"/>
                    <a:pt x="4978624" y="4903064"/>
                    <a:pt x="4989262" y="4881453"/>
                  </a:cubicBezTo>
                  <a:lnTo>
                    <a:pt x="5017814" y="4814607"/>
                  </a:lnTo>
                  <a:cubicBezTo>
                    <a:pt x="5027891" y="4792549"/>
                    <a:pt x="5035393" y="4769035"/>
                    <a:pt x="5044127" y="4746193"/>
                  </a:cubicBezTo>
                  <a:cubicBezTo>
                    <a:pt x="5052636" y="4723128"/>
                    <a:pt x="5061146" y="4700174"/>
                    <a:pt x="5068425" y="4676436"/>
                  </a:cubicBezTo>
                  <a:cubicBezTo>
                    <a:pt x="5099552" y="4582717"/>
                    <a:pt x="5126985" y="4486422"/>
                    <a:pt x="5154641" y="4390352"/>
                  </a:cubicBezTo>
                  <a:lnTo>
                    <a:pt x="5196854" y="4246134"/>
                  </a:lnTo>
                  <a:lnTo>
                    <a:pt x="5240299" y="4102140"/>
                  </a:lnTo>
                  <a:cubicBezTo>
                    <a:pt x="5299195" y="3910560"/>
                    <a:pt x="5364697" y="3721330"/>
                    <a:pt x="5432440" y="3532884"/>
                  </a:cubicBezTo>
                  <a:cubicBezTo>
                    <a:pt x="5500294" y="3346902"/>
                    <a:pt x="5533549" y="3148714"/>
                    <a:pt x="5528846" y="2951647"/>
                  </a:cubicBezTo>
                  <a:cubicBezTo>
                    <a:pt x="5526831" y="2853113"/>
                    <a:pt x="5515409" y="2755027"/>
                    <a:pt x="5495927" y="2658733"/>
                  </a:cubicBezTo>
                  <a:cubicBezTo>
                    <a:pt x="5491112" y="2634659"/>
                    <a:pt x="5486297" y="2610585"/>
                    <a:pt x="5480027" y="2586848"/>
                  </a:cubicBezTo>
                  <a:cubicBezTo>
                    <a:pt x="5474205" y="2562998"/>
                    <a:pt x="5468718" y="2539036"/>
                    <a:pt x="5461328" y="2515635"/>
                  </a:cubicBezTo>
                  <a:cubicBezTo>
                    <a:pt x="5454386" y="2492009"/>
                    <a:pt x="5447668" y="2468495"/>
                    <a:pt x="5439605" y="2445317"/>
                  </a:cubicBezTo>
                  <a:cubicBezTo>
                    <a:pt x="5431879" y="2422028"/>
                    <a:pt x="5424378" y="2398738"/>
                    <a:pt x="5415532" y="2375896"/>
                  </a:cubicBezTo>
                  <a:cubicBezTo>
                    <a:pt x="5347790" y="2191817"/>
                    <a:pt x="5254071" y="2018599"/>
                    <a:pt x="5144564" y="1857138"/>
                  </a:cubicBezTo>
                  <a:cubicBezTo>
                    <a:pt x="5034946" y="1695565"/>
                    <a:pt x="4909762" y="1545301"/>
                    <a:pt x="4774838" y="1405450"/>
                  </a:cubicBezTo>
                  <a:cubicBezTo>
                    <a:pt x="4638907" y="1265040"/>
                    <a:pt x="4496145" y="1132131"/>
                    <a:pt x="4345769" y="1012323"/>
                  </a:cubicBezTo>
                  <a:cubicBezTo>
                    <a:pt x="4270749" y="952195"/>
                    <a:pt x="4194273" y="894642"/>
                    <a:pt x="4115334" y="841344"/>
                  </a:cubicBezTo>
                  <a:cubicBezTo>
                    <a:pt x="4037067" y="787263"/>
                    <a:pt x="3956336" y="737548"/>
                    <a:pt x="3874038" y="691528"/>
                  </a:cubicBezTo>
                  <a:cubicBezTo>
                    <a:pt x="3709554" y="599712"/>
                    <a:pt x="3537792" y="523349"/>
                    <a:pt x="3359535" y="468819"/>
                  </a:cubicBezTo>
                  <a:cubicBezTo>
                    <a:pt x="3181278" y="414514"/>
                    <a:pt x="2997311" y="380699"/>
                    <a:pt x="2811105" y="366031"/>
                  </a:cubicBezTo>
                  <a:cubicBezTo>
                    <a:pt x="2787703" y="364575"/>
                    <a:pt x="2764525" y="362448"/>
                    <a:pt x="2741124" y="361440"/>
                  </a:cubicBezTo>
                  <a:lnTo>
                    <a:pt x="2671030" y="358417"/>
                  </a:lnTo>
                  <a:lnTo>
                    <a:pt x="2600713" y="357521"/>
                  </a:lnTo>
                  <a:cubicBezTo>
                    <a:pt x="2577087" y="356961"/>
                    <a:pt x="2554805" y="358305"/>
                    <a:pt x="2531739" y="358529"/>
                  </a:cubicBezTo>
                  <a:cubicBezTo>
                    <a:pt x="2440259" y="360992"/>
                    <a:pt x="2349564" y="370285"/>
                    <a:pt x="2259988" y="385289"/>
                  </a:cubicBezTo>
                  <a:cubicBezTo>
                    <a:pt x="2080723" y="415521"/>
                    <a:pt x="1906945" y="473634"/>
                    <a:pt x="1740670" y="553917"/>
                  </a:cubicBezTo>
                  <a:cubicBezTo>
                    <a:pt x="1574506" y="634647"/>
                    <a:pt x="1415844" y="737100"/>
                    <a:pt x="1264124" y="853549"/>
                  </a:cubicBezTo>
                  <a:cubicBezTo>
                    <a:pt x="1112181" y="969886"/>
                    <a:pt x="966508" y="1099212"/>
                    <a:pt x="823074" y="1234136"/>
                  </a:cubicBezTo>
                  <a:cubicBezTo>
                    <a:pt x="787131" y="1267951"/>
                    <a:pt x="751413" y="1301990"/>
                    <a:pt x="715694" y="1336252"/>
                  </a:cubicBezTo>
                  <a:lnTo>
                    <a:pt x="606859" y="1440945"/>
                  </a:lnTo>
                  <a:cubicBezTo>
                    <a:pt x="532623" y="1511374"/>
                    <a:pt x="457267" y="1579452"/>
                    <a:pt x="382023" y="1646074"/>
                  </a:cubicBezTo>
                  <a:lnTo>
                    <a:pt x="158531" y="1843813"/>
                  </a:lnTo>
                  <a:lnTo>
                    <a:pt x="0" y="1991775"/>
                  </a:lnTo>
                  <a:lnTo>
                    <a:pt x="0" y="1074740"/>
                  </a:lnTo>
                  <a:lnTo>
                    <a:pt x="113897" y="949410"/>
                  </a:lnTo>
                  <a:cubicBezTo>
                    <a:pt x="700439" y="362812"/>
                    <a:pt x="1510739" y="0"/>
                    <a:pt x="2405773" y="0"/>
                  </a:cubicBezTo>
                  <a:close/>
                </a:path>
              </a:pathLst>
            </a:custGeom>
            <a:gradFill>
              <a:gsLst>
                <a:gs pos="2000">
                  <a:schemeClr val="bg1">
                    <a:alpha val="10000"/>
                  </a:schemeClr>
                </a:gs>
                <a:gs pos="16000">
                  <a:schemeClr val="accent6">
                    <a:alpha val="10000"/>
                  </a:schemeClr>
                </a:gs>
                <a:gs pos="100000">
                  <a:schemeClr val="bg1">
                    <a:alpha val="10000"/>
                  </a:schemeClr>
                </a:gs>
                <a:gs pos="74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61A7A8BE-CC6D-93A9-E5D6-AA3439F39373}"/>
              </a:ext>
            </a:extLst>
          </p:cNvPr>
          <p:cNvSpPr>
            <a:spLocks noGrp="1"/>
          </p:cNvSpPr>
          <p:nvPr>
            <p:ph type="title"/>
          </p:nvPr>
        </p:nvSpPr>
        <p:spPr>
          <a:xfrm>
            <a:off x="804672" y="2053641"/>
            <a:ext cx="3669161" cy="2760098"/>
          </a:xfrm>
        </p:spPr>
        <p:txBody>
          <a:bodyPr>
            <a:normAutofit/>
          </a:bodyPr>
          <a:lstStyle/>
          <a:p>
            <a:r>
              <a:rPr lang="en-GB" sz="4000">
                <a:solidFill>
                  <a:schemeClr val="tx2"/>
                </a:solidFill>
              </a:rPr>
              <a:t>Religion and Belief</a:t>
            </a:r>
          </a:p>
        </p:txBody>
      </p:sp>
      <p:sp>
        <p:nvSpPr>
          <p:cNvPr id="3" name="Content Placeholder 2">
            <a:extLst>
              <a:ext uri="{FF2B5EF4-FFF2-40B4-BE49-F238E27FC236}">
                <a16:creationId xmlns:a16="http://schemas.microsoft.com/office/drawing/2014/main" id="{0F2D2A6C-F77C-D20F-8BE0-CA1C9B48A4F7}"/>
              </a:ext>
            </a:extLst>
          </p:cNvPr>
          <p:cNvSpPr>
            <a:spLocks noGrp="1"/>
          </p:cNvSpPr>
          <p:nvPr>
            <p:ph idx="1"/>
          </p:nvPr>
        </p:nvSpPr>
        <p:spPr>
          <a:xfrm>
            <a:off x="6090574" y="801866"/>
            <a:ext cx="5306084" cy="5230634"/>
          </a:xfrm>
          <a:noFill/>
          <a:ln>
            <a:noFill/>
          </a:ln>
        </p:spPr>
        <p:txBody>
          <a:bodyPr anchor="ctr">
            <a:normAutofit/>
          </a:bodyPr>
          <a:lstStyle/>
          <a:p>
            <a:r>
              <a:rPr lang="en-GB" sz="1800" b="1">
                <a:solidFill>
                  <a:schemeClr val="tx2"/>
                </a:solidFill>
              </a:rPr>
              <a:t>EqA 2010 </a:t>
            </a:r>
            <a:r>
              <a:rPr lang="en-GB" sz="1800">
                <a:solidFill>
                  <a:schemeClr val="tx2"/>
                </a:solidFill>
              </a:rPr>
              <a:t>approach</a:t>
            </a:r>
          </a:p>
          <a:p>
            <a:r>
              <a:rPr lang="en-GB" sz="1800">
                <a:solidFill>
                  <a:schemeClr val="tx2"/>
                </a:solidFill>
              </a:rPr>
              <a:t>Direct discrimination if LFT </a:t>
            </a:r>
            <a:r>
              <a:rPr lang="en-GB" sz="1800" b="1">
                <a:solidFill>
                  <a:schemeClr val="tx2"/>
                </a:solidFill>
              </a:rPr>
              <a:t>caused </a:t>
            </a:r>
            <a:r>
              <a:rPr lang="en-GB" sz="1800">
                <a:solidFill>
                  <a:schemeClr val="tx2"/>
                </a:solidFill>
              </a:rPr>
              <a:t>by belief or manifestation.</a:t>
            </a:r>
          </a:p>
          <a:p>
            <a:r>
              <a:rPr lang="en-GB" sz="1800">
                <a:solidFill>
                  <a:schemeClr val="tx2"/>
                </a:solidFill>
              </a:rPr>
              <a:t>If caused by manner of manifestation, causation is absent.</a:t>
            </a:r>
          </a:p>
          <a:p>
            <a:r>
              <a:rPr lang="en-GB" sz="1800">
                <a:solidFill>
                  <a:schemeClr val="tx2"/>
                </a:solidFill>
              </a:rPr>
              <a:t>It would still be an interference with human right</a:t>
            </a:r>
          </a:p>
          <a:p>
            <a:r>
              <a:rPr lang="en-GB" sz="1800" b="1">
                <a:solidFill>
                  <a:schemeClr val="tx2"/>
                </a:solidFill>
              </a:rPr>
              <a:t>CA</a:t>
            </a:r>
            <a:r>
              <a:rPr lang="en-GB" sz="1800">
                <a:solidFill>
                  <a:schemeClr val="tx2"/>
                </a:solidFill>
              </a:rPr>
              <a:t>: Mashes the two together</a:t>
            </a:r>
          </a:p>
          <a:p>
            <a:r>
              <a:rPr lang="en-GB" sz="1800">
                <a:solidFill>
                  <a:schemeClr val="tx2"/>
                </a:solidFill>
              </a:rPr>
              <a:t>When asking whether manifestation was reason first ask if employer action was justified.</a:t>
            </a:r>
          </a:p>
          <a:p>
            <a:r>
              <a:rPr lang="en-GB" sz="1800">
                <a:solidFill>
                  <a:schemeClr val="tx2"/>
                </a:solidFill>
              </a:rPr>
              <a:t>Swaps burden and creates huge risk for employers</a:t>
            </a:r>
          </a:p>
        </p:txBody>
      </p:sp>
    </p:spTree>
    <p:extLst>
      <p:ext uri="{BB962C8B-B14F-4D97-AF65-F5344CB8AC3E}">
        <p14:creationId xmlns:p14="http://schemas.microsoft.com/office/powerpoint/2010/main" val="40184654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87BF42CA-AD55-48B4-8949-C4DCA60A6A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66AE1D3D-3106-4CB2-AA7C-0C1642AC0F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29" name="Group 28">
            <a:extLst>
              <a:ext uri="{FF2B5EF4-FFF2-40B4-BE49-F238E27FC236}">
                <a16:creationId xmlns:a16="http://schemas.microsoft.com/office/drawing/2014/main" id="{0A31B6AF-B711-4CDB-8C2B-16E963DDC4C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137" y="0"/>
            <a:ext cx="5646974" cy="6483075"/>
            <a:chOff x="-19221" y="0"/>
            <a:chExt cx="5646974" cy="6483075"/>
          </a:xfrm>
        </p:grpSpPr>
        <p:sp>
          <p:nvSpPr>
            <p:cNvPr id="30" name="Freeform: Shape 29">
              <a:extLst>
                <a:ext uri="{FF2B5EF4-FFF2-40B4-BE49-F238E27FC236}">
                  <a16:creationId xmlns:a16="http://schemas.microsoft.com/office/drawing/2014/main" id="{CA818331-E13C-49C6-B98D-A60AD0E85A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116610"/>
              <a:ext cx="5535001" cy="6250127"/>
            </a:xfrm>
            <a:custGeom>
              <a:avLst/>
              <a:gdLst>
                <a:gd name="connsiteX0" fmla="*/ 2510242 w 5535001"/>
                <a:gd name="connsiteY0" fmla="*/ 174 h 6250127"/>
                <a:gd name="connsiteX1" fmla="*/ 2550551 w 5535001"/>
                <a:gd name="connsiteY1" fmla="*/ 510 h 6250127"/>
                <a:gd name="connsiteX2" fmla="*/ 2629490 w 5535001"/>
                <a:gd name="connsiteY2" fmla="*/ 3757 h 6250127"/>
                <a:gd name="connsiteX3" fmla="*/ 2708317 w 5535001"/>
                <a:gd name="connsiteY3" fmla="*/ 7229 h 6250127"/>
                <a:gd name="connsiteX4" fmla="*/ 2787256 w 5535001"/>
                <a:gd name="connsiteY4" fmla="*/ 14619 h 6250127"/>
                <a:gd name="connsiteX5" fmla="*/ 3408467 w 5535001"/>
                <a:gd name="connsiteY5" fmla="*/ 145064 h 6250127"/>
                <a:gd name="connsiteX6" fmla="*/ 3557723 w 5535001"/>
                <a:gd name="connsiteY6" fmla="*/ 199593 h 6250127"/>
                <a:gd name="connsiteX7" fmla="*/ 3594337 w 5535001"/>
                <a:gd name="connsiteY7" fmla="*/ 214597 h 6250127"/>
                <a:gd name="connsiteX8" fmla="*/ 3630616 w 5535001"/>
                <a:gd name="connsiteY8" fmla="*/ 230385 h 6250127"/>
                <a:gd name="connsiteX9" fmla="*/ 3703172 w 5535001"/>
                <a:gd name="connsiteY9" fmla="*/ 262073 h 6250127"/>
                <a:gd name="connsiteX10" fmla="*/ 3739003 w 5535001"/>
                <a:gd name="connsiteY10" fmla="*/ 278756 h 6250127"/>
                <a:gd name="connsiteX11" fmla="*/ 3756806 w 5535001"/>
                <a:gd name="connsiteY11" fmla="*/ 287266 h 6250127"/>
                <a:gd name="connsiteX12" fmla="*/ 3773714 w 5535001"/>
                <a:gd name="connsiteY12" fmla="*/ 297567 h 6250127"/>
                <a:gd name="connsiteX13" fmla="*/ 3840784 w 5535001"/>
                <a:gd name="connsiteY13" fmla="*/ 339332 h 6250127"/>
                <a:gd name="connsiteX14" fmla="*/ 3873927 w 5535001"/>
                <a:gd name="connsiteY14" fmla="*/ 360495 h 6250127"/>
                <a:gd name="connsiteX15" fmla="*/ 3906062 w 5535001"/>
                <a:gd name="connsiteY15" fmla="*/ 383001 h 6250127"/>
                <a:gd name="connsiteX16" fmla="*/ 3969662 w 5535001"/>
                <a:gd name="connsiteY16" fmla="*/ 428572 h 6250127"/>
                <a:gd name="connsiteX17" fmla="*/ 4423029 w 5535001"/>
                <a:gd name="connsiteY17" fmla="*/ 837600 h 6250127"/>
                <a:gd name="connsiteX18" fmla="*/ 4474647 w 5535001"/>
                <a:gd name="connsiteY18" fmla="*/ 891569 h 6250127"/>
                <a:gd name="connsiteX19" fmla="*/ 4524250 w 5535001"/>
                <a:gd name="connsiteY19" fmla="*/ 946883 h 6250127"/>
                <a:gd name="connsiteX20" fmla="*/ 4573965 w 5535001"/>
                <a:gd name="connsiteY20" fmla="*/ 1001748 h 6250127"/>
                <a:gd name="connsiteX21" fmla="*/ 4622224 w 5535001"/>
                <a:gd name="connsiteY21" fmla="*/ 1057509 h 6250127"/>
                <a:gd name="connsiteX22" fmla="*/ 4717510 w 5535001"/>
                <a:gd name="connsiteY22" fmla="*/ 1169143 h 6250127"/>
                <a:gd name="connsiteX23" fmla="*/ 4764986 w 5535001"/>
                <a:gd name="connsiteY23" fmla="*/ 1224681 h 6250127"/>
                <a:gd name="connsiteX24" fmla="*/ 4813021 w 5535001"/>
                <a:gd name="connsiteY24" fmla="*/ 1279994 h 6250127"/>
                <a:gd name="connsiteX25" fmla="*/ 5001915 w 5535001"/>
                <a:gd name="connsiteY25" fmla="*/ 1506846 h 6250127"/>
                <a:gd name="connsiteX26" fmla="*/ 5170542 w 5535001"/>
                <a:gd name="connsiteY26" fmla="*/ 1751165 h 6250127"/>
                <a:gd name="connsiteX27" fmla="*/ 5428969 w 5535001"/>
                <a:gd name="connsiteY27" fmla="*/ 2293660 h 6250127"/>
                <a:gd name="connsiteX28" fmla="*/ 5534893 w 5535001"/>
                <a:gd name="connsiteY28" fmla="*/ 2899307 h 6250127"/>
                <a:gd name="connsiteX29" fmla="*/ 5508804 w 5535001"/>
                <a:gd name="connsiteY29" fmla="*/ 3211144 h 6250127"/>
                <a:gd name="connsiteX30" fmla="*/ 5426282 w 5535001"/>
                <a:gd name="connsiteY30" fmla="*/ 3513352 h 6250127"/>
                <a:gd name="connsiteX31" fmla="*/ 5248250 w 5535001"/>
                <a:gd name="connsiteY31" fmla="*/ 4030542 h 6250127"/>
                <a:gd name="connsiteX32" fmla="*/ 5208612 w 5535001"/>
                <a:gd name="connsiteY32" fmla="*/ 4161771 h 6250127"/>
                <a:gd name="connsiteX33" fmla="*/ 5170318 w 5535001"/>
                <a:gd name="connsiteY33" fmla="*/ 4294680 h 6250127"/>
                <a:gd name="connsiteX34" fmla="*/ 5132248 w 5535001"/>
                <a:gd name="connsiteY34" fmla="*/ 4430164 h 6250127"/>
                <a:gd name="connsiteX35" fmla="*/ 5112765 w 5535001"/>
                <a:gd name="connsiteY35" fmla="*/ 4498914 h 6250127"/>
                <a:gd name="connsiteX36" fmla="*/ 5091715 w 5535001"/>
                <a:gd name="connsiteY36" fmla="*/ 4569119 h 6250127"/>
                <a:gd name="connsiteX37" fmla="*/ 5068985 w 5535001"/>
                <a:gd name="connsiteY37" fmla="*/ 4640220 h 6250127"/>
                <a:gd name="connsiteX38" fmla="*/ 5043904 w 5535001"/>
                <a:gd name="connsiteY38" fmla="*/ 4712105 h 6250127"/>
                <a:gd name="connsiteX39" fmla="*/ 5015799 w 5535001"/>
                <a:gd name="connsiteY39" fmla="*/ 4784438 h 6250127"/>
                <a:gd name="connsiteX40" fmla="*/ 4982880 w 5535001"/>
                <a:gd name="connsiteY40" fmla="*/ 4856435 h 6250127"/>
                <a:gd name="connsiteX41" fmla="*/ 4817276 w 5535001"/>
                <a:gd name="connsiteY41" fmla="*/ 5125275 h 6250127"/>
                <a:gd name="connsiteX42" fmla="*/ 4618753 w 5535001"/>
                <a:gd name="connsiteY42" fmla="*/ 5355374 h 6250127"/>
                <a:gd name="connsiteX43" fmla="*/ 4566575 w 5535001"/>
                <a:gd name="connsiteY43" fmla="*/ 5408560 h 6250127"/>
                <a:gd name="connsiteX44" fmla="*/ 4513837 w 5535001"/>
                <a:gd name="connsiteY44" fmla="*/ 5461186 h 6250127"/>
                <a:gd name="connsiteX45" fmla="*/ 4459531 w 5535001"/>
                <a:gd name="connsiteY45" fmla="*/ 5512580 h 6250127"/>
                <a:gd name="connsiteX46" fmla="*/ 4404554 w 5535001"/>
                <a:gd name="connsiteY46" fmla="*/ 5563526 h 6250127"/>
                <a:gd name="connsiteX47" fmla="*/ 4348009 w 5535001"/>
                <a:gd name="connsiteY47" fmla="*/ 5613017 h 6250127"/>
                <a:gd name="connsiteX48" fmla="*/ 4290568 w 5535001"/>
                <a:gd name="connsiteY48" fmla="*/ 5661948 h 6250127"/>
                <a:gd name="connsiteX49" fmla="*/ 4276124 w 5535001"/>
                <a:gd name="connsiteY49" fmla="*/ 5674153 h 6250127"/>
                <a:gd name="connsiteX50" fmla="*/ 4261120 w 5535001"/>
                <a:gd name="connsiteY50" fmla="*/ 5685798 h 6250127"/>
                <a:gd name="connsiteX51" fmla="*/ 4231112 w 5535001"/>
                <a:gd name="connsiteY51" fmla="*/ 5708976 h 6250127"/>
                <a:gd name="connsiteX52" fmla="*/ 4170984 w 5535001"/>
                <a:gd name="connsiteY52" fmla="*/ 5755443 h 6250127"/>
                <a:gd name="connsiteX53" fmla="*/ 4046025 w 5535001"/>
                <a:gd name="connsiteY53" fmla="*/ 5843228 h 6250127"/>
                <a:gd name="connsiteX54" fmla="*/ 3915356 w 5535001"/>
                <a:gd name="connsiteY54" fmla="*/ 5923735 h 6250127"/>
                <a:gd name="connsiteX55" fmla="*/ 3346323 w 5535001"/>
                <a:gd name="connsiteY55" fmla="*/ 6158872 h 6250127"/>
                <a:gd name="connsiteX56" fmla="*/ 2743476 w 5535001"/>
                <a:gd name="connsiteY56" fmla="*/ 6247328 h 6250127"/>
                <a:gd name="connsiteX57" fmla="*/ 2668120 w 5535001"/>
                <a:gd name="connsiteY57" fmla="*/ 6249344 h 6250127"/>
                <a:gd name="connsiteX58" fmla="*/ 2630498 w 5535001"/>
                <a:gd name="connsiteY58" fmla="*/ 6250127 h 6250127"/>
                <a:gd name="connsiteX59" fmla="*/ 2592988 w 5535001"/>
                <a:gd name="connsiteY59" fmla="*/ 6249568 h 6250127"/>
                <a:gd name="connsiteX60" fmla="*/ 2518080 w 5535001"/>
                <a:gd name="connsiteY60" fmla="*/ 6247777 h 6250127"/>
                <a:gd name="connsiteX61" fmla="*/ 2442948 w 5535001"/>
                <a:gd name="connsiteY61" fmla="*/ 6244529 h 6250127"/>
                <a:gd name="connsiteX62" fmla="*/ 2291676 w 5535001"/>
                <a:gd name="connsiteY62" fmla="*/ 6232213 h 6250127"/>
                <a:gd name="connsiteX63" fmla="*/ 2141412 w 5535001"/>
                <a:gd name="connsiteY63" fmla="*/ 6212394 h 6250127"/>
                <a:gd name="connsiteX64" fmla="*/ 1992715 w 5535001"/>
                <a:gd name="connsiteY64" fmla="*/ 6184961 h 6250127"/>
                <a:gd name="connsiteX65" fmla="*/ 1845811 w 5535001"/>
                <a:gd name="connsiteY65" fmla="*/ 6151034 h 6250127"/>
                <a:gd name="connsiteX66" fmla="*/ 1701033 w 5535001"/>
                <a:gd name="connsiteY66" fmla="*/ 6110724 h 6250127"/>
                <a:gd name="connsiteX67" fmla="*/ 1629484 w 5535001"/>
                <a:gd name="connsiteY67" fmla="*/ 6088219 h 6250127"/>
                <a:gd name="connsiteX68" fmla="*/ 1558383 w 5535001"/>
                <a:gd name="connsiteY68" fmla="*/ 6064929 h 6250127"/>
                <a:gd name="connsiteX69" fmla="*/ 1011968 w 5535001"/>
                <a:gd name="connsiteY69" fmla="*/ 5828896 h 6250127"/>
                <a:gd name="connsiteX70" fmla="*/ 511237 w 5535001"/>
                <a:gd name="connsiteY70" fmla="*/ 5512356 h 6250127"/>
                <a:gd name="connsiteX71" fmla="*/ 395572 w 5535001"/>
                <a:gd name="connsiteY71" fmla="*/ 5419757 h 6250127"/>
                <a:gd name="connsiteX72" fmla="*/ 284722 w 5535001"/>
                <a:gd name="connsiteY72" fmla="*/ 5321559 h 6250127"/>
                <a:gd name="connsiteX73" fmla="*/ 257513 w 5535001"/>
                <a:gd name="connsiteY73" fmla="*/ 5296477 h 6250127"/>
                <a:gd name="connsiteX74" fmla="*/ 243853 w 5535001"/>
                <a:gd name="connsiteY74" fmla="*/ 5283937 h 6250127"/>
                <a:gd name="connsiteX75" fmla="*/ 230752 w 5535001"/>
                <a:gd name="connsiteY75" fmla="*/ 5270836 h 6250127"/>
                <a:gd name="connsiteX76" fmla="*/ 178574 w 5535001"/>
                <a:gd name="connsiteY76" fmla="*/ 5218322 h 6250127"/>
                <a:gd name="connsiteX77" fmla="*/ 126508 w 5535001"/>
                <a:gd name="connsiteY77" fmla="*/ 5165584 h 6250127"/>
                <a:gd name="connsiteX78" fmla="*/ 76345 w 5535001"/>
                <a:gd name="connsiteY78" fmla="*/ 5111167 h 6250127"/>
                <a:gd name="connsiteX79" fmla="*/ 26407 w 5535001"/>
                <a:gd name="connsiteY79" fmla="*/ 5056413 h 6250127"/>
                <a:gd name="connsiteX80" fmla="*/ 0 w 5535001"/>
                <a:gd name="connsiteY80" fmla="*/ 5024776 h 6250127"/>
                <a:gd name="connsiteX81" fmla="*/ 0 w 5535001"/>
                <a:gd name="connsiteY81" fmla="*/ 4492798 h 6250127"/>
                <a:gd name="connsiteX82" fmla="*/ 28534 w 5535001"/>
                <a:gd name="connsiteY82" fmla="*/ 4537879 h 6250127"/>
                <a:gd name="connsiteX83" fmla="*/ 66604 w 5535001"/>
                <a:gd name="connsiteY83" fmla="*/ 4592745 h 6250127"/>
                <a:gd name="connsiteX84" fmla="*/ 104114 w 5535001"/>
                <a:gd name="connsiteY84" fmla="*/ 4647834 h 6250127"/>
                <a:gd name="connsiteX85" fmla="*/ 143751 w 5535001"/>
                <a:gd name="connsiteY85" fmla="*/ 4701580 h 6250127"/>
                <a:gd name="connsiteX86" fmla="*/ 182717 w 5535001"/>
                <a:gd name="connsiteY86" fmla="*/ 4755773 h 6250127"/>
                <a:gd name="connsiteX87" fmla="*/ 223810 w 5535001"/>
                <a:gd name="connsiteY87" fmla="*/ 4808399 h 6250127"/>
                <a:gd name="connsiteX88" fmla="*/ 264679 w 5535001"/>
                <a:gd name="connsiteY88" fmla="*/ 4861249 h 6250127"/>
                <a:gd name="connsiteX89" fmla="*/ 307788 w 5535001"/>
                <a:gd name="connsiteY89" fmla="*/ 4912420 h 6250127"/>
                <a:gd name="connsiteX90" fmla="*/ 351232 w 5535001"/>
                <a:gd name="connsiteY90" fmla="*/ 4963254 h 6250127"/>
                <a:gd name="connsiteX91" fmla="*/ 397028 w 5535001"/>
                <a:gd name="connsiteY91" fmla="*/ 5012185 h 6250127"/>
                <a:gd name="connsiteX92" fmla="*/ 443496 w 5535001"/>
                <a:gd name="connsiteY92" fmla="*/ 5060444 h 6250127"/>
                <a:gd name="connsiteX93" fmla="*/ 455140 w 5535001"/>
                <a:gd name="connsiteY93" fmla="*/ 5072537 h 6250127"/>
                <a:gd name="connsiteX94" fmla="*/ 467345 w 5535001"/>
                <a:gd name="connsiteY94" fmla="*/ 5083958 h 6250127"/>
                <a:gd name="connsiteX95" fmla="*/ 491755 w 5535001"/>
                <a:gd name="connsiteY95" fmla="*/ 5106912 h 6250127"/>
                <a:gd name="connsiteX96" fmla="*/ 540686 w 5535001"/>
                <a:gd name="connsiteY96" fmla="*/ 5152819 h 6250127"/>
                <a:gd name="connsiteX97" fmla="*/ 552890 w 5535001"/>
                <a:gd name="connsiteY97" fmla="*/ 5164353 h 6250127"/>
                <a:gd name="connsiteX98" fmla="*/ 565655 w 5535001"/>
                <a:gd name="connsiteY98" fmla="*/ 5175214 h 6250127"/>
                <a:gd name="connsiteX99" fmla="*/ 591072 w 5535001"/>
                <a:gd name="connsiteY99" fmla="*/ 5197048 h 6250127"/>
                <a:gd name="connsiteX100" fmla="*/ 694197 w 5535001"/>
                <a:gd name="connsiteY100" fmla="*/ 5283041 h 6250127"/>
                <a:gd name="connsiteX101" fmla="*/ 1146221 w 5535001"/>
                <a:gd name="connsiteY101" fmla="*/ 5573716 h 6250127"/>
                <a:gd name="connsiteX102" fmla="*/ 1650982 w 5535001"/>
                <a:gd name="connsiteY102" fmla="*/ 5758130 h 6250127"/>
                <a:gd name="connsiteX103" fmla="*/ 1716485 w 5535001"/>
                <a:gd name="connsiteY103" fmla="*/ 5772798 h 6250127"/>
                <a:gd name="connsiteX104" fmla="*/ 1782211 w 5535001"/>
                <a:gd name="connsiteY104" fmla="*/ 5786235 h 6250127"/>
                <a:gd name="connsiteX105" fmla="*/ 1848386 w 5535001"/>
                <a:gd name="connsiteY105" fmla="*/ 5796984 h 6250127"/>
                <a:gd name="connsiteX106" fmla="*/ 1881417 w 5535001"/>
                <a:gd name="connsiteY106" fmla="*/ 5802359 h 6250127"/>
                <a:gd name="connsiteX107" fmla="*/ 1914560 w 5535001"/>
                <a:gd name="connsiteY107" fmla="*/ 5807061 h 6250127"/>
                <a:gd name="connsiteX108" fmla="*/ 2047469 w 5535001"/>
                <a:gd name="connsiteY108" fmla="*/ 5821282 h 6250127"/>
                <a:gd name="connsiteX109" fmla="*/ 2180601 w 5535001"/>
                <a:gd name="connsiteY109" fmla="*/ 5828896 h 6250127"/>
                <a:gd name="connsiteX110" fmla="*/ 2313622 w 5535001"/>
                <a:gd name="connsiteY110" fmla="*/ 5830463 h 6250127"/>
                <a:gd name="connsiteX111" fmla="*/ 2380021 w 5535001"/>
                <a:gd name="connsiteY111" fmla="*/ 5828448 h 6250127"/>
                <a:gd name="connsiteX112" fmla="*/ 2446195 w 5535001"/>
                <a:gd name="connsiteY112" fmla="*/ 5826433 h 6250127"/>
                <a:gd name="connsiteX113" fmla="*/ 2513041 w 5535001"/>
                <a:gd name="connsiteY113" fmla="*/ 5822737 h 6250127"/>
                <a:gd name="connsiteX114" fmla="*/ 2580111 w 5535001"/>
                <a:gd name="connsiteY114" fmla="*/ 5818258 h 6250127"/>
                <a:gd name="connsiteX115" fmla="*/ 2613590 w 5535001"/>
                <a:gd name="connsiteY115" fmla="*/ 5816355 h 6250127"/>
                <a:gd name="connsiteX116" fmla="*/ 2646845 w 5535001"/>
                <a:gd name="connsiteY116" fmla="*/ 5813108 h 6250127"/>
                <a:gd name="connsiteX117" fmla="*/ 2713244 w 5535001"/>
                <a:gd name="connsiteY117" fmla="*/ 5806838 h 6250127"/>
                <a:gd name="connsiteX118" fmla="*/ 3230882 w 5535001"/>
                <a:gd name="connsiteY118" fmla="*/ 5721292 h 6250127"/>
                <a:gd name="connsiteX119" fmla="*/ 3720416 w 5535001"/>
                <a:gd name="connsiteY119" fmla="*/ 5556472 h 6250127"/>
                <a:gd name="connsiteX120" fmla="*/ 3837425 w 5535001"/>
                <a:gd name="connsiteY120" fmla="*/ 5499927 h 6250127"/>
                <a:gd name="connsiteX121" fmla="*/ 3951634 w 5535001"/>
                <a:gd name="connsiteY121" fmla="*/ 5436552 h 6250127"/>
                <a:gd name="connsiteX122" fmla="*/ 4007284 w 5535001"/>
                <a:gd name="connsiteY122" fmla="*/ 5401841 h 6250127"/>
                <a:gd name="connsiteX123" fmla="*/ 4035164 w 5535001"/>
                <a:gd name="connsiteY123" fmla="*/ 5384374 h 6250127"/>
                <a:gd name="connsiteX124" fmla="*/ 4049049 w 5535001"/>
                <a:gd name="connsiteY124" fmla="*/ 5375640 h 6250127"/>
                <a:gd name="connsiteX125" fmla="*/ 4062485 w 5535001"/>
                <a:gd name="connsiteY125" fmla="*/ 5366123 h 6250127"/>
                <a:gd name="connsiteX126" fmla="*/ 4116567 w 5535001"/>
                <a:gd name="connsiteY126" fmla="*/ 5328277 h 6250127"/>
                <a:gd name="connsiteX127" fmla="*/ 4169976 w 5535001"/>
                <a:gd name="connsiteY127" fmla="*/ 5289199 h 6250127"/>
                <a:gd name="connsiteX128" fmla="*/ 4222042 w 5535001"/>
                <a:gd name="connsiteY128" fmla="*/ 5247994 h 6250127"/>
                <a:gd name="connsiteX129" fmla="*/ 4273213 w 5535001"/>
                <a:gd name="connsiteY129" fmla="*/ 5205558 h 6250127"/>
                <a:gd name="connsiteX130" fmla="*/ 4323151 w 5535001"/>
                <a:gd name="connsiteY130" fmla="*/ 5161329 h 6250127"/>
                <a:gd name="connsiteX131" fmla="*/ 4371971 w 5535001"/>
                <a:gd name="connsiteY131" fmla="*/ 5116093 h 6250127"/>
                <a:gd name="connsiteX132" fmla="*/ 4546868 w 5535001"/>
                <a:gd name="connsiteY132" fmla="*/ 4924400 h 6250127"/>
                <a:gd name="connsiteX133" fmla="*/ 4675634 w 5535001"/>
                <a:gd name="connsiteY133" fmla="*/ 4715352 h 6250127"/>
                <a:gd name="connsiteX134" fmla="*/ 4700155 w 5535001"/>
                <a:gd name="connsiteY134" fmla="*/ 4659255 h 6250127"/>
                <a:gd name="connsiteX135" fmla="*/ 4721206 w 5535001"/>
                <a:gd name="connsiteY135" fmla="*/ 4600135 h 6250127"/>
                <a:gd name="connsiteX136" fmla="*/ 4740465 w 5535001"/>
                <a:gd name="connsiteY136" fmla="*/ 4538887 h 6250127"/>
                <a:gd name="connsiteX137" fmla="*/ 4758492 w 5535001"/>
                <a:gd name="connsiteY137" fmla="*/ 4475848 h 6250127"/>
                <a:gd name="connsiteX138" fmla="*/ 4891288 w 5535001"/>
                <a:gd name="connsiteY138" fmla="*/ 3930329 h 6250127"/>
                <a:gd name="connsiteX139" fmla="*/ 5066298 w 5535001"/>
                <a:gd name="connsiteY139" fmla="*/ 3382235 h 6250127"/>
                <a:gd name="connsiteX140" fmla="*/ 5156994 w 5535001"/>
                <a:gd name="connsiteY140" fmla="*/ 2898635 h 6250127"/>
                <a:gd name="connsiteX141" fmla="*/ 5083317 w 5535001"/>
                <a:gd name="connsiteY141" fmla="*/ 2402047 h 6250127"/>
                <a:gd name="connsiteX142" fmla="*/ 4871022 w 5535001"/>
                <a:gd name="connsiteY142" fmla="*/ 1926958 h 6250127"/>
                <a:gd name="connsiteX143" fmla="*/ 4727028 w 5535001"/>
                <a:gd name="connsiteY143" fmla="*/ 1703577 h 6250127"/>
                <a:gd name="connsiteX144" fmla="*/ 4563776 w 5535001"/>
                <a:gd name="connsiteY144" fmla="*/ 1490834 h 6250127"/>
                <a:gd name="connsiteX145" fmla="*/ 4370291 w 5535001"/>
                <a:gd name="connsiteY145" fmla="*/ 1300596 h 6250127"/>
                <a:gd name="connsiteX146" fmla="*/ 4266046 w 5535001"/>
                <a:gd name="connsiteY146" fmla="*/ 1214491 h 6250127"/>
                <a:gd name="connsiteX147" fmla="*/ 4212973 w 5535001"/>
                <a:gd name="connsiteY147" fmla="*/ 1173062 h 6250127"/>
                <a:gd name="connsiteX148" fmla="*/ 4157995 w 5535001"/>
                <a:gd name="connsiteY148" fmla="*/ 1134545 h 6250127"/>
                <a:gd name="connsiteX149" fmla="*/ 3697126 w 5535001"/>
                <a:gd name="connsiteY149" fmla="*/ 881044 h 6250127"/>
                <a:gd name="connsiteX150" fmla="*/ 3637670 w 5535001"/>
                <a:gd name="connsiteY150" fmla="*/ 856747 h 6250127"/>
                <a:gd name="connsiteX151" fmla="*/ 3608222 w 5535001"/>
                <a:gd name="connsiteY151" fmla="*/ 844318 h 6250127"/>
                <a:gd name="connsiteX152" fmla="*/ 3578214 w 5535001"/>
                <a:gd name="connsiteY152" fmla="*/ 833457 h 6250127"/>
                <a:gd name="connsiteX153" fmla="*/ 3518309 w 5535001"/>
                <a:gd name="connsiteY153" fmla="*/ 812294 h 6250127"/>
                <a:gd name="connsiteX154" fmla="*/ 3503417 w 5535001"/>
                <a:gd name="connsiteY154" fmla="*/ 806920 h 6250127"/>
                <a:gd name="connsiteX155" fmla="*/ 3489533 w 5535001"/>
                <a:gd name="connsiteY155" fmla="*/ 799642 h 6250127"/>
                <a:gd name="connsiteX156" fmla="*/ 3460869 w 5535001"/>
                <a:gd name="connsiteY156" fmla="*/ 787101 h 6250127"/>
                <a:gd name="connsiteX157" fmla="*/ 3402980 w 5535001"/>
                <a:gd name="connsiteY157" fmla="*/ 763475 h 6250127"/>
                <a:gd name="connsiteX158" fmla="*/ 3374092 w 5535001"/>
                <a:gd name="connsiteY158" fmla="*/ 751606 h 6250127"/>
                <a:gd name="connsiteX159" fmla="*/ 3344980 w 5535001"/>
                <a:gd name="connsiteY159" fmla="*/ 740409 h 6250127"/>
                <a:gd name="connsiteX160" fmla="*/ 3226627 w 5535001"/>
                <a:gd name="connsiteY160" fmla="*/ 700772 h 6250127"/>
                <a:gd name="connsiteX161" fmla="*/ 2735750 w 5535001"/>
                <a:gd name="connsiteY161" fmla="*/ 614667 h 6250127"/>
                <a:gd name="connsiteX162" fmla="*/ 2673158 w 5535001"/>
                <a:gd name="connsiteY162" fmla="*/ 610412 h 6250127"/>
                <a:gd name="connsiteX163" fmla="*/ 2610119 w 5535001"/>
                <a:gd name="connsiteY163" fmla="*/ 609628 h 6250127"/>
                <a:gd name="connsiteX164" fmla="*/ 2547080 w 5535001"/>
                <a:gd name="connsiteY164" fmla="*/ 608620 h 6250127"/>
                <a:gd name="connsiteX165" fmla="*/ 2516400 w 5535001"/>
                <a:gd name="connsiteY165" fmla="*/ 608844 h 6250127"/>
                <a:gd name="connsiteX166" fmla="*/ 2486280 w 5535001"/>
                <a:gd name="connsiteY166" fmla="*/ 609740 h 6250127"/>
                <a:gd name="connsiteX167" fmla="*/ 2426376 w 5535001"/>
                <a:gd name="connsiteY167" fmla="*/ 613099 h 6250127"/>
                <a:gd name="connsiteX168" fmla="*/ 2366920 w 5535001"/>
                <a:gd name="connsiteY168" fmla="*/ 618474 h 6250127"/>
                <a:gd name="connsiteX169" fmla="*/ 2337248 w 5535001"/>
                <a:gd name="connsiteY169" fmla="*/ 621497 h 6250127"/>
                <a:gd name="connsiteX170" fmla="*/ 2307800 w 5535001"/>
                <a:gd name="connsiteY170" fmla="*/ 625528 h 6250127"/>
                <a:gd name="connsiteX171" fmla="*/ 2278351 w 5535001"/>
                <a:gd name="connsiteY171" fmla="*/ 629559 h 6250127"/>
                <a:gd name="connsiteX172" fmla="*/ 2249127 w 5535001"/>
                <a:gd name="connsiteY172" fmla="*/ 634710 h 6250127"/>
                <a:gd name="connsiteX173" fmla="*/ 1796096 w 5535001"/>
                <a:gd name="connsiteY173" fmla="*/ 781726 h 6250127"/>
                <a:gd name="connsiteX174" fmla="*/ 1370833 w 5535001"/>
                <a:gd name="connsiteY174" fmla="*/ 1048663 h 6250127"/>
                <a:gd name="connsiteX175" fmla="*/ 959790 w 5535001"/>
                <a:gd name="connsiteY175" fmla="*/ 1390844 h 6250127"/>
                <a:gd name="connsiteX176" fmla="*/ 749062 w 5535001"/>
                <a:gd name="connsiteY176" fmla="*/ 1577611 h 6250127"/>
                <a:gd name="connsiteX177" fmla="*/ 524786 w 5535001"/>
                <a:gd name="connsiteY177" fmla="*/ 1763145 h 6250127"/>
                <a:gd name="connsiteX178" fmla="*/ 84071 w 5535001"/>
                <a:gd name="connsiteY178" fmla="*/ 2098496 h 6250127"/>
                <a:gd name="connsiteX179" fmla="*/ 0 w 5535001"/>
                <a:gd name="connsiteY179" fmla="*/ 2168094 h 6250127"/>
                <a:gd name="connsiteX180" fmla="*/ 0 w 5535001"/>
                <a:gd name="connsiteY180" fmla="*/ 1576676 h 6250127"/>
                <a:gd name="connsiteX181" fmla="*/ 174655 w 5535001"/>
                <a:gd name="connsiteY181" fmla="*/ 1387597 h 6250127"/>
                <a:gd name="connsiteX182" fmla="*/ 363661 w 5535001"/>
                <a:gd name="connsiteY182" fmla="*/ 1188626 h 6250127"/>
                <a:gd name="connsiteX183" fmla="*/ 458052 w 5535001"/>
                <a:gd name="connsiteY183" fmla="*/ 1086397 h 6250127"/>
                <a:gd name="connsiteX184" fmla="*/ 557257 w 5535001"/>
                <a:gd name="connsiteY184" fmla="*/ 981593 h 6250127"/>
                <a:gd name="connsiteX185" fmla="*/ 994165 w 5535001"/>
                <a:gd name="connsiteY185" fmla="*/ 578389 h 6250127"/>
                <a:gd name="connsiteX186" fmla="*/ 1520873 w 5535001"/>
                <a:gd name="connsiteY186" fmla="*/ 237215 h 6250127"/>
                <a:gd name="connsiteX187" fmla="*/ 2141748 w 5535001"/>
                <a:gd name="connsiteY187" fmla="*/ 31190 h 6250127"/>
                <a:gd name="connsiteX188" fmla="*/ 2182505 w 5535001"/>
                <a:gd name="connsiteY188" fmla="*/ 24360 h 6250127"/>
                <a:gd name="connsiteX189" fmla="*/ 2223374 w 5535001"/>
                <a:gd name="connsiteY189" fmla="*/ 18873 h 6250127"/>
                <a:gd name="connsiteX190" fmla="*/ 2264355 w 5535001"/>
                <a:gd name="connsiteY190" fmla="*/ 13611 h 6250127"/>
                <a:gd name="connsiteX191" fmla="*/ 2305336 w 5535001"/>
                <a:gd name="connsiteY191" fmla="*/ 9580 h 6250127"/>
                <a:gd name="connsiteX192" fmla="*/ 2387410 w 5535001"/>
                <a:gd name="connsiteY192" fmla="*/ 3645 h 6250127"/>
                <a:gd name="connsiteX193" fmla="*/ 2469373 w 5535001"/>
                <a:gd name="connsiteY193" fmla="*/ 622 h 62501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Lst>
              <a:rect l="l" t="t" r="r" b="b"/>
              <a:pathLst>
                <a:path w="5535001" h="6250127">
                  <a:moveTo>
                    <a:pt x="2510242" y="174"/>
                  </a:moveTo>
                  <a:cubicBezTo>
                    <a:pt x="2523902" y="-50"/>
                    <a:pt x="2537562" y="-162"/>
                    <a:pt x="2550551" y="510"/>
                  </a:cubicBezTo>
                  <a:lnTo>
                    <a:pt x="2629490" y="3757"/>
                  </a:lnTo>
                  <a:lnTo>
                    <a:pt x="2708317" y="7229"/>
                  </a:lnTo>
                  <a:cubicBezTo>
                    <a:pt x="2734630" y="8572"/>
                    <a:pt x="2760943" y="12155"/>
                    <a:pt x="2787256" y="14619"/>
                  </a:cubicBezTo>
                  <a:cubicBezTo>
                    <a:pt x="2997536" y="34885"/>
                    <a:pt x="3207144" y="77994"/>
                    <a:pt x="3408467" y="145064"/>
                  </a:cubicBezTo>
                  <a:lnTo>
                    <a:pt x="3557723" y="199593"/>
                  </a:lnTo>
                  <a:cubicBezTo>
                    <a:pt x="3570264" y="203848"/>
                    <a:pt x="3582245" y="209447"/>
                    <a:pt x="3594337" y="214597"/>
                  </a:cubicBezTo>
                  <a:lnTo>
                    <a:pt x="3630616" y="230385"/>
                  </a:lnTo>
                  <a:lnTo>
                    <a:pt x="3703172" y="262073"/>
                  </a:lnTo>
                  <a:cubicBezTo>
                    <a:pt x="3715265" y="267335"/>
                    <a:pt x="3727358" y="272598"/>
                    <a:pt x="3739003" y="278756"/>
                  </a:cubicBezTo>
                  <a:cubicBezTo>
                    <a:pt x="3744937" y="281667"/>
                    <a:pt x="3750984" y="284131"/>
                    <a:pt x="3756806" y="287266"/>
                  </a:cubicBezTo>
                  <a:cubicBezTo>
                    <a:pt x="3762517" y="290513"/>
                    <a:pt x="3768115" y="294208"/>
                    <a:pt x="3773714" y="297567"/>
                  </a:cubicBezTo>
                  <a:lnTo>
                    <a:pt x="3840784" y="339332"/>
                  </a:lnTo>
                  <a:cubicBezTo>
                    <a:pt x="3851869" y="346386"/>
                    <a:pt x="3863290" y="352881"/>
                    <a:pt x="3873927" y="360495"/>
                  </a:cubicBezTo>
                  <a:lnTo>
                    <a:pt x="3906062" y="383001"/>
                  </a:lnTo>
                  <a:lnTo>
                    <a:pt x="3969662" y="428572"/>
                  </a:lnTo>
                  <a:cubicBezTo>
                    <a:pt x="4137281" y="552188"/>
                    <a:pt x="4285417" y="693270"/>
                    <a:pt x="4423029" y="837600"/>
                  </a:cubicBezTo>
                  <a:cubicBezTo>
                    <a:pt x="4440160" y="855739"/>
                    <a:pt x="4457404" y="873766"/>
                    <a:pt x="4474647" y="891569"/>
                  </a:cubicBezTo>
                  <a:lnTo>
                    <a:pt x="4524250" y="946883"/>
                  </a:lnTo>
                  <a:lnTo>
                    <a:pt x="4573965" y="1001748"/>
                  </a:lnTo>
                  <a:cubicBezTo>
                    <a:pt x="4590760" y="1019887"/>
                    <a:pt x="4605988" y="1039146"/>
                    <a:pt x="4622224" y="1057509"/>
                  </a:cubicBezTo>
                  <a:cubicBezTo>
                    <a:pt x="4653911" y="1094907"/>
                    <a:pt x="4686831" y="1131409"/>
                    <a:pt x="4717510" y="1169143"/>
                  </a:cubicBezTo>
                  <a:cubicBezTo>
                    <a:pt x="4733186" y="1187730"/>
                    <a:pt x="4748862" y="1206430"/>
                    <a:pt x="4764986" y="1224681"/>
                  </a:cubicBezTo>
                  <a:cubicBezTo>
                    <a:pt x="4780886" y="1243044"/>
                    <a:pt x="4797233" y="1261071"/>
                    <a:pt x="4813021" y="1279994"/>
                  </a:cubicBezTo>
                  <a:cubicBezTo>
                    <a:pt x="4877292" y="1354230"/>
                    <a:pt x="4941339" y="1428914"/>
                    <a:pt x="5001915" y="1506846"/>
                  </a:cubicBezTo>
                  <a:cubicBezTo>
                    <a:pt x="5062603" y="1584665"/>
                    <a:pt x="5118252" y="1666739"/>
                    <a:pt x="5170542" y="1751165"/>
                  </a:cubicBezTo>
                  <a:cubicBezTo>
                    <a:pt x="5274898" y="1920240"/>
                    <a:pt x="5363579" y="2101295"/>
                    <a:pt x="5428969" y="2293660"/>
                  </a:cubicBezTo>
                  <a:cubicBezTo>
                    <a:pt x="5494136" y="2485801"/>
                    <a:pt x="5533102" y="2690819"/>
                    <a:pt x="5534893" y="2899307"/>
                  </a:cubicBezTo>
                  <a:cubicBezTo>
                    <a:pt x="5536124" y="3003439"/>
                    <a:pt x="5526831" y="3108132"/>
                    <a:pt x="5508804" y="3211144"/>
                  </a:cubicBezTo>
                  <a:cubicBezTo>
                    <a:pt x="5490441" y="3314157"/>
                    <a:pt x="5462336" y="3415490"/>
                    <a:pt x="5426282" y="3513352"/>
                  </a:cubicBezTo>
                  <a:cubicBezTo>
                    <a:pt x="5363355" y="3684890"/>
                    <a:pt x="5302219" y="3856428"/>
                    <a:pt x="5248250" y="4030542"/>
                  </a:cubicBezTo>
                  <a:lnTo>
                    <a:pt x="5208612" y="4161771"/>
                  </a:lnTo>
                  <a:lnTo>
                    <a:pt x="5170318" y="4294680"/>
                  </a:lnTo>
                  <a:lnTo>
                    <a:pt x="5132248" y="4430164"/>
                  </a:lnTo>
                  <a:lnTo>
                    <a:pt x="5112765" y="4498914"/>
                  </a:lnTo>
                  <a:lnTo>
                    <a:pt x="5091715" y="4569119"/>
                  </a:lnTo>
                  <a:cubicBezTo>
                    <a:pt x="5085221" y="4592297"/>
                    <a:pt x="5076823" y="4616482"/>
                    <a:pt x="5068985" y="4640220"/>
                  </a:cubicBezTo>
                  <a:cubicBezTo>
                    <a:pt x="5060699" y="4664182"/>
                    <a:pt x="5053981" y="4687807"/>
                    <a:pt x="5043904" y="4712105"/>
                  </a:cubicBezTo>
                  <a:lnTo>
                    <a:pt x="5015799" y="4784438"/>
                  </a:lnTo>
                  <a:cubicBezTo>
                    <a:pt x="5005274" y="4808511"/>
                    <a:pt x="4993965" y="4832473"/>
                    <a:pt x="4982880" y="4856435"/>
                  </a:cubicBezTo>
                  <a:cubicBezTo>
                    <a:pt x="4936524" y="4951273"/>
                    <a:pt x="4881099" y="5044096"/>
                    <a:pt x="4817276" y="5125275"/>
                  </a:cubicBezTo>
                  <a:cubicBezTo>
                    <a:pt x="4755244" y="5208805"/>
                    <a:pt x="4686943" y="5282817"/>
                    <a:pt x="4618753" y="5355374"/>
                  </a:cubicBezTo>
                  <a:cubicBezTo>
                    <a:pt x="4602069" y="5374073"/>
                    <a:pt x="4584154" y="5391092"/>
                    <a:pt x="4566575" y="5408560"/>
                  </a:cubicBezTo>
                  <a:lnTo>
                    <a:pt x="4513837" y="5461186"/>
                  </a:lnTo>
                  <a:cubicBezTo>
                    <a:pt x="4496593" y="5479101"/>
                    <a:pt x="4477894" y="5495560"/>
                    <a:pt x="4459531" y="5512580"/>
                  </a:cubicBezTo>
                  <a:lnTo>
                    <a:pt x="4404554" y="5563526"/>
                  </a:lnTo>
                  <a:cubicBezTo>
                    <a:pt x="4386527" y="5580770"/>
                    <a:pt x="4366932" y="5596670"/>
                    <a:pt x="4348009" y="5613017"/>
                  </a:cubicBezTo>
                  <a:lnTo>
                    <a:pt x="4290568" y="5661948"/>
                  </a:lnTo>
                  <a:lnTo>
                    <a:pt x="4276124" y="5674153"/>
                  </a:lnTo>
                  <a:lnTo>
                    <a:pt x="4261120" y="5685798"/>
                  </a:lnTo>
                  <a:lnTo>
                    <a:pt x="4231112" y="5708976"/>
                  </a:lnTo>
                  <a:lnTo>
                    <a:pt x="4170984" y="5755443"/>
                  </a:lnTo>
                  <a:cubicBezTo>
                    <a:pt x="4130227" y="5785563"/>
                    <a:pt x="4087790" y="5813892"/>
                    <a:pt x="4046025" y="5843228"/>
                  </a:cubicBezTo>
                  <a:cubicBezTo>
                    <a:pt x="4002917" y="5870437"/>
                    <a:pt x="3959248" y="5897309"/>
                    <a:pt x="3915356" y="5923735"/>
                  </a:cubicBezTo>
                  <a:cubicBezTo>
                    <a:pt x="3737659" y="6026299"/>
                    <a:pt x="3544847" y="6106022"/>
                    <a:pt x="3346323" y="6158872"/>
                  </a:cubicBezTo>
                  <a:cubicBezTo>
                    <a:pt x="3147800" y="6211946"/>
                    <a:pt x="2944462" y="6239714"/>
                    <a:pt x="2743476" y="6247328"/>
                  </a:cubicBezTo>
                  <a:lnTo>
                    <a:pt x="2668120" y="6249344"/>
                  </a:lnTo>
                  <a:lnTo>
                    <a:pt x="2630498" y="6250127"/>
                  </a:lnTo>
                  <a:lnTo>
                    <a:pt x="2592988" y="6249568"/>
                  </a:lnTo>
                  <a:lnTo>
                    <a:pt x="2518080" y="6247777"/>
                  </a:lnTo>
                  <a:cubicBezTo>
                    <a:pt x="2493110" y="6247105"/>
                    <a:pt x="2468365" y="6246881"/>
                    <a:pt x="2442948" y="6244529"/>
                  </a:cubicBezTo>
                  <a:cubicBezTo>
                    <a:pt x="2392337" y="6240722"/>
                    <a:pt x="2341950" y="6237699"/>
                    <a:pt x="2291676" y="6232213"/>
                  </a:cubicBezTo>
                  <a:lnTo>
                    <a:pt x="2141412" y="6212394"/>
                  </a:lnTo>
                  <a:lnTo>
                    <a:pt x="1992715" y="6184961"/>
                  </a:lnTo>
                  <a:cubicBezTo>
                    <a:pt x="1943561" y="6173988"/>
                    <a:pt x="1894630" y="6162231"/>
                    <a:pt x="1845811" y="6151034"/>
                  </a:cubicBezTo>
                  <a:cubicBezTo>
                    <a:pt x="1797215" y="6138829"/>
                    <a:pt x="1749180" y="6123938"/>
                    <a:pt x="1701033" y="6110724"/>
                  </a:cubicBezTo>
                  <a:cubicBezTo>
                    <a:pt x="1676847" y="6104566"/>
                    <a:pt x="1653334" y="6095833"/>
                    <a:pt x="1629484" y="6088219"/>
                  </a:cubicBezTo>
                  <a:lnTo>
                    <a:pt x="1558383" y="6064929"/>
                  </a:lnTo>
                  <a:cubicBezTo>
                    <a:pt x="1369713" y="6000210"/>
                    <a:pt x="1186978" y="5921271"/>
                    <a:pt x="1011968" y="5828896"/>
                  </a:cubicBezTo>
                  <a:cubicBezTo>
                    <a:pt x="837071" y="5736408"/>
                    <a:pt x="668556" y="5631940"/>
                    <a:pt x="511237" y="5512356"/>
                  </a:cubicBezTo>
                  <a:cubicBezTo>
                    <a:pt x="471152" y="5483468"/>
                    <a:pt x="433642" y="5451220"/>
                    <a:pt x="395572" y="5419757"/>
                  </a:cubicBezTo>
                  <a:cubicBezTo>
                    <a:pt x="356831" y="5388965"/>
                    <a:pt x="321112" y="5354926"/>
                    <a:pt x="284722" y="5321559"/>
                  </a:cubicBezTo>
                  <a:lnTo>
                    <a:pt x="257513" y="5296477"/>
                  </a:lnTo>
                  <a:lnTo>
                    <a:pt x="243853" y="5283937"/>
                  </a:lnTo>
                  <a:lnTo>
                    <a:pt x="230752" y="5270836"/>
                  </a:lnTo>
                  <a:lnTo>
                    <a:pt x="178574" y="5218322"/>
                  </a:lnTo>
                  <a:cubicBezTo>
                    <a:pt x="161331" y="5200631"/>
                    <a:pt x="143191" y="5183948"/>
                    <a:pt x="126508" y="5165584"/>
                  </a:cubicBezTo>
                  <a:lnTo>
                    <a:pt x="76345" y="5111167"/>
                  </a:lnTo>
                  <a:cubicBezTo>
                    <a:pt x="59774" y="5092916"/>
                    <a:pt x="42530" y="5075112"/>
                    <a:pt x="26407" y="5056413"/>
                  </a:cubicBezTo>
                  <a:lnTo>
                    <a:pt x="0" y="5024776"/>
                  </a:lnTo>
                  <a:lnTo>
                    <a:pt x="0" y="4492798"/>
                  </a:lnTo>
                  <a:lnTo>
                    <a:pt x="28534" y="4537879"/>
                  </a:lnTo>
                  <a:cubicBezTo>
                    <a:pt x="41299" y="4556130"/>
                    <a:pt x="54175" y="4574382"/>
                    <a:pt x="66604" y="4592745"/>
                  </a:cubicBezTo>
                  <a:lnTo>
                    <a:pt x="104114" y="4647834"/>
                  </a:lnTo>
                  <a:lnTo>
                    <a:pt x="143751" y="4701580"/>
                  </a:lnTo>
                  <a:cubicBezTo>
                    <a:pt x="156964" y="4719495"/>
                    <a:pt x="169728" y="4737746"/>
                    <a:pt x="182717" y="4755773"/>
                  </a:cubicBezTo>
                  <a:lnTo>
                    <a:pt x="223810" y="4808399"/>
                  </a:lnTo>
                  <a:lnTo>
                    <a:pt x="264679" y="4861249"/>
                  </a:lnTo>
                  <a:cubicBezTo>
                    <a:pt x="278563" y="4878717"/>
                    <a:pt x="293455" y="4895288"/>
                    <a:pt x="307788" y="4912420"/>
                  </a:cubicBezTo>
                  <a:lnTo>
                    <a:pt x="351232" y="4963254"/>
                  </a:lnTo>
                  <a:cubicBezTo>
                    <a:pt x="365788" y="4980162"/>
                    <a:pt x="381688" y="4995837"/>
                    <a:pt x="397028" y="5012185"/>
                  </a:cubicBezTo>
                  <a:lnTo>
                    <a:pt x="443496" y="5060444"/>
                  </a:lnTo>
                  <a:lnTo>
                    <a:pt x="455140" y="5072537"/>
                  </a:lnTo>
                  <a:lnTo>
                    <a:pt x="467345" y="5083958"/>
                  </a:lnTo>
                  <a:lnTo>
                    <a:pt x="491755" y="5106912"/>
                  </a:lnTo>
                  <a:lnTo>
                    <a:pt x="540686" y="5152819"/>
                  </a:lnTo>
                  <a:lnTo>
                    <a:pt x="552890" y="5164353"/>
                  </a:lnTo>
                  <a:lnTo>
                    <a:pt x="565655" y="5175214"/>
                  </a:lnTo>
                  <a:lnTo>
                    <a:pt x="591072" y="5197048"/>
                  </a:lnTo>
                  <a:cubicBezTo>
                    <a:pt x="624999" y="5226160"/>
                    <a:pt x="658366" y="5256056"/>
                    <a:pt x="694197" y="5283041"/>
                  </a:cubicBezTo>
                  <a:cubicBezTo>
                    <a:pt x="834272" y="5394675"/>
                    <a:pt x="985207" y="5493881"/>
                    <a:pt x="1146221" y="5573716"/>
                  </a:cubicBezTo>
                  <a:cubicBezTo>
                    <a:pt x="1307122" y="5653774"/>
                    <a:pt x="1476869" y="5715918"/>
                    <a:pt x="1650982" y="5758130"/>
                  </a:cubicBezTo>
                  <a:lnTo>
                    <a:pt x="1716485" y="5772798"/>
                  </a:lnTo>
                  <a:cubicBezTo>
                    <a:pt x="1738431" y="5777390"/>
                    <a:pt x="1759929" y="5783100"/>
                    <a:pt x="1782211" y="5786235"/>
                  </a:cubicBezTo>
                  <a:lnTo>
                    <a:pt x="1848386" y="5796984"/>
                  </a:lnTo>
                  <a:lnTo>
                    <a:pt x="1881417" y="5802359"/>
                  </a:lnTo>
                  <a:cubicBezTo>
                    <a:pt x="1892390" y="5804151"/>
                    <a:pt x="1903363" y="5806054"/>
                    <a:pt x="1914560" y="5807061"/>
                  </a:cubicBezTo>
                  <a:cubicBezTo>
                    <a:pt x="1959012" y="5811765"/>
                    <a:pt x="2003241" y="5817251"/>
                    <a:pt x="2047469" y="5821282"/>
                  </a:cubicBezTo>
                  <a:lnTo>
                    <a:pt x="2180601" y="5828896"/>
                  </a:lnTo>
                  <a:lnTo>
                    <a:pt x="2313622" y="5830463"/>
                  </a:lnTo>
                  <a:cubicBezTo>
                    <a:pt x="2335680" y="5830799"/>
                    <a:pt x="2357962" y="5829008"/>
                    <a:pt x="2380021" y="5828448"/>
                  </a:cubicBezTo>
                  <a:lnTo>
                    <a:pt x="2446195" y="5826433"/>
                  </a:lnTo>
                  <a:cubicBezTo>
                    <a:pt x="2468029" y="5826208"/>
                    <a:pt x="2490647" y="5824193"/>
                    <a:pt x="2513041" y="5822737"/>
                  </a:cubicBezTo>
                  <a:lnTo>
                    <a:pt x="2580111" y="5818258"/>
                  </a:lnTo>
                  <a:lnTo>
                    <a:pt x="2613590" y="5816355"/>
                  </a:lnTo>
                  <a:lnTo>
                    <a:pt x="2646845" y="5813108"/>
                  </a:lnTo>
                  <a:cubicBezTo>
                    <a:pt x="2669016" y="5810869"/>
                    <a:pt x="2691074" y="5808741"/>
                    <a:pt x="2713244" y="5806838"/>
                  </a:cubicBezTo>
                  <a:cubicBezTo>
                    <a:pt x="2889933" y="5789371"/>
                    <a:pt x="3062815" y="5762050"/>
                    <a:pt x="3230882" y="5721292"/>
                  </a:cubicBezTo>
                  <a:cubicBezTo>
                    <a:pt x="3398837" y="5680423"/>
                    <a:pt x="3562426" y="5626902"/>
                    <a:pt x="3720416" y="5556472"/>
                  </a:cubicBezTo>
                  <a:cubicBezTo>
                    <a:pt x="3759381" y="5537997"/>
                    <a:pt x="3798347" y="5518962"/>
                    <a:pt x="3837425" y="5499927"/>
                  </a:cubicBezTo>
                  <a:cubicBezTo>
                    <a:pt x="3875271" y="5478765"/>
                    <a:pt x="3913900" y="5458610"/>
                    <a:pt x="3951634" y="5436552"/>
                  </a:cubicBezTo>
                  <a:lnTo>
                    <a:pt x="4007284" y="5401841"/>
                  </a:lnTo>
                  <a:lnTo>
                    <a:pt x="4035164" y="5384374"/>
                  </a:lnTo>
                  <a:lnTo>
                    <a:pt x="4049049" y="5375640"/>
                  </a:lnTo>
                  <a:lnTo>
                    <a:pt x="4062485" y="5366123"/>
                  </a:lnTo>
                  <a:lnTo>
                    <a:pt x="4116567" y="5328277"/>
                  </a:lnTo>
                  <a:cubicBezTo>
                    <a:pt x="4134594" y="5315624"/>
                    <a:pt x="4152957" y="5303420"/>
                    <a:pt x="4169976" y="5289199"/>
                  </a:cubicBezTo>
                  <a:lnTo>
                    <a:pt x="4222042" y="5247994"/>
                  </a:lnTo>
                  <a:cubicBezTo>
                    <a:pt x="4239398" y="5234222"/>
                    <a:pt x="4256865" y="5220562"/>
                    <a:pt x="4273213" y="5205558"/>
                  </a:cubicBezTo>
                  <a:lnTo>
                    <a:pt x="4323151" y="5161329"/>
                  </a:lnTo>
                  <a:cubicBezTo>
                    <a:pt x="4339611" y="5146437"/>
                    <a:pt x="4356631" y="5131881"/>
                    <a:pt x="4371971" y="5116093"/>
                  </a:cubicBezTo>
                  <a:cubicBezTo>
                    <a:pt x="4435457" y="5054398"/>
                    <a:pt x="4496258" y="4991135"/>
                    <a:pt x="4546868" y="4924400"/>
                  </a:cubicBezTo>
                  <a:cubicBezTo>
                    <a:pt x="4600054" y="4858450"/>
                    <a:pt x="4640699" y="4788916"/>
                    <a:pt x="4675634" y="4715352"/>
                  </a:cubicBezTo>
                  <a:lnTo>
                    <a:pt x="4700155" y="4659255"/>
                  </a:lnTo>
                  <a:lnTo>
                    <a:pt x="4721206" y="4600135"/>
                  </a:lnTo>
                  <a:cubicBezTo>
                    <a:pt x="4728707" y="4580988"/>
                    <a:pt x="4733970" y="4559266"/>
                    <a:pt x="4740465" y="4538887"/>
                  </a:cubicBezTo>
                  <a:cubicBezTo>
                    <a:pt x="4746623" y="4518061"/>
                    <a:pt x="4753005" y="4497906"/>
                    <a:pt x="4758492" y="4475848"/>
                  </a:cubicBezTo>
                  <a:cubicBezTo>
                    <a:pt x="4803168" y="4303637"/>
                    <a:pt x="4840902" y="4115080"/>
                    <a:pt x="4891288" y="3930329"/>
                  </a:cubicBezTo>
                  <a:cubicBezTo>
                    <a:pt x="4940891" y="3744906"/>
                    <a:pt x="5000235" y="3562059"/>
                    <a:pt x="5066298" y="3382235"/>
                  </a:cubicBezTo>
                  <a:cubicBezTo>
                    <a:pt x="5124186" y="3226932"/>
                    <a:pt x="5154530" y="3064015"/>
                    <a:pt x="5156994" y="2898635"/>
                  </a:cubicBezTo>
                  <a:cubicBezTo>
                    <a:pt x="5159681" y="2733255"/>
                    <a:pt x="5132920" y="2565636"/>
                    <a:pt x="5083317" y="2402047"/>
                  </a:cubicBezTo>
                  <a:cubicBezTo>
                    <a:pt x="5033938" y="2238123"/>
                    <a:pt x="4960150" y="2079013"/>
                    <a:pt x="4871022" y="1926958"/>
                  </a:cubicBezTo>
                  <a:cubicBezTo>
                    <a:pt x="4826570" y="1850818"/>
                    <a:pt x="4777415" y="1776918"/>
                    <a:pt x="4727028" y="1703577"/>
                  </a:cubicBezTo>
                  <a:cubicBezTo>
                    <a:pt x="4676418" y="1630349"/>
                    <a:pt x="4622784" y="1558464"/>
                    <a:pt x="4563776" y="1490834"/>
                  </a:cubicBezTo>
                  <a:cubicBezTo>
                    <a:pt x="4503647" y="1423764"/>
                    <a:pt x="4439041" y="1359157"/>
                    <a:pt x="4370291" y="1300596"/>
                  </a:cubicBezTo>
                  <a:cubicBezTo>
                    <a:pt x="4336812" y="1270141"/>
                    <a:pt x="4301541" y="1242148"/>
                    <a:pt x="4266046" y="1214491"/>
                  </a:cubicBezTo>
                  <a:cubicBezTo>
                    <a:pt x="4248355" y="1200607"/>
                    <a:pt x="4230776" y="1186611"/>
                    <a:pt x="4212973" y="1173062"/>
                  </a:cubicBezTo>
                  <a:cubicBezTo>
                    <a:pt x="4194722" y="1160074"/>
                    <a:pt x="4176359" y="1147197"/>
                    <a:pt x="4157995" y="1134545"/>
                  </a:cubicBezTo>
                  <a:cubicBezTo>
                    <a:pt x="4011426" y="1031980"/>
                    <a:pt x="3855004" y="948562"/>
                    <a:pt x="3697126" y="881044"/>
                  </a:cubicBezTo>
                  <a:lnTo>
                    <a:pt x="3637670" y="856747"/>
                  </a:lnTo>
                  <a:lnTo>
                    <a:pt x="3608222" y="844318"/>
                  </a:lnTo>
                  <a:cubicBezTo>
                    <a:pt x="3598480" y="840063"/>
                    <a:pt x="3588179" y="837040"/>
                    <a:pt x="3578214" y="833457"/>
                  </a:cubicBezTo>
                  <a:lnTo>
                    <a:pt x="3518309" y="812294"/>
                  </a:lnTo>
                  <a:cubicBezTo>
                    <a:pt x="3513383" y="810503"/>
                    <a:pt x="3508344" y="808823"/>
                    <a:pt x="3503417" y="806920"/>
                  </a:cubicBezTo>
                  <a:cubicBezTo>
                    <a:pt x="3498603" y="804792"/>
                    <a:pt x="3494236" y="801993"/>
                    <a:pt x="3489533" y="799642"/>
                  </a:cubicBezTo>
                  <a:cubicBezTo>
                    <a:pt x="3480240" y="794827"/>
                    <a:pt x="3470498" y="791020"/>
                    <a:pt x="3460869" y="787101"/>
                  </a:cubicBezTo>
                  <a:lnTo>
                    <a:pt x="3402980" y="763475"/>
                  </a:lnTo>
                  <a:lnTo>
                    <a:pt x="3374092" y="751606"/>
                  </a:lnTo>
                  <a:cubicBezTo>
                    <a:pt x="3364462" y="747688"/>
                    <a:pt x="3354945" y="743433"/>
                    <a:pt x="3344980" y="740409"/>
                  </a:cubicBezTo>
                  <a:lnTo>
                    <a:pt x="3226627" y="700772"/>
                  </a:lnTo>
                  <a:cubicBezTo>
                    <a:pt x="3067405" y="652849"/>
                    <a:pt x="2902697" y="625192"/>
                    <a:pt x="2735750" y="614667"/>
                  </a:cubicBezTo>
                  <a:cubicBezTo>
                    <a:pt x="2714811" y="613435"/>
                    <a:pt x="2694209" y="610860"/>
                    <a:pt x="2673158" y="610412"/>
                  </a:cubicBezTo>
                  <a:lnTo>
                    <a:pt x="2610119" y="609628"/>
                  </a:lnTo>
                  <a:lnTo>
                    <a:pt x="2547080" y="608620"/>
                  </a:lnTo>
                  <a:cubicBezTo>
                    <a:pt x="2536443" y="608173"/>
                    <a:pt x="2526365" y="608397"/>
                    <a:pt x="2516400" y="608844"/>
                  </a:cubicBezTo>
                  <a:lnTo>
                    <a:pt x="2486280" y="609740"/>
                  </a:lnTo>
                  <a:cubicBezTo>
                    <a:pt x="2466125" y="609852"/>
                    <a:pt x="2446307" y="611868"/>
                    <a:pt x="2426376" y="613099"/>
                  </a:cubicBezTo>
                  <a:cubicBezTo>
                    <a:pt x="2406333" y="613995"/>
                    <a:pt x="2386627" y="616458"/>
                    <a:pt x="2366920" y="618474"/>
                  </a:cubicBezTo>
                  <a:cubicBezTo>
                    <a:pt x="2357066" y="619482"/>
                    <a:pt x="2347101" y="620153"/>
                    <a:pt x="2337248" y="621497"/>
                  </a:cubicBezTo>
                  <a:lnTo>
                    <a:pt x="2307800" y="625528"/>
                  </a:lnTo>
                  <a:lnTo>
                    <a:pt x="2278351" y="629559"/>
                  </a:lnTo>
                  <a:lnTo>
                    <a:pt x="2249127" y="634710"/>
                  </a:lnTo>
                  <a:cubicBezTo>
                    <a:pt x="2093377" y="661918"/>
                    <a:pt x="1942329" y="710849"/>
                    <a:pt x="1796096" y="781726"/>
                  </a:cubicBezTo>
                  <a:cubicBezTo>
                    <a:pt x="1649751" y="852268"/>
                    <a:pt x="1508892" y="944307"/>
                    <a:pt x="1370833" y="1048663"/>
                  </a:cubicBezTo>
                  <a:cubicBezTo>
                    <a:pt x="1232774" y="1153244"/>
                    <a:pt x="1097290" y="1269917"/>
                    <a:pt x="959790" y="1390844"/>
                  </a:cubicBezTo>
                  <a:lnTo>
                    <a:pt x="749062" y="1577611"/>
                  </a:lnTo>
                  <a:cubicBezTo>
                    <a:pt x="674602" y="1642329"/>
                    <a:pt x="599806" y="1704137"/>
                    <a:pt x="524786" y="1763145"/>
                  </a:cubicBezTo>
                  <a:cubicBezTo>
                    <a:pt x="374858" y="1881498"/>
                    <a:pt x="223810" y="1987422"/>
                    <a:pt x="84071" y="2098496"/>
                  </a:cubicBezTo>
                  <a:lnTo>
                    <a:pt x="0" y="2168094"/>
                  </a:lnTo>
                  <a:lnTo>
                    <a:pt x="0" y="1576676"/>
                  </a:lnTo>
                  <a:lnTo>
                    <a:pt x="174655" y="1387597"/>
                  </a:lnTo>
                  <a:cubicBezTo>
                    <a:pt x="238926" y="1320079"/>
                    <a:pt x="302749" y="1254577"/>
                    <a:pt x="363661" y="1188626"/>
                  </a:cubicBezTo>
                  <a:lnTo>
                    <a:pt x="458052" y="1086397"/>
                  </a:lnTo>
                  <a:cubicBezTo>
                    <a:pt x="490635" y="1051351"/>
                    <a:pt x="523666" y="1016416"/>
                    <a:pt x="557257" y="981593"/>
                  </a:cubicBezTo>
                  <a:cubicBezTo>
                    <a:pt x="691510" y="842414"/>
                    <a:pt x="835055" y="705699"/>
                    <a:pt x="994165" y="578389"/>
                  </a:cubicBezTo>
                  <a:cubicBezTo>
                    <a:pt x="1152939" y="451190"/>
                    <a:pt x="1328060" y="333398"/>
                    <a:pt x="1520873" y="237215"/>
                  </a:cubicBezTo>
                  <a:cubicBezTo>
                    <a:pt x="1713238" y="141033"/>
                    <a:pt x="1924302" y="68028"/>
                    <a:pt x="2141748" y="31190"/>
                  </a:cubicBezTo>
                  <a:lnTo>
                    <a:pt x="2182505" y="24360"/>
                  </a:lnTo>
                  <a:cubicBezTo>
                    <a:pt x="2196165" y="22344"/>
                    <a:pt x="2209826" y="20665"/>
                    <a:pt x="2223374" y="18873"/>
                  </a:cubicBezTo>
                  <a:lnTo>
                    <a:pt x="2264355" y="13611"/>
                  </a:lnTo>
                  <a:cubicBezTo>
                    <a:pt x="2278015" y="11931"/>
                    <a:pt x="2291676" y="10924"/>
                    <a:pt x="2305336" y="9580"/>
                  </a:cubicBezTo>
                  <a:cubicBezTo>
                    <a:pt x="2332657" y="7229"/>
                    <a:pt x="2360090" y="4653"/>
                    <a:pt x="2387410" y="3645"/>
                  </a:cubicBezTo>
                  <a:cubicBezTo>
                    <a:pt x="2414731" y="2414"/>
                    <a:pt x="2442164" y="510"/>
                    <a:pt x="2469373" y="622"/>
                  </a:cubicBezTo>
                  <a:close/>
                </a:path>
              </a:pathLst>
            </a:custGeom>
            <a:gradFill>
              <a:gsLst>
                <a:gs pos="37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1" name="Freeform: Shape 30">
              <a:extLst>
                <a:ext uri="{FF2B5EF4-FFF2-40B4-BE49-F238E27FC236}">
                  <a16:creationId xmlns:a16="http://schemas.microsoft.com/office/drawing/2014/main" id="{67C4629D-4AB7-48D4-A61B-1AE1837A78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176241"/>
              <a:ext cx="5646908" cy="6130481"/>
            </a:xfrm>
            <a:custGeom>
              <a:avLst/>
              <a:gdLst>
                <a:gd name="connsiteX0" fmla="*/ 2616837 w 5646908"/>
                <a:gd name="connsiteY0" fmla="*/ 0 h 6130481"/>
                <a:gd name="connsiteX1" fmla="*/ 4918721 w 5646908"/>
                <a:gd name="connsiteY1" fmla="*/ 1134258 h 6130481"/>
                <a:gd name="connsiteX2" fmla="*/ 5539036 w 5646908"/>
                <a:gd name="connsiteY2" fmla="*/ 3362353 h 6130481"/>
                <a:gd name="connsiteX3" fmla="*/ 4712024 w 5646908"/>
                <a:gd name="connsiteY3" fmla="*/ 5293280 h 6130481"/>
                <a:gd name="connsiteX4" fmla="*/ 2547864 w 5646908"/>
                <a:gd name="connsiteY4" fmla="*/ 6130481 h 6130481"/>
                <a:gd name="connsiteX5" fmla="*/ 263223 w 5646908"/>
                <a:gd name="connsiteY5" fmla="*/ 5212325 h 6130481"/>
                <a:gd name="connsiteX6" fmla="*/ 49974 w 5646908"/>
                <a:gd name="connsiteY6" fmla="*/ 4985345 h 6130481"/>
                <a:gd name="connsiteX7" fmla="*/ 0 w 5646908"/>
                <a:gd name="connsiteY7" fmla="*/ 4920618 h 6130481"/>
                <a:gd name="connsiteX8" fmla="*/ 0 w 5646908"/>
                <a:gd name="connsiteY8" fmla="*/ 3760303 h 6130481"/>
                <a:gd name="connsiteX9" fmla="*/ 80488 w 5646908"/>
                <a:gd name="connsiteY9" fmla="*/ 3974159 h 6130481"/>
                <a:gd name="connsiteX10" fmla="*/ 664748 w 5646908"/>
                <a:gd name="connsiteY10" fmla="*/ 4813600 h 6130481"/>
                <a:gd name="connsiteX11" fmla="*/ 2548087 w 5646908"/>
                <a:gd name="connsiteY11" fmla="*/ 5570406 h 6130481"/>
                <a:gd name="connsiteX12" fmla="*/ 3536561 w 5646908"/>
                <a:gd name="connsiteY12" fmla="*/ 5407153 h 6130481"/>
                <a:gd name="connsiteX13" fmla="*/ 4308035 w 5646908"/>
                <a:gd name="connsiteY13" fmla="*/ 4897241 h 6130481"/>
                <a:gd name="connsiteX14" fmla="*/ 4569038 w 5646908"/>
                <a:gd name="connsiteY14" fmla="*/ 4564802 h 6130481"/>
                <a:gd name="connsiteX15" fmla="*/ 4699147 w 5646908"/>
                <a:gd name="connsiteY15" fmla="*/ 4149952 h 6130481"/>
                <a:gd name="connsiteX16" fmla="*/ 5003034 w 5646908"/>
                <a:gd name="connsiteY16" fmla="*/ 3168421 h 6130481"/>
                <a:gd name="connsiteX17" fmla="*/ 4994189 w 5646908"/>
                <a:gd name="connsiteY17" fmla="*/ 2321590 h 6130481"/>
                <a:gd name="connsiteX18" fmla="*/ 4487860 w 5646908"/>
                <a:gd name="connsiteY18" fmla="*/ 1501856 h 6130481"/>
                <a:gd name="connsiteX19" fmla="*/ 3640469 w 5646908"/>
                <a:gd name="connsiteY19" fmla="*/ 808425 h 6130481"/>
                <a:gd name="connsiteX20" fmla="*/ 2616837 w 5646908"/>
                <a:gd name="connsiteY20" fmla="*/ 559851 h 6130481"/>
                <a:gd name="connsiteX21" fmla="*/ 1762952 w 5646908"/>
                <a:gd name="connsiteY21" fmla="*/ 812008 h 6130481"/>
                <a:gd name="connsiteX22" fmla="*/ 939635 w 5646908"/>
                <a:gd name="connsiteY22" fmla="*/ 1502976 h 6130481"/>
                <a:gd name="connsiteX23" fmla="*/ 585250 w 5646908"/>
                <a:gd name="connsiteY23" fmla="*/ 1831049 h 6130481"/>
                <a:gd name="connsiteX24" fmla="*/ 40403 w 5646908"/>
                <a:gd name="connsiteY24" fmla="*/ 2389556 h 6130481"/>
                <a:gd name="connsiteX25" fmla="*/ 0 w 5646908"/>
                <a:gd name="connsiteY25" fmla="*/ 2456747 h 6130481"/>
                <a:gd name="connsiteX26" fmla="*/ 0 w 5646908"/>
                <a:gd name="connsiteY26" fmla="*/ 1601114 h 6130481"/>
                <a:gd name="connsiteX27" fmla="*/ 93200 w 5646908"/>
                <a:gd name="connsiteY27" fmla="*/ 1513741 h 6130481"/>
                <a:gd name="connsiteX28" fmla="*/ 535423 w 5646908"/>
                <a:gd name="connsiteY28" fmla="*/ 1107273 h 6130481"/>
                <a:gd name="connsiteX29" fmla="*/ 2616837 w 5646908"/>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646908" h="6130481">
                  <a:moveTo>
                    <a:pt x="2616837" y="0"/>
                  </a:moveTo>
                  <a:cubicBezTo>
                    <a:pt x="3596241" y="0"/>
                    <a:pt x="4322479" y="463445"/>
                    <a:pt x="4918721" y="1134258"/>
                  </a:cubicBezTo>
                  <a:cubicBezTo>
                    <a:pt x="5416317" y="1694109"/>
                    <a:pt x="5857703" y="2516643"/>
                    <a:pt x="5539036" y="3362353"/>
                  </a:cubicBezTo>
                  <a:cubicBezTo>
                    <a:pt x="5111758" y="4496612"/>
                    <a:pt x="5300763" y="4716633"/>
                    <a:pt x="4712024" y="5293280"/>
                  </a:cubicBezTo>
                  <a:cubicBezTo>
                    <a:pt x="4123284" y="5869926"/>
                    <a:pt x="3446201" y="6130481"/>
                    <a:pt x="2547864" y="6130481"/>
                  </a:cubicBezTo>
                  <a:cubicBezTo>
                    <a:pt x="1657476" y="6130481"/>
                    <a:pt x="850619" y="5780127"/>
                    <a:pt x="263223" y="5212325"/>
                  </a:cubicBezTo>
                  <a:cubicBezTo>
                    <a:pt x="188497" y="5140091"/>
                    <a:pt x="117321" y="5064339"/>
                    <a:pt x="49974" y="4985345"/>
                  </a:cubicBezTo>
                  <a:lnTo>
                    <a:pt x="0" y="4920618"/>
                  </a:lnTo>
                  <a:lnTo>
                    <a:pt x="0" y="3760303"/>
                  </a:lnTo>
                  <a:lnTo>
                    <a:pt x="80488" y="3974159"/>
                  </a:lnTo>
                  <a:cubicBezTo>
                    <a:pt x="217875" y="4289243"/>
                    <a:pt x="414383" y="4571632"/>
                    <a:pt x="664748" y="4813600"/>
                  </a:cubicBezTo>
                  <a:cubicBezTo>
                    <a:pt x="1169734" y="5301566"/>
                    <a:pt x="1838644" y="5570406"/>
                    <a:pt x="2548087" y="5570406"/>
                  </a:cubicBezTo>
                  <a:cubicBezTo>
                    <a:pt x="2928786" y="5570406"/>
                    <a:pt x="3252156" y="5516996"/>
                    <a:pt x="3536561" y="5407153"/>
                  </a:cubicBezTo>
                  <a:cubicBezTo>
                    <a:pt x="3815366" y="5299438"/>
                    <a:pt x="4067747" y="5132603"/>
                    <a:pt x="4308035" y="4897241"/>
                  </a:cubicBezTo>
                  <a:cubicBezTo>
                    <a:pt x="4475095" y="4733653"/>
                    <a:pt x="4533767" y="4637358"/>
                    <a:pt x="4569038" y="4564802"/>
                  </a:cubicBezTo>
                  <a:cubicBezTo>
                    <a:pt x="4619313" y="4461453"/>
                    <a:pt x="4652792" y="4330784"/>
                    <a:pt x="4699147" y="4149952"/>
                  </a:cubicBezTo>
                  <a:cubicBezTo>
                    <a:pt x="4758491" y="3918846"/>
                    <a:pt x="4839558" y="3602194"/>
                    <a:pt x="5003034" y="3168421"/>
                  </a:cubicBezTo>
                  <a:cubicBezTo>
                    <a:pt x="5103024" y="2902940"/>
                    <a:pt x="5100112" y="2626037"/>
                    <a:pt x="4994189" y="2321590"/>
                  </a:cubicBezTo>
                  <a:cubicBezTo>
                    <a:pt x="4900470" y="2052526"/>
                    <a:pt x="4725460" y="1769129"/>
                    <a:pt x="4487860" y="1501856"/>
                  </a:cubicBezTo>
                  <a:cubicBezTo>
                    <a:pt x="4210285" y="1189683"/>
                    <a:pt x="3933047" y="962832"/>
                    <a:pt x="3640469" y="808425"/>
                  </a:cubicBezTo>
                  <a:cubicBezTo>
                    <a:pt x="3323369" y="641141"/>
                    <a:pt x="2988578" y="559851"/>
                    <a:pt x="2616837" y="559851"/>
                  </a:cubicBezTo>
                  <a:cubicBezTo>
                    <a:pt x="2315413" y="559851"/>
                    <a:pt x="2044110" y="640134"/>
                    <a:pt x="1762952" y="812008"/>
                  </a:cubicBezTo>
                  <a:cubicBezTo>
                    <a:pt x="1472838" y="989593"/>
                    <a:pt x="1197167" y="1250707"/>
                    <a:pt x="939635" y="1502976"/>
                  </a:cubicBezTo>
                  <a:cubicBezTo>
                    <a:pt x="819379" y="1620769"/>
                    <a:pt x="700355" y="1727700"/>
                    <a:pt x="585250" y="1831049"/>
                  </a:cubicBezTo>
                  <a:cubicBezTo>
                    <a:pt x="362317" y="2031140"/>
                    <a:pt x="169840" y="2204022"/>
                    <a:pt x="40403" y="2389556"/>
                  </a:cubicBezTo>
                  <a:lnTo>
                    <a:pt x="0" y="2456747"/>
                  </a:lnTo>
                  <a:lnTo>
                    <a:pt x="0" y="1601114"/>
                  </a:lnTo>
                  <a:lnTo>
                    <a:pt x="93200" y="1513741"/>
                  </a:lnTo>
                  <a:cubicBezTo>
                    <a:pt x="237107" y="1383294"/>
                    <a:pt x="388238" y="1251435"/>
                    <a:pt x="535423" y="1107273"/>
                  </a:cubicBezTo>
                  <a:cubicBezTo>
                    <a:pt x="1124050" y="530627"/>
                    <a:pt x="1718500" y="0"/>
                    <a:pt x="2616837" y="0"/>
                  </a:cubicBezTo>
                  <a:close/>
                </a:path>
              </a:pathLst>
            </a:custGeom>
            <a:gradFill>
              <a:gsLst>
                <a:gs pos="2000">
                  <a:schemeClr val="bg1">
                    <a:alpha val="10000"/>
                  </a:schemeClr>
                </a:gs>
                <a:gs pos="54000">
                  <a:schemeClr val="accent6">
                    <a:alpha val="10000"/>
                  </a:schemeClr>
                </a:gs>
                <a:gs pos="100000">
                  <a:schemeClr val="bg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2" name="Freeform: Shape 31">
              <a:extLst>
                <a:ext uri="{FF2B5EF4-FFF2-40B4-BE49-F238E27FC236}">
                  <a16:creationId xmlns:a16="http://schemas.microsoft.com/office/drawing/2014/main" id="{D1E30050-9FC4-4CC7-8C0B-BF5EFD106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176241"/>
              <a:ext cx="5517522" cy="6130481"/>
            </a:xfrm>
            <a:custGeom>
              <a:avLst/>
              <a:gdLst>
                <a:gd name="connsiteX0" fmla="*/ 2549095 w 5517522"/>
                <a:gd name="connsiteY0" fmla="*/ 0 h 6130481"/>
                <a:gd name="connsiteX1" fmla="*/ 4804175 w 5517522"/>
                <a:gd name="connsiteY1" fmla="*/ 1134258 h 6130481"/>
                <a:gd name="connsiteX2" fmla="*/ 5411838 w 5517522"/>
                <a:gd name="connsiteY2" fmla="*/ 3362353 h 6130481"/>
                <a:gd name="connsiteX3" fmla="*/ 4601621 w 5517522"/>
                <a:gd name="connsiteY3" fmla="*/ 5293280 h 6130481"/>
                <a:gd name="connsiteX4" fmla="*/ 2481577 w 5517522"/>
                <a:gd name="connsiteY4" fmla="*/ 6130481 h 6130481"/>
                <a:gd name="connsiteX5" fmla="*/ 243517 w 5517522"/>
                <a:gd name="connsiteY5" fmla="*/ 5212325 h 6130481"/>
                <a:gd name="connsiteX6" fmla="*/ 34587 w 5517522"/>
                <a:gd name="connsiteY6" fmla="*/ 4985345 h 6130481"/>
                <a:gd name="connsiteX7" fmla="*/ 0 w 5517522"/>
                <a:gd name="connsiteY7" fmla="*/ 4939620 h 6130481"/>
                <a:gd name="connsiteX8" fmla="*/ 0 w 5517522"/>
                <a:gd name="connsiteY8" fmla="*/ 3335329 h 6130481"/>
                <a:gd name="connsiteX9" fmla="*/ 17141 w 5517522"/>
                <a:gd name="connsiteY9" fmla="*/ 3448738 h 6130481"/>
                <a:gd name="connsiteX10" fmla="*/ 167489 w 5517522"/>
                <a:gd name="connsiteY10" fmla="*/ 3930490 h 6130481"/>
                <a:gd name="connsiteX11" fmla="*/ 715471 w 5517522"/>
                <a:gd name="connsiteY11" fmla="*/ 4734212 h 6130481"/>
                <a:gd name="connsiteX12" fmla="*/ 2481689 w 5517522"/>
                <a:gd name="connsiteY12" fmla="*/ 5458772 h 6130481"/>
                <a:gd name="connsiteX13" fmla="*/ 4126644 w 5517522"/>
                <a:gd name="connsiteY13" fmla="*/ 4818302 h 6130481"/>
                <a:gd name="connsiteX14" fmla="*/ 4360437 w 5517522"/>
                <a:gd name="connsiteY14" fmla="*/ 4516766 h 6130481"/>
                <a:gd name="connsiteX15" fmla="*/ 4480357 w 5517522"/>
                <a:gd name="connsiteY15" fmla="*/ 4122855 h 6130481"/>
                <a:gd name="connsiteX16" fmla="*/ 4781557 w 5517522"/>
                <a:gd name="connsiteY16" fmla="*/ 3129791 h 6130481"/>
                <a:gd name="connsiteX17" fmla="*/ 4771928 w 5517522"/>
                <a:gd name="connsiteY17" fmla="*/ 2357869 h 6130481"/>
                <a:gd name="connsiteX18" fmla="*/ 4297510 w 5517522"/>
                <a:gd name="connsiteY18" fmla="*/ 1575533 h 6130481"/>
                <a:gd name="connsiteX19" fmla="*/ 3498715 w 5517522"/>
                <a:gd name="connsiteY19" fmla="*/ 907071 h 6130481"/>
                <a:gd name="connsiteX20" fmla="*/ 2549095 w 5517522"/>
                <a:gd name="connsiteY20" fmla="*/ 671821 h 6130481"/>
                <a:gd name="connsiteX21" fmla="*/ 985319 w 5517522"/>
                <a:gd name="connsiteY21" fmla="*/ 1582475 h 6130481"/>
                <a:gd name="connsiteX22" fmla="*/ 634628 w 5517522"/>
                <a:gd name="connsiteY22" fmla="*/ 1913907 h 6130481"/>
                <a:gd name="connsiteX23" fmla="*/ 117662 w 5517522"/>
                <a:gd name="connsiteY23" fmla="*/ 2453044 h 6130481"/>
                <a:gd name="connsiteX24" fmla="*/ 2515 w 5517522"/>
                <a:gd name="connsiteY24" fmla="*/ 2685494 h 6130481"/>
                <a:gd name="connsiteX25" fmla="*/ 0 w 5517522"/>
                <a:gd name="connsiteY25" fmla="*/ 2696965 h 6130481"/>
                <a:gd name="connsiteX26" fmla="*/ 0 w 5517522"/>
                <a:gd name="connsiteY26" fmla="*/ 1587383 h 6130481"/>
                <a:gd name="connsiteX27" fmla="*/ 76951 w 5517522"/>
                <a:gd name="connsiteY27" fmla="*/ 1513741 h 6130481"/>
                <a:gd name="connsiteX28" fmla="*/ 510118 w 5517522"/>
                <a:gd name="connsiteY28" fmla="*/ 1107273 h 6130481"/>
                <a:gd name="connsiteX29" fmla="*/ 2549095 w 5517522"/>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517522" h="6130481">
                  <a:moveTo>
                    <a:pt x="2549095" y="0"/>
                  </a:moveTo>
                  <a:cubicBezTo>
                    <a:pt x="3508568" y="0"/>
                    <a:pt x="4219915" y="463445"/>
                    <a:pt x="4804175" y="1134258"/>
                  </a:cubicBezTo>
                  <a:cubicBezTo>
                    <a:pt x="5291694" y="1694109"/>
                    <a:pt x="5724011" y="2516643"/>
                    <a:pt x="5411838" y="3362353"/>
                  </a:cubicBezTo>
                  <a:cubicBezTo>
                    <a:pt x="4993181" y="4496612"/>
                    <a:pt x="5178268" y="4716633"/>
                    <a:pt x="4601621" y="5293280"/>
                  </a:cubicBezTo>
                  <a:cubicBezTo>
                    <a:pt x="4024863" y="5869926"/>
                    <a:pt x="3361551" y="6130481"/>
                    <a:pt x="2481577" y="6130481"/>
                  </a:cubicBezTo>
                  <a:cubicBezTo>
                    <a:pt x="1609329" y="6130481"/>
                    <a:pt x="818932" y="5780127"/>
                    <a:pt x="243517" y="5212325"/>
                  </a:cubicBezTo>
                  <a:cubicBezTo>
                    <a:pt x="170302" y="5140091"/>
                    <a:pt x="100568" y="5064339"/>
                    <a:pt x="34587" y="4985345"/>
                  </a:cubicBezTo>
                  <a:lnTo>
                    <a:pt x="0" y="4939620"/>
                  </a:lnTo>
                  <a:lnTo>
                    <a:pt x="0" y="3335329"/>
                  </a:lnTo>
                  <a:lnTo>
                    <a:pt x="17141" y="3448738"/>
                  </a:lnTo>
                  <a:cubicBezTo>
                    <a:pt x="50676" y="3613558"/>
                    <a:pt x="100867" y="3774516"/>
                    <a:pt x="167489" y="3930490"/>
                  </a:cubicBezTo>
                  <a:cubicBezTo>
                    <a:pt x="296255" y="4232138"/>
                    <a:pt x="480670" y="4502546"/>
                    <a:pt x="715471" y="4734212"/>
                  </a:cubicBezTo>
                  <a:cubicBezTo>
                    <a:pt x="1188993" y="5201464"/>
                    <a:pt x="1816250" y="5458772"/>
                    <a:pt x="2481689" y="5458772"/>
                  </a:cubicBezTo>
                  <a:cubicBezTo>
                    <a:pt x="3185758" y="5458772"/>
                    <a:pt x="3677755" y="5267191"/>
                    <a:pt x="4126644" y="4818302"/>
                  </a:cubicBezTo>
                  <a:cubicBezTo>
                    <a:pt x="4278363" y="4666583"/>
                    <a:pt x="4329982" y="4580701"/>
                    <a:pt x="4360437" y="4516766"/>
                  </a:cubicBezTo>
                  <a:cubicBezTo>
                    <a:pt x="4404890" y="4423495"/>
                    <a:pt x="4436577" y="4297417"/>
                    <a:pt x="4480357" y="4122855"/>
                  </a:cubicBezTo>
                  <a:cubicBezTo>
                    <a:pt x="4539030" y="3889285"/>
                    <a:pt x="4619425" y="3569275"/>
                    <a:pt x="4781557" y="3129791"/>
                  </a:cubicBezTo>
                  <a:cubicBezTo>
                    <a:pt x="4870238" y="2889503"/>
                    <a:pt x="4867103" y="2637010"/>
                    <a:pt x="4771928" y="2357869"/>
                  </a:cubicBezTo>
                  <a:cubicBezTo>
                    <a:pt x="4684815" y="2102465"/>
                    <a:pt x="4520779" y="1831945"/>
                    <a:pt x="4297510" y="1575533"/>
                  </a:cubicBezTo>
                  <a:cubicBezTo>
                    <a:pt x="4034492" y="1273549"/>
                    <a:pt x="3773266" y="1054983"/>
                    <a:pt x="3498715" y="907071"/>
                  </a:cubicBezTo>
                  <a:cubicBezTo>
                    <a:pt x="3204905" y="748745"/>
                    <a:pt x="2894187" y="671821"/>
                    <a:pt x="2549095" y="671821"/>
                  </a:cubicBezTo>
                  <a:cubicBezTo>
                    <a:pt x="1942553" y="671821"/>
                    <a:pt x="1518298" y="1049273"/>
                    <a:pt x="985319" y="1582475"/>
                  </a:cubicBezTo>
                  <a:cubicBezTo>
                    <a:pt x="865735" y="1702059"/>
                    <a:pt x="748278" y="1809774"/>
                    <a:pt x="634628" y="1913907"/>
                  </a:cubicBezTo>
                  <a:cubicBezTo>
                    <a:pt x="421325" y="2109407"/>
                    <a:pt x="237134" y="2278146"/>
                    <a:pt x="117662" y="2453044"/>
                  </a:cubicBezTo>
                  <a:cubicBezTo>
                    <a:pt x="64756" y="2530415"/>
                    <a:pt x="27022" y="2605799"/>
                    <a:pt x="2515" y="2685494"/>
                  </a:cubicBezTo>
                  <a:lnTo>
                    <a:pt x="0" y="2696965"/>
                  </a:lnTo>
                  <a:lnTo>
                    <a:pt x="0" y="1587383"/>
                  </a:lnTo>
                  <a:lnTo>
                    <a:pt x="76951" y="1513741"/>
                  </a:lnTo>
                  <a:cubicBezTo>
                    <a:pt x="217918" y="1383294"/>
                    <a:pt x="365956" y="1251435"/>
                    <a:pt x="510118" y="1107273"/>
                  </a:cubicBezTo>
                  <a:cubicBezTo>
                    <a:pt x="1086764" y="530627"/>
                    <a:pt x="1669121" y="0"/>
                    <a:pt x="25490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3" name="Freeform: Shape 32">
              <a:extLst>
                <a:ext uri="{FF2B5EF4-FFF2-40B4-BE49-F238E27FC236}">
                  <a16:creationId xmlns:a16="http://schemas.microsoft.com/office/drawing/2014/main" id="{E7E03733-50FD-49A6-B226-40F6A0AD45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176241"/>
              <a:ext cx="5517475" cy="6130481"/>
            </a:xfrm>
            <a:custGeom>
              <a:avLst/>
              <a:gdLst>
                <a:gd name="connsiteX0" fmla="*/ 2549095 w 5517475"/>
                <a:gd name="connsiteY0" fmla="*/ 0 h 6130481"/>
                <a:gd name="connsiteX1" fmla="*/ 4804175 w 5517475"/>
                <a:gd name="connsiteY1" fmla="*/ 1134258 h 6130481"/>
                <a:gd name="connsiteX2" fmla="*/ 5411838 w 5517475"/>
                <a:gd name="connsiteY2" fmla="*/ 3362353 h 6130481"/>
                <a:gd name="connsiteX3" fmla="*/ 4601621 w 5517475"/>
                <a:gd name="connsiteY3" fmla="*/ 5293280 h 6130481"/>
                <a:gd name="connsiteX4" fmla="*/ 2481577 w 5517475"/>
                <a:gd name="connsiteY4" fmla="*/ 6130481 h 6130481"/>
                <a:gd name="connsiteX5" fmla="*/ 243517 w 5517475"/>
                <a:gd name="connsiteY5" fmla="*/ 5212325 h 6130481"/>
                <a:gd name="connsiteX6" fmla="*/ 34587 w 5517475"/>
                <a:gd name="connsiteY6" fmla="*/ 4985345 h 6130481"/>
                <a:gd name="connsiteX7" fmla="*/ 0 w 5517475"/>
                <a:gd name="connsiteY7" fmla="*/ 4939620 h 6130481"/>
                <a:gd name="connsiteX8" fmla="*/ 0 w 5517475"/>
                <a:gd name="connsiteY8" fmla="*/ 3799573 h 6130481"/>
                <a:gd name="connsiteX9" fmla="*/ 64364 w 5517475"/>
                <a:gd name="connsiteY9" fmla="*/ 3974159 h 6130481"/>
                <a:gd name="connsiteX10" fmla="*/ 636644 w 5517475"/>
                <a:gd name="connsiteY10" fmla="*/ 4813600 h 6130481"/>
                <a:gd name="connsiteX11" fmla="*/ 2481577 w 5517475"/>
                <a:gd name="connsiteY11" fmla="*/ 5570406 h 6130481"/>
                <a:gd name="connsiteX12" fmla="*/ 3449896 w 5517475"/>
                <a:gd name="connsiteY12" fmla="*/ 5407153 h 6130481"/>
                <a:gd name="connsiteX13" fmla="*/ 4205695 w 5517475"/>
                <a:gd name="connsiteY13" fmla="*/ 4897241 h 6130481"/>
                <a:gd name="connsiteX14" fmla="*/ 4461434 w 5517475"/>
                <a:gd name="connsiteY14" fmla="*/ 4564802 h 6130481"/>
                <a:gd name="connsiteX15" fmla="*/ 4588969 w 5517475"/>
                <a:gd name="connsiteY15" fmla="*/ 4149952 h 6130481"/>
                <a:gd name="connsiteX16" fmla="*/ 4886585 w 5517475"/>
                <a:gd name="connsiteY16" fmla="*/ 3168421 h 6130481"/>
                <a:gd name="connsiteX17" fmla="*/ 4877964 w 5517475"/>
                <a:gd name="connsiteY17" fmla="*/ 2321590 h 6130481"/>
                <a:gd name="connsiteX18" fmla="*/ 4382048 w 5517475"/>
                <a:gd name="connsiteY18" fmla="*/ 1501856 h 6130481"/>
                <a:gd name="connsiteX19" fmla="*/ 3551900 w 5517475"/>
                <a:gd name="connsiteY19" fmla="*/ 808425 h 6130481"/>
                <a:gd name="connsiteX20" fmla="*/ 2549095 w 5517475"/>
                <a:gd name="connsiteY20" fmla="*/ 559851 h 6130481"/>
                <a:gd name="connsiteX21" fmla="*/ 1712566 w 5517475"/>
                <a:gd name="connsiteY21" fmla="*/ 812008 h 6130481"/>
                <a:gd name="connsiteX22" fmla="*/ 906044 w 5517475"/>
                <a:gd name="connsiteY22" fmla="*/ 1502976 h 6130481"/>
                <a:gd name="connsiteX23" fmla="*/ 558825 w 5517475"/>
                <a:gd name="connsiteY23" fmla="*/ 1831049 h 6130481"/>
                <a:gd name="connsiteX24" fmla="*/ 25063 w 5517475"/>
                <a:gd name="connsiteY24" fmla="*/ 2389556 h 6130481"/>
                <a:gd name="connsiteX25" fmla="*/ 0 w 5517475"/>
                <a:gd name="connsiteY25" fmla="*/ 2432109 h 6130481"/>
                <a:gd name="connsiteX26" fmla="*/ 0 w 5517475"/>
                <a:gd name="connsiteY26" fmla="*/ 1587383 h 6130481"/>
                <a:gd name="connsiteX27" fmla="*/ 76951 w 5517475"/>
                <a:gd name="connsiteY27" fmla="*/ 1513741 h 6130481"/>
                <a:gd name="connsiteX28" fmla="*/ 510118 w 5517475"/>
                <a:gd name="connsiteY28" fmla="*/ 1107273 h 6130481"/>
                <a:gd name="connsiteX29" fmla="*/ 2549095 w 5517475"/>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517475" h="6130481">
                  <a:moveTo>
                    <a:pt x="2549095" y="0"/>
                  </a:moveTo>
                  <a:cubicBezTo>
                    <a:pt x="3508568" y="0"/>
                    <a:pt x="4219915" y="463445"/>
                    <a:pt x="4804175" y="1134258"/>
                  </a:cubicBezTo>
                  <a:cubicBezTo>
                    <a:pt x="5291694" y="1694109"/>
                    <a:pt x="5723899" y="2516643"/>
                    <a:pt x="5411838" y="3362353"/>
                  </a:cubicBezTo>
                  <a:cubicBezTo>
                    <a:pt x="4993181" y="4496612"/>
                    <a:pt x="5178268" y="4716633"/>
                    <a:pt x="4601621" y="5293280"/>
                  </a:cubicBezTo>
                  <a:cubicBezTo>
                    <a:pt x="4024863" y="5869926"/>
                    <a:pt x="3361551" y="6130481"/>
                    <a:pt x="2481577" y="6130481"/>
                  </a:cubicBezTo>
                  <a:cubicBezTo>
                    <a:pt x="1609329" y="6130481"/>
                    <a:pt x="818932" y="5780127"/>
                    <a:pt x="243517" y="5212325"/>
                  </a:cubicBezTo>
                  <a:cubicBezTo>
                    <a:pt x="170302" y="5140091"/>
                    <a:pt x="100568" y="5064339"/>
                    <a:pt x="34587" y="4985345"/>
                  </a:cubicBezTo>
                  <a:lnTo>
                    <a:pt x="0" y="4939620"/>
                  </a:lnTo>
                  <a:lnTo>
                    <a:pt x="0" y="3799573"/>
                  </a:lnTo>
                  <a:lnTo>
                    <a:pt x="64364" y="3974159"/>
                  </a:lnTo>
                  <a:cubicBezTo>
                    <a:pt x="198841" y="4289243"/>
                    <a:pt x="391429" y="4571632"/>
                    <a:pt x="636644" y="4813600"/>
                  </a:cubicBezTo>
                  <a:cubicBezTo>
                    <a:pt x="1131328" y="5301566"/>
                    <a:pt x="1786578" y="5570406"/>
                    <a:pt x="2481577" y="5570406"/>
                  </a:cubicBezTo>
                  <a:cubicBezTo>
                    <a:pt x="2854550" y="5570406"/>
                    <a:pt x="3171314" y="5516996"/>
                    <a:pt x="3449896" y="5407153"/>
                  </a:cubicBezTo>
                  <a:cubicBezTo>
                    <a:pt x="3723103" y="5299438"/>
                    <a:pt x="3970333" y="5132603"/>
                    <a:pt x="4205695" y="4897241"/>
                  </a:cubicBezTo>
                  <a:cubicBezTo>
                    <a:pt x="4369395" y="4733653"/>
                    <a:pt x="4426836" y="4637358"/>
                    <a:pt x="4461434" y="4564802"/>
                  </a:cubicBezTo>
                  <a:cubicBezTo>
                    <a:pt x="4510701" y="4461453"/>
                    <a:pt x="4543509" y="4330784"/>
                    <a:pt x="4588969" y="4149952"/>
                  </a:cubicBezTo>
                  <a:cubicBezTo>
                    <a:pt x="4646969" y="3918846"/>
                    <a:pt x="4726468" y="3602194"/>
                    <a:pt x="4886585" y="3168421"/>
                  </a:cubicBezTo>
                  <a:cubicBezTo>
                    <a:pt x="4984560" y="2902940"/>
                    <a:pt x="4981760" y="2626037"/>
                    <a:pt x="4877964" y="2321590"/>
                  </a:cubicBezTo>
                  <a:cubicBezTo>
                    <a:pt x="4786260" y="2052526"/>
                    <a:pt x="4614834" y="1769129"/>
                    <a:pt x="4382048" y="1501856"/>
                  </a:cubicBezTo>
                  <a:cubicBezTo>
                    <a:pt x="4110072" y="1189683"/>
                    <a:pt x="3838544" y="962832"/>
                    <a:pt x="3551900" y="808425"/>
                  </a:cubicBezTo>
                  <a:cubicBezTo>
                    <a:pt x="3241183" y="641141"/>
                    <a:pt x="2913222" y="559851"/>
                    <a:pt x="2549095" y="559851"/>
                  </a:cubicBezTo>
                  <a:cubicBezTo>
                    <a:pt x="2253830" y="559851"/>
                    <a:pt x="1988013" y="640134"/>
                    <a:pt x="1712566" y="812008"/>
                  </a:cubicBezTo>
                  <a:cubicBezTo>
                    <a:pt x="1428385" y="989593"/>
                    <a:pt x="1158313" y="1250707"/>
                    <a:pt x="906044" y="1502976"/>
                  </a:cubicBezTo>
                  <a:cubicBezTo>
                    <a:pt x="788140" y="1620769"/>
                    <a:pt x="671579" y="1727700"/>
                    <a:pt x="558825" y="1831049"/>
                  </a:cubicBezTo>
                  <a:cubicBezTo>
                    <a:pt x="340371" y="2031140"/>
                    <a:pt x="151813" y="2204022"/>
                    <a:pt x="25063" y="2389556"/>
                  </a:cubicBezTo>
                  <a:lnTo>
                    <a:pt x="0" y="2432109"/>
                  </a:lnTo>
                  <a:lnTo>
                    <a:pt x="0" y="1587383"/>
                  </a:lnTo>
                  <a:lnTo>
                    <a:pt x="76951" y="1513741"/>
                  </a:lnTo>
                  <a:cubicBezTo>
                    <a:pt x="217918" y="1383294"/>
                    <a:pt x="365956" y="1251435"/>
                    <a:pt x="510118" y="1107273"/>
                  </a:cubicBezTo>
                  <a:cubicBezTo>
                    <a:pt x="1086764" y="530627"/>
                    <a:pt x="1669121" y="0"/>
                    <a:pt x="25490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4" name="Freeform: Shape 33">
              <a:extLst>
                <a:ext uri="{FF2B5EF4-FFF2-40B4-BE49-F238E27FC236}">
                  <a16:creationId xmlns:a16="http://schemas.microsoft.com/office/drawing/2014/main" id="{8A614510-A9F4-41B6-B78E-F49E390C7E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0"/>
              <a:ext cx="5646974" cy="6483075"/>
            </a:xfrm>
            <a:custGeom>
              <a:avLst/>
              <a:gdLst>
                <a:gd name="connsiteX0" fmla="*/ 2405773 w 5646974"/>
                <a:gd name="connsiteY0" fmla="*/ 0 h 6483075"/>
                <a:gd name="connsiteX1" fmla="*/ 5646974 w 5646974"/>
                <a:gd name="connsiteY1" fmla="*/ 3241538 h 6483075"/>
                <a:gd name="connsiteX2" fmla="*/ 2405773 w 5646974"/>
                <a:gd name="connsiteY2" fmla="*/ 6483075 h 6483075"/>
                <a:gd name="connsiteX3" fmla="*/ 113897 w 5646974"/>
                <a:gd name="connsiteY3" fmla="*/ 5533666 h 6483075"/>
                <a:gd name="connsiteX4" fmla="*/ 0 w 5646974"/>
                <a:gd name="connsiteY4" fmla="*/ 5408336 h 6483075"/>
                <a:gd name="connsiteX5" fmla="*/ 0 w 5646974"/>
                <a:gd name="connsiteY5" fmla="*/ 4983659 h 6483075"/>
                <a:gd name="connsiteX6" fmla="*/ 155731 w 5646974"/>
                <a:gd name="connsiteY6" fmla="*/ 5176047 h 6483075"/>
                <a:gd name="connsiteX7" fmla="*/ 1093706 w 5646974"/>
                <a:gd name="connsiteY7" fmla="*/ 5866903 h 6483075"/>
                <a:gd name="connsiteX8" fmla="*/ 1639673 w 5646974"/>
                <a:gd name="connsiteY8" fmla="*/ 6059940 h 6483075"/>
                <a:gd name="connsiteX9" fmla="*/ 1709990 w 5646974"/>
                <a:gd name="connsiteY9" fmla="*/ 6076287 h 6483075"/>
                <a:gd name="connsiteX10" fmla="*/ 1780307 w 5646974"/>
                <a:gd name="connsiteY10" fmla="*/ 6091963 h 6483075"/>
                <a:gd name="connsiteX11" fmla="*/ 1851072 w 5646974"/>
                <a:gd name="connsiteY11" fmla="*/ 6105176 h 6483075"/>
                <a:gd name="connsiteX12" fmla="*/ 1886455 w 5646974"/>
                <a:gd name="connsiteY12" fmla="*/ 6111782 h 6483075"/>
                <a:gd name="connsiteX13" fmla="*/ 1921949 w 5646974"/>
                <a:gd name="connsiteY13" fmla="*/ 6117716 h 6483075"/>
                <a:gd name="connsiteX14" fmla="*/ 2064152 w 5646974"/>
                <a:gd name="connsiteY14" fmla="*/ 6137647 h 6483075"/>
                <a:gd name="connsiteX15" fmla="*/ 2206914 w 5646974"/>
                <a:gd name="connsiteY15" fmla="*/ 6151195 h 6483075"/>
                <a:gd name="connsiteX16" fmla="*/ 2350011 w 5646974"/>
                <a:gd name="connsiteY16" fmla="*/ 6158250 h 6483075"/>
                <a:gd name="connsiteX17" fmla="*/ 2493109 w 5646974"/>
                <a:gd name="connsiteY17" fmla="*/ 6159705 h 6483075"/>
                <a:gd name="connsiteX18" fmla="*/ 2781321 w 5646974"/>
                <a:gd name="connsiteY18" fmla="*/ 6147277 h 6483075"/>
                <a:gd name="connsiteX19" fmla="*/ 3345091 w 5646974"/>
                <a:gd name="connsiteY19" fmla="*/ 6060276 h 6483075"/>
                <a:gd name="connsiteX20" fmla="*/ 3878853 w 5646974"/>
                <a:gd name="connsiteY20" fmla="*/ 5871718 h 6483075"/>
                <a:gd name="connsiteX21" fmla="*/ 4367267 w 5646974"/>
                <a:gd name="connsiteY21" fmla="*/ 5573093 h 6483075"/>
                <a:gd name="connsiteX22" fmla="*/ 4424484 w 5646974"/>
                <a:gd name="connsiteY22" fmla="*/ 5528529 h 6483075"/>
                <a:gd name="connsiteX23" fmla="*/ 4481252 w 5646974"/>
                <a:gd name="connsiteY23" fmla="*/ 5483069 h 6483075"/>
                <a:gd name="connsiteX24" fmla="*/ 4536790 w 5646974"/>
                <a:gd name="connsiteY24" fmla="*/ 5435818 h 6483075"/>
                <a:gd name="connsiteX25" fmla="*/ 4591543 w 5646974"/>
                <a:gd name="connsiteY25" fmla="*/ 5387671 h 6483075"/>
                <a:gd name="connsiteX26" fmla="*/ 4794209 w 5646974"/>
                <a:gd name="connsiteY26" fmla="*/ 5181198 h 6483075"/>
                <a:gd name="connsiteX27" fmla="*/ 4956678 w 5646974"/>
                <a:gd name="connsiteY27" fmla="*/ 4945836 h 6483075"/>
                <a:gd name="connsiteX28" fmla="*/ 4989262 w 5646974"/>
                <a:gd name="connsiteY28" fmla="*/ 4881453 h 6483075"/>
                <a:gd name="connsiteX29" fmla="*/ 5017814 w 5646974"/>
                <a:gd name="connsiteY29" fmla="*/ 4814607 h 6483075"/>
                <a:gd name="connsiteX30" fmla="*/ 5044127 w 5646974"/>
                <a:gd name="connsiteY30" fmla="*/ 4746193 h 6483075"/>
                <a:gd name="connsiteX31" fmla="*/ 5068425 w 5646974"/>
                <a:gd name="connsiteY31" fmla="*/ 4676436 h 6483075"/>
                <a:gd name="connsiteX32" fmla="*/ 5154641 w 5646974"/>
                <a:gd name="connsiteY32" fmla="*/ 4390352 h 6483075"/>
                <a:gd name="connsiteX33" fmla="*/ 5196854 w 5646974"/>
                <a:gd name="connsiteY33" fmla="*/ 4246134 h 6483075"/>
                <a:gd name="connsiteX34" fmla="*/ 5240299 w 5646974"/>
                <a:gd name="connsiteY34" fmla="*/ 4102140 h 6483075"/>
                <a:gd name="connsiteX35" fmla="*/ 5432440 w 5646974"/>
                <a:gd name="connsiteY35" fmla="*/ 3532884 h 6483075"/>
                <a:gd name="connsiteX36" fmla="*/ 5528846 w 5646974"/>
                <a:gd name="connsiteY36" fmla="*/ 2951647 h 6483075"/>
                <a:gd name="connsiteX37" fmla="*/ 5495927 w 5646974"/>
                <a:gd name="connsiteY37" fmla="*/ 2658733 h 6483075"/>
                <a:gd name="connsiteX38" fmla="*/ 5480027 w 5646974"/>
                <a:gd name="connsiteY38" fmla="*/ 2586848 h 6483075"/>
                <a:gd name="connsiteX39" fmla="*/ 5461328 w 5646974"/>
                <a:gd name="connsiteY39" fmla="*/ 2515635 h 6483075"/>
                <a:gd name="connsiteX40" fmla="*/ 5439605 w 5646974"/>
                <a:gd name="connsiteY40" fmla="*/ 2445317 h 6483075"/>
                <a:gd name="connsiteX41" fmla="*/ 5415532 w 5646974"/>
                <a:gd name="connsiteY41" fmla="*/ 2375896 h 6483075"/>
                <a:gd name="connsiteX42" fmla="*/ 5144564 w 5646974"/>
                <a:gd name="connsiteY42" fmla="*/ 1857138 h 6483075"/>
                <a:gd name="connsiteX43" fmla="*/ 4774838 w 5646974"/>
                <a:gd name="connsiteY43" fmla="*/ 1405450 h 6483075"/>
                <a:gd name="connsiteX44" fmla="*/ 4345769 w 5646974"/>
                <a:gd name="connsiteY44" fmla="*/ 1012323 h 6483075"/>
                <a:gd name="connsiteX45" fmla="*/ 4115334 w 5646974"/>
                <a:gd name="connsiteY45" fmla="*/ 841344 h 6483075"/>
                <a:gd name="connsiteX46" fmla="*/ 3874038 w 5646974"/>
                <a:gd name="connsiteY46" fmla="*/ 691528 h 6483075"/>
                <a:gd name="connsiteX47" fmla="*/ 3359535 w 5646974"/>
                <a:gd name="connsiteY47" fmla="*/ 468819 h 6483075"/>
                <a:gd name="connsiteX48" fmla="*/ 2811105 w 5646974"/>
                <a:gd name="connsiteY48" fmla="*/ 366031 h 6483075"/>
                <a:gd name="connsiteX49" fmla="*/ 2741124 w 5646974"/>
                <a:gd name="connsiteY49" fmla="*/ 361440 h 6483075"/>
                <a:gd name="connsiteX50" fmla="*/ 2671030 w 5646974"/>
                <a:gd name="connsiteY50" fmla="*/ 358417 h 6483075"/>
                <a:gd name="connsiteX51" fmla="*/ 2600713 w 5646974"/>
                <a:gd name="connsiteY51" fmla="*/ 357521 h 6483075"/>
                <a:gd name="connsiteX52" fmla="*/ 2531739 w 5646974"/>
                <a:gd name="connsiteY52" fmla="*/ 358529 h 6483075"/>
                <a:gd name="connsiteX53" fmla="*/ 2259988 w 5646974"/>
                <a:gd name="connsiteY53" fmla="*/ 385289 h 6483075"/>
                <a:gd name="connsiteX54" fmla="*/ 1740670 w 5646974"/>
                <a:gd name="connsiteY54" fmla="*/ 553917 h 6483075"/>
                <a:gd name="connsiteX55" fmla="*/ 1264124 w 5646974"/>
                <a:gd name="connsiteY55" fmla="*/ 853549 h 6483075"/>
                <a:gd name="connsiteX56" fmla="*/ 823074 w 5646974"/>
                <a:gd name="connsiteY56" fmla="*/ 1234136 h 6483075"/>
                <a:gd name="connsiteX57" fmla="*/ 715694 w 5646974"/>
                <a:gd name="connsiteY57" fmla="*/ 1336252 h 6483075"/>
                <a:gd name="connsiteX58" fmla="*/ 606859 w 5646974"/>
                <a:gd name="connsiteY58" fmla="*/ 1440945 h 6483075"/>
                <a:gd name="connsiteX59" fmla="*/ 382023 w 5646974"/>
                <a:gd name="connsiteY59" fmla="*/ 1646074 h 6483075"/>
                <a:gd name="connsiteX60" fmla="*/ 158531 w 5646974"/>
                <a:gd name="connsiteY60" fmla="*/ 1843813 h 6483075"/>
                <a:gd name="connsiteX61" fmla="*/ 0 w 5646974"/>
                <a:gd name="connsiteY61" fmla="*/ 1991775 h 6483075"/>
                <a:gd name="connsiteX62" fmla="*/ 0 w 5646974"/>
                <a:gd name="connsiteY62" fmla="*/ 1074740 h 6483075"/>
                <a:gd name="connsiteX63" fmla="*/ 113897 w 5646974"/>
                <a:gd name="connsiteY63" fmla="*/ 949410 h 6483075"/>
                <a:gd name="connsiteX64" fmla="*/ 2405773 w 5646974"/>
                <a:gd name="connsiteY64" fmla="*/ 0 h 6483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5646974" h="6483075">
                  <a:moveTo>
                    <a:pt x="2405773" y="0"/>
                  </a:moveTo>
                  <a:cubicBezTo>
                    <a:pt x="4195841" y="0"/>
                    <a:pt x="5646974" y="1451246"/>
                    <a:pt x="5646974" y="3241538"/>
                  </a:cubicBezTo>
                  <a:cubicBezTo>
                    <a:pt x="5646974" y="5031830"/>
                    <a:pt x="4195841" y="6483075"/>
                    <a:pt x="2405773" y="6483075"/>
                  </a:cubicBezTo>
                  <a:cubicBezTo>
                    <a:pt x="1510739" y="6483075"/>
                    <a:pt x="700439" y="6120264"/>
                    <a:pt x="113897" y="5533666"/>
                  </a:cubicBezTo>
                  <a:lnTo>
                    <a:pt x="0" y="5408336"/>
                  </a:lnTo>
                  <a:lnTo>
                    <a:pt x="0" y="4983659"/>
                  </a:lnTo>
                  <a:lnTo>
                    <a:pt x="155731" y="5176047"/>
                  </a:lnTo>
                  <a:cubicBezTo>
                    <a:pt x="417742" y="5469073"/>
                    <a:pt x="741224" y="5704211"/>
                    <a:pt x="1093706" y="5866903"/>
                  </a:cubicBezTo>
                  <a:cubicBezTo>
                    <a:pt x="1269947" y="5948418"/>
                    <a:pt x="1453018" y="6013137"/>
                    <a:pt x="1639673" y="6059940"/>
                  </a:cubicBezTo>
                  <a:lnTo>
                    <a:pt x="1709990" y="6076287"/>
                  </a:lnTo>
                  <a:cubicBezTo>
                    <a:pt x="1733504" y="6081550"/>
                    <a:pt x="1756570" y="6088156"/>
                    <a:pt x="1780307" y="6091963"/>
                  </a:cubicBezTo>
                  <a:lnTo>
                    <a:pt x="1851072" y="6105176"/>
                  </a:lnTo>
                  <a:lnTo>
                    <a:pt x="1886455" y="6111782"/>
                  </a:lnTo>
                  <a:cubicBezTo>
                    <a:pt x="1898212" y="6114021"/>
                    <a:pt x="1909969" y="6116373"/>
                    <a:pt x="1921949" y="6117716"/>
                  </a:cubicBezTo>
                  <a:cubicBezTo>
                    <a:pt x="1969425" y="6124323"/>
                    <a:pt x="2016676" y="6131489"/>
                    <a:pt x="2064152" y="6137647"/>
                  </a:cubicBezTo>
                  <a:cubicBezTo>
                    <a:pt x="2111851" y="6141790"/>
                    <a:pt x="2159438" y="6146381"/>
                    <a:pt x="2206914" y="6151195"/>
                  </a:cubicBezTo>
                  <a:lnTo>
                    <a:pt x="2350011" y="6158250"/>
                  </a:lnTo>
                  <a:cubicBezTo>
                    <a:pt x="2397711" y="6159593"/>
                    <a:pt x="2445410" y="6159146"/>
                    <a:pt x="2493109" y="6159705"/>
                  </a:cubicBezTo>
                  <a:cubicBezTo>
                    <a:pt x="2589068" y="6158137"/>
                    <a:pt x="2685922" y="6154666"/>
                    <a:pt x="2781321" y="6147277"/>
                  </a:cubicBezTo>
                  <a:cubicBezTo>
                    <a:pt x="2972566" y="6132944"/>
                    <a:pt x="3161348" y="6105288"/>
                    <a:pt x="3345091" y="6060276"/>
                  </a:cubicBezTo>
                  <a:cubicBezTo>
                    <a:pt x="3528834" y="6015375"/>
                    <a:pt x="3707539" y="5952785"/>
                    <a:pt x="3878853" y="5871718"/>
                  </a:cubicBezTo>
                  <a:cubicBezTo>
                    <a:pt x="4050167" y="5790428"/>
                    <a:pt x="4213084" y="5689318"/>
                    <a:pt x="4367267" y="5573093"/>
                  </a:cubicBezTo>
                  <a:lnTo>
                    <a:pt x="4424484" y="5528529"/>
                  </a:lnTo>
                  <a:cubicBezTo>
                    <a:pt x="4443631" y="5513637"/>
                    <a:pt x="4463113" y="5499193"/>
                    <a:pt x="4481252" y="5483069"/>
                  </a:cubicBezTo>
                  <a:lnTo>
                    <a:pt x="4536790" y="5435818"/>
                  </a:lnTo>
                  <a:cubicBezTo>
                    <a:pt x="4555265" y="5419918"/>
                    <a:pt x="4574188" y="5404466"/>
                    <a:pt x="4591543" y="5387671"/>
                  </a:cubicBezTo>
                  <a:cubicBezTo>
                    <a:pt x="4662980" y="5321944"/>
                    <a:pt x="4733074" y="5254650"/>
                    <a:pt x="4794209" y="5181198"/>
                  </a:cubicBezTo>
                  <a:cubicBezTo>
                    <a:pt x="4857808" y="5109089"/>
                    <a:pt x="4910434" y="5029926"/>
                    <a:pt x="4956678" y="4945836"/>
                  </a:cubicBezTo>
                  <a:cubicBezTo>
                    <a:pt x="4967651" y="4924450"/>
                    <a:pt x="4978624" y="4903064"/>
                    <a:pt x="4989262" y="4881453"/>
                  </a:cubicBezTo>
                  <a:lnTo>
                    <a:pt x="5017814" y="4814607"/>
                  </a:lnTo>
                  <a:cubicBezTo>
                    <a:pt x="5027891" y="4792549"/>
                    <a:pt x="5035393" y="4769035"/>
                    <a:pt x="5044127" y="4746193"/>
                  </a:cubicBezTo>
                  <a:cubicBezTo>
                    <a:pt x="5052636" y="4723128"/>
                    <a:pt x="5061146" y="4700174"/>
                    <a:pt x="5068425" y="4676436"/>
                  </a:cubicBezTo>
                  <a:cubicBezTo>
                    <a:pt x="5099552" y="4582717"/>
                    <a:pt x="5126985" y="4486422"/>
                    <a:pt x="5154641" y="4390352"/>
                  </a:cubicBezTo>
                  <a:lnTo>
                    <a:pt x="5196854" y="4246134"/>
                  </a:lnTo>
                  <a:lnTo>
                    <a:pt x="5240299" y="4102140"/>
                  </a:lnTo>
                  <a:cubicBezTo>
                    <a:pt x="5299195" y="3910560"/>
                    <a:pt x="5364697" y="3721330"/>
                    <a:pt x="5432440" y="3532884"/>
                  </a:cubicBezTo>
                  <a:cubicBezTo>
                    <a:pt x="5500294" y="3346902"/>
                    <a:pt x="5533549" y="3148714"/>
                    <a:pt x="5528846" y="2951647"/>
                  </a:cubicBezTo>
                  <a:cubicBezTo>
                    <a:pt x="5526831" y="2853113"/>
                    <a:pt x="5515409" y="2755027"/>
                    <a:pt x="5495927" y="2658733"/>
                  </a:cubicBezTo>
                  <a:cubicBezTo>
                    <a:pt x="5491112" y="2634659"/>
                    <a:pt x="5486297" y="2610585"/>
                    <a:pt x="5480027" y="2586848"/>
                  </a:cubicBezTo>
                  <a:cubicBezTo>
                    <a:pt x="5474205" y="2562998"/>
                    <a:pt x="5468718" y="2539036"/>
                    <a:pt x="5461328" y="2515635"/>
                  </a:cubicBezTo>
                  <a:cubicBezTo>
                    <a:pt x="5454386" y="2492009"/>
                    <a:pt x="5447668" y="2468495"/>
                    <a:pt x="5439605" y="2445317"/>
                  </a:cubicBezTo>
                  <a:cubicBezTo>
                    <a:pt x="5431879" y="2422028"/>
                    <a:pt x="5424378" y="2398738"/>
                    <a:pt x="5415532" y="2375896"/>
                  </a:cubicBezTo>
                  <a:cubicBezTo>
                    <a:pt x="5347790" y="2191817"/>
                    <a:pt x="5254071" y="2018599"/>
                    <a:pt x="5144564" y="1857138"/>
                  </a:cubicBezTo>
                  <a:cubicBezTo>
                    <a:pt x="5034946" y="1695565"/>
                    <a:pt x="4909762" y="1545301"/>
                    <a:pt x="4774838" y="1405450"/>
                  </a:cubicBezTo>
                  <a:cubicBezTo>
                    <a:pt x="4638907" y="1265040"/>
                    <a:pt x="4496145" y="1132131"/>
                    <a:pt x="4345769" y="1012323"/>
                  </a:cubicBezTo>
                  <a:cubicBezTo>
                    <a:pt x="4270749" y="952195"/>
                    <a:pt x="4194273" y="894642"/>
                    <a:pt x="4115334" y="841344"/>
                  </a:cubicBezTo>
                  <a:cubicBezTo>
                    <a:pt x="4037067" y="787263"/>
                    <a:pt x="3956336" y="737548"/>
                    <a:pt x="3874038" y="691528"/>
                  </a:cubicBezTo>
                  <a:cubicBezTo>
                    <a:pt x="3709554" y="599712"/>
                    <a:pt x="3537792" y="523349"/>
                    <a:pt x="3359535" y="468819"/>
                  </a:cubicBezTo>
                  <a:cubicBezTo>
                    <a:pt x="3181278" y="414514"/>
                    <a:pt x="2997311" y="380699"/>
                    <a:pt x="2811105" y="366031"/>
                  </a:cubicBezTo>
                  <a:cubicBezTo>
                    <a:pt x="2787703" y="364575"/>
                    <a:pt x="2764525" y="362448"/>
                    <a:pt x="2741124" y="361440"/>
                  </a:cubicBezTo>
                  <a:lnTo>
                    <a:pt x="2671030" y="358417"/>
                  </a:lnTo>
                  <a:lnTo>
                    <a:pt x="2600713" y="357521"/>
                  </a:lnTo>
                  <a:cubicBezTo>
                    <a:pt x="2577087" y="356961"/>
                    <a:pt x="2554805" y="358305"/>
                    <a:pt x="2531739" y="358529"/>
                  </a:cubicBezTo>
                  <a:cubicBezTo>
                    <a:pt x="2440259" y="360992"/>
                    <a:pt x="2349564" y="370285"/>
                    <a:pt x="2259988" y="385289"/>
                  </a:cubicBezTo>
                  <a:cubicBezTo>
                    <a:pt x="2080723" y="415521"/>
                    <a:pt x="1906945" y="473634"/>
                    <a:pt x="1740670" y="553917"/>
                  </a:cubicBezTo>
                  <a:cubicBezTo>
                    <a:pt x="1574506" y="634647"/>
                    <a:pt x="1415844" y="737100"/>
                    <a:pt x="1264124" y="853549"/>
                  </a:cubicBezTo>
                  <a:cubicBezTo>
                    <a:pt x="1112181" y="969886"/>
                    <a:pt x="966508" y="1099212"/>
                    <a:pt x="823074" y="1234136"/>
                  </a:cubicBezTo>
                  <a:cubicBezTo>
                    <a:pt x="787131" y="1267951"/>
                    <a:pt x="751413" y="1301990"/>
                    <a:pt x="715694" y="1336252"/>
                  </a:cubicBezTo>
                  <a:lnTo>
                    <a:pt x="606859" y="1440945"/>
                  </a:lnTo>
                  <a:cubicBezTo>
                    <a:pt x="532623" y="1511374"/>
                    <a:pt x="457267" y="1579452"/>
                    <a:pt x="382023" y="1646074"/>
                  </a:cubicBezTo>
                  <a:lnTo>
                    <a:pt x="158531" y="1843813"/>
                  </a:lnTo>
                  <a:lnTo>
                    <a:pt x="0" y="1991775"/>
                  </a:lnTo>
                  <a:lnTo>
                    <a:pt x="0" y="1074740"/>
                  </a:lnTo>
                  <a:lnTo>
                    <a:pt x="113897" y="949410"/>
                  </a:lnTo>
                  <a:cubicBezTo>
                    <a:pt x="700439" y="362812"/>
                    <a:pt x="1510739" y="0"/>
                    <a:pt x="2405773" y="0"/>
                  </a:cubicBezTo>
                  <a:close/>
                </a:path>
              </a:pathLst>
            </a:custGeom>
            <a:gradFill>
              <a:gsLst>
                <a:gs pos="2000">
                  <a:schemeClr val="bg1">
                    <a:alpha val="10000"/>
                  </a:schemeClr>
                </a:gs>
                <a:gs pos="16000">
                  <a:schemeClr val="accent6">
                    <a:alpha val="10000"/>
                  </a:schemeClr>
                </a:gs>
                <a:gs pos="100000">
                  <a:schemeClr val="bg1">
                    <a:alpha val="10000"/>
                  </a:schemeClr>
                </a:gs>
                <a:gs pos="74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CBAE6678-AF69-57E3-1684-5B98498172DD}"/>
              </a:ext>
            </a:extLst>
          </p:cNvPr>
          <p:cNvSpPr>
            <a:spLocks noGrp="1"/>
          </p:cNvSpPr>
          <p:nvPr>
            <p:ph type="title"/>
          </p:nvPr>
        </p:nvSpPr>
        <p:spPr>
          <a:xfrm>
            <a:off x="804672" y="2053641"/>
            <a:ext cx="3669161" cy="2760098"/>
          </a:xfrm>
        </p:spPr>
        <p:txBody>
          <a:bodyPr>
            <a:normAutofit/>
          </a:bodyPr>
          <a:lstStyle/>
          <a:p>
            <a:r>
              <a:rPr lang="en-GB" sz="4000">
                <a:solidFill>
                  <a:schemeClr val="tx2"/>
                </a:solidFill>
              </a:rPr>
              <a:t>Vicarious Liability</a:t>
            </a:r>
          </a:p>
        </p:txBody>
      </p:sp>
      <p:sp>
        <p:nvSpPr>
          <p:cNvPr id="3" name="Content Placeholder 2">
            <a:extLst>
              <a:ext uri="{FF2B5EF4-FFF2-40B4-BE49-F238E27FC236}">
                <a16:creationId xmlns:a16="http://schemas.microsoft.com/office/drawing/2014/main" id="{D534F3D9-5E8B-452A-0005-6D2DDF768454}"/>
              </a:ext>
            </a:extLst>
          </p:cNvPr>
          <p:cNvSpPr>
            <a:spLocks noGrp="1"/>
          </p:cNvSpPr>
          <p:nvPr>
            <p:ph idx="1"/>
          </p:nvPr>
        </p:nvSpPr>
        <p:spPr>
          <a:xfrm>
            <a:off x="6090574" y="801866"/>
            <a:ext cx="5306084" cy="5230634"/>
          </a:xfrm>
          <a:noFill/>
          <a:ln>
            <a:noFill/>
          </a:ln>
        </p:spPr>
        <p:txBody>
          <a:bodyPr anchor="ctr">
            <a:normAutofit/>
          </a:bodyPr>
          <a:lstStyle/>
          <a:p>
            <a:r>
              <a:rPr lang="en-GB" sz="1800" b="1">
                <a:solidFill>
                  <a:schemeClr val="tx2"/>
                </a:solidFill>
              </a:rPr>
              <a:t>Campbell v Sheffield Teaching North Hospitals NHS Foundation Trust and another </a:t>
            </a:r>
            <a:r>
              <a:rPr lang="en-GB" sz="1800">
                <a:solidFill>
                  <a:schemeClr val="tx2"/>
                </a:solidFill>
              </a:rPr>
              <a:t>[2025] EAT 42</a:t>
            </a:r>
          </a:p>
          <a:p>
            <a:pPr lvl="0"/>
            <a:r>
              <a:rPr lang="en-GB" sz="1800">
                <a:solidFill>
                  <a:schemeClr val="tx2"/>
                </a:solidFill>
              </a:rPr>
              <a:t>C was Trust employee and full time union branch secretary.</a:t>
            </a:r>
          </a:p>
          <a:p>
            <a:pPr lvl="0"/>
            <a:r>
              <a:rPr lang="en-GB" sz="1800">
                <a:solidFill>
                  <a:schemeClr val="tx2"/>
                </a:solidFill>
              </a:rPr>
              <a:t>X was Trust employee angry that union dues deducted from pay even though he’d left union</a:t>
            </a:r>
          </a:p>
          <a:p>
            <a:pPr lvl="0"/>
            <a:r>
              <a:rPr lang="en-GB" sz="1800">
                <a:solidFill>
                  <a:schemeClr val="tx2"/>
                </a:solidFill>
              </a:rPr>
              <a:t>X confronted C at his office on Trust premises.</a:t>
            </a:r>
          </a:p>
          <a:p>
            <a:pPr lvl="0"/>
            <a:r>
              <a:rPr lang="en-GB" sz="1800">
                <a:solidFill>
                  <a:schemeClr val="tx2"/>
                </a:solidFill>
              </a:rPr>
              <a:t>X used a racial slur.</a:t>
            </a:r>
          </a:p>
          <a:p>
            <a:r>
              <a:rPr lang="en-GB" sz="1800">
                <a:solidFill>
                  <a:schemeClr val="tx2"/>
                </a:solidFill>
              </a:rPr>
              <a:t>C sued the Trust and X</a:t>
            </a:r>
          </a:p>
        </p:txBody>
      </p:sp>
    </p:spTree>
    <p:extLst>
      <p:ext uri="{BB962C8B-B14F-4D97-AF65-F5344CB8AC3E}">
        <p14:creationId xmlns:p14="http://schemas.microsoft.com/office/powerpoint/2010/main" val="18038867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889C5E17-24D0-4696-A3C5-A2261FB455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6929B58F-2358-44CC-ACE5-EF1BD3C6C8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Title 1">
            <a:extLst>
              <a:ext uri="{FF2B5EF4-FFF2-40B4-BE49-F238E27FC236}">
                <a16:creationId xmlns:a16="http://schemas.microsoft.com/office/drawing/2014/main" id="{E33C5A7C-1962-2B97-3FDF-D0A5B0B250EF}"/>
              </a:ext>
            </a:extLst>
          </p:cNvPr>
          <p:cNvSpPr>
            <a:spLocks noGrp="1"/>
          </p:cNvSpPr>
          <p:nvPr>
            <p:ph type="title"/>
          </p:nvPr>
        </p:nvSpPr>
        <p:spPr>
          <a:xfrm>
            <a:off x="804672" y="1243013"/>
            <a:ext cx="3855720" cy="4371974"/>
          </a:xfrm>
        </p:spPr>
        <p:txBody>
          <a:bodyPr>
            <a:normAutofit/>
          </a:bodyPr>
          <a:lstStyle/>
          <a:p>
            <a:r>
              <a:rPr lang="en-GB" sz="3600">
                <a:solidFill>
                  <a:schemeClr val="tx2"/>
                </a:solidFill>
              </a:rPr>
              <a:t>Vicarious Liability</a:t>
            </a:r>
          </a:p>
        </p:txBody>
      </p:sp>
      <p:grpSp>
        <p:nvGrpSpPr>
          <p:cNvPr id="29" name="Group 28">
            <a:extLst>
              <a:ext uri="{FF2B5EF4-FFF2-40B4-BE49-F238E27FC236}">
                <a16:creationId xmlns:a16="http://schemas.microsoft.com/office/drawing/2014/main" id="{09DA5303-A1AF-4830-806C-51FCD96188B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897348" y="5285"/>
            <a:ext cx="7294653" cy="6858000"/>
            <a:chOff x="4897348" y="-5799"/>
            <a:chExt cx="7294653" cy="6858000"/>
          </a:xfrm>
        </p:grpSpPr>
        <p:sp>
          <p:nvSpPr>
            <p:cNvPr id="30" name="Freeform: Shape 29">
              <a:extLst>
                <a:ext uri="{FF2B5EF4-FFF2-40B4-BE49-F238E27FC236}">
                  <a16:creationId xmlns:a16="http://schemas.microsoft.com/office/drawing/2014/main" id="{4FAAA8C8-4EB7-45F1-BF24-3EF0F4DC44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897348" y="-5798"/>
              <a:ext cx="7294652" cy="6857999"/>
            </a:xfrm>
            <a:custGeom>
              <a:avLst/>
              <a:gdLst>
                <a:gd name="connsiteX0" fmla="*/ 7294652 w 7294652"/>
                <a:gd name="connsiteY0" fmla="*/ 6063030 h 6857999"/>
                <a:gd name="connsiteX1" fmla="*/ 7294652 w 7294652"/>
                <a:gd name="connsiteY1" fmla="*/ 6857999 h 6857999"/>
                <a:gd name="connsiteX2" fmla="*/ 6248575 w 7294652"/>
                <a:gd name="connsiteY2" fmla="*/ 6857999 h 6857999"/>
                <a:gd name="connsiteX3" fmla="*/ 6477898 w 7294652"/>
                <a:gd name="connsiteY3" fmla="*/ 6700973 h 6857999"/>
                <a:gd name="connsiteX4" fmla="*/ 6647884 w 7294652"/>
                <a:gd name="connsiteY4" fmla="*/ 6572752 h 6857999"/>
                <a:gd name="connsiteX5" fmla="*/ 6817698 w 7294652"/>
                <a:gd name="connsiteY5" fmla="*/ 6440235 h 6857999"/>
                <a:gd name="connsiteX6" fmla="*/ 7161451 w 7294652"/>
                <a:gd name="connsiteY6" fmla="*/ 6165232 h 6857999"/>
                <a:gd name="connsiteX7" fmla="*/ 1673436 w 7294652"/>
                <a:gd name="connsiteY7" fmla="*/ 0 h 6857999"/>
                <a:gd name="connsiteX8" fmla="*/ 2394951 w 7294652"/>
                <a:gd name="connsiteY8" fmla="*/ 0 h 6857999"/>
                <a:gd name="connsiteX9" fmla="*/ 2244659 w 7294652"/>
                <a:gd name="connsiteY9" fmla="*/ 100763 h 6857999"/>
                <a:gd name="connsiteX10" fmla="*/ 1743903 w 7294652"/>
                <a:gd name="connsiteY10" fmla="*/ 498975 h 6857999"/>
                <a:gd name="connsiteX11" fmla="*/ 1163821 w 7294652"/>
                <a:gd name="connsiteY11" fmla="*/ 1121514 h 6857999"/>
                <a:gd name="connsiteX12" fmla="*/ 704911 w 7294652"/>
                <a:gd name="connsiteY12" fmla="*/ 1837036 h 6857999"/>
                <a:gd name="connsiteX13" fmla="*/ 393472 w 7294652"/>
                <a:gd name="connsiteY13" fmla="*/ 2627669 h 6857999"/>
                <a:gd name="connsiteX14" fmla="*/ 280032 w 7294652"/>
                <a:gd name="connsiteY14" fmla="*/ 3472097 h 6857999"/>
                <a:gd name="connsiteX15" fmla="*/ 327813 w 7294652"/>
                <a:gd name="connsiteY15" fmla="*/ 3884602 h 6857999"/>
                <a:gd name="connsiteX16" fmla="*/ 469096 w 7294652"/>
                <a:gd name="connsiteY16" fmla="*/ 4270809 h 6857999"/>
                <a:gd name="connsiteX17" fmla="*/ 567581 w 7294652"/>
                <a:gd name="connsiteY17" fmla="*/ 4452482 h 6857999"/>
                <a:gd name="connsiteX18" fmla="*/ 680677 w 7294652"/>
                <a:gd name="connsiteY18" fmla="*/ 4628484 h 6857999"/>
                <a:gd name="connsiteX19" fmla="*/ 941928 w 7294652"/>
                <a:gd name="connsiteY19" fmla="*/ 4968628 h 6857999"/>
                <a:gd name="connsiteX20" fmla="*/ 1224665 w 7294652"/>
                <a:gd name="connsiteY20" fmla="*/ 5311349 h 6857999"/>
                <a:gd name="connsiteX21" fmla="*/ 1365259 w 7294652"/>
                <a:gd name="connsiteY21" fmla="*/ 5490273 h 6857999"/>
                <a:gd name="connsiteX22" fmla="*/ 1432808 w 7294652"/>
                <a:gd name="connsiteY22" fmla="*/ 5577931 h 6857999"/>
                <a:gd name="connsiteX23" fmla="*/ 1498980 w 7294652"/>
                <a:gd name="connsiteY23" fmla="*/ 5662148 h 6857999"/>
                <a:gd name="connsiteX24" fmla="*/ 2067548 w 7294652"/>
                <a:gd name="connsiteY24" fmla="*/ 6283312 h 6857999"/>
                <a:gd name="connsiteX25" fmla="*/ 2369879 w 7294652"/>
                <a:gd name="connsiteY25" fmla="*/ 6562782 h 6857999"/>
                <a:gd name="connsiteX26" fmla="*/ 2686645 w 7294652"/>
                <a:gd name="connsiteY26" fmla="*/ 6820598 h 6857999"/>
                <a:gd name="connsiteX27" fmla="*/ 2738907 w 7294652"/>
                <a:gd name="connsiteY27" fmla="*/ 6857999 h 6857999"/>
                <a:gd name="connsiteX28" fmla="*/ 1731787 w 7294652"/>
                <a:gd name="connsiteY28" fmla="*/ 6857999 h 6857999"/>
                <a:gd name="connsiteX29" fmla="*/ 1607949 w 7294652"/>
                <a:gd name="connsiteY29" fmla="*/ 6732770 h 6857999"/>
                <a:gd name="connsiteX30" fmla="*/ 1309057 w 7294652"/>
                <a:gd name="connsiteY30" fmla="*/ 6370109 h 6857999"/>
                <a:gd name="connsiteX31" fmla="*/ 1048147 w 7294652"/>
                <a:gd name="connsiteY31" fmla="*/ 5986138 h 6857999"/>
                <a:gd name="connsiteX32" fmla="*/ 987131 w 7294652"/>
                <a:gd name="connsiteY32" fmla="*/ 5888512 h 6857999"/>
                <a:gd name="connsiteX33" fmla="*/ 928866 w 7294652"/>
                <a:gd name="connsiteY33" fmla="*/ 5793463 h 6857999"/>
                <a:gd name="connsiteX34" fmla="*/ 813708 w 7294652"/>
                <a:gd name="connsiteY34" fmla="*/ 5609556 h 6857999"/>
                <a:gd name="connsiteX35" fmla="*/ 574972 w 7294652"/>
                <a:gd name="connsiteY35" fmla="*/ 5231598 h 6857999"/>
                <a:gd name="connsiteX36" fmla="*/ 342424 w 7294652"/>
                <a:gd name="connsiteY36" fmla="*/ 4834048 h 6857999"/>
                <a:gd name="connsiteX37" fmla="*/ 237579 w 7294652"/>
                <a:gd name="connsiteY37" fmla="*/ 4623500 h 6857999"/>
                <a:gd name="connsiteX38" fmla="*/ 148373 w 7294652"/>
                <a:gd name="connsiteY38" fmla="*/ 4404356 h 6857999"/>
                <a:gd name="connsiteX39" fmla="*/ 79623 w 7294652"/>
                <a:gd name="connsiteY39" fmla="*/ 4175762 h 6857999"/>
                <a:gd name="connsiteX40" fmla="*/ 54185 w 7294652"/>
                <a:gd name="connsiteY40" fmla="*/ 4059229 h 6857999"/>
                <a:gd name="connsiteX41" fmla="*/ 43013 w 7294652"/>
                <a:gd name="connsiteY41" fmla="*/ 4000790 h 6857999"/>
                <a:gd name="connsiteX42" fmla="*/ 33734 w 7294652"/>
                <a:gd name="connsiteY42" fmla="*/ 3942180 h 6857999"/>
                <a:gd name="connsiteX43" fmla="*/ 45 w 7294652"/>
                <a:gd name="connsiteY43" fmla="*/ 3472097 h 6857999"/>
                <a:gd name="connsiteX44" fmla="*/ 95436 w 7294652"/>
                <a:gd name="connsiteY44" fmla="*/ 2557372 h 6857999"/>
                <a:gd name="connsiteX45" fmla="*/ 382126 w 7294652"/>
                <a:gd name="connsiteY45" fmla="*/ 1680799 h 6857999"/>
                <a:gd name="connsiteX46" fmla="*/ 1457043 w 7294652"/>
                <a:gd name="connsiteY46" fmla="*/ 192176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7294652" h="6857999">
                  <a:moveTo>
                    <a:pt x="7294652" y="6063030"/>
                  </a:moveTo>
                  <a:lnTo>
                    <a:pt x="7294652" y="6857999"/>
                  </a:lnTo>
                  <a:lnTo>
                    <a:pt x="6248575" y="6857999"/>
                  </a:lnTo>
                  <a:lnTo>
                    <a:pt x="6477898" y="6700973"/>
                  </a:lnTo>
                  <a:cubicBezTo>
                    <a:pt x="6534790" y="6659378"/>
                    <a:pt x="6591336" y="6616237"/>
                    <a:pt x="6647884" y="6572752"/>
                  </a:cubicBezTo>
                  <a:cubicBezTo>
                    <a:pt x="6704432" y="6529268"/>
                    <a:pt x="6761151" y="6485095"/>
                    <a:pt x="6817698" y="6440235"/>
                  </a:cubicBezTo>
                  <a:lnTo>
                    <a:pt x="7161451" y="6165232"/>
                  </a:lnTo>
                  <a:close/>
                  <a:moveTo>
                    <a:pt x="1673436" y="0"/>
                  </a:moveTo>
                  <a:lnTo>
                    <a:pt x="2394951" y="0"/>
                  </a:lnTo>
                  <a:lnTo>
                    <a:pt x="2244659" y="100763"/>
                  </a:lnTo>
                  <a:cubicBezTo>
                    <a:pt x="2071051" y="224086"/>
                    <a:pt x="1903860" y="356975"/>
                    <a:pt x="1743903" y="498975"/>
                  </a:cubicBezTo>
                  <a:cubicBezTo>
                    <a:pt x="1533218" y="689638"/>
                    <a:pt x="1339146" y="897902"/>
                    <a:pt x="1163821" y="1121514"/>
                  </a:cubicBezTo>
                  <a:cubicBezTo>
                    <a:pt x="988284" y="1344764"/>
                    <a:pt x="834608" y="1584376"/>
                    <a:pt x="704911" y="1837036"/>
                  </a:cubicBezTo>
                  <a:cubicBezTo>
                    <a:pt x="573950" y="2089059"/>
                    <a:pt x="469577" y="2354041"/>
                    <a:pt x="393472" y="2627669"/>
                  </a:cubicBezTo>
                  <a:cubicBezTo>
                    <a:pt x="318269" y="2902842"/>
                    <a:pt x="280119" y="3186833"/>
                    <a:pt x="280032" y="3472097"/>
                  </a:cubicBezTo>
                  <a:cubicBezTo>
                    <a:pt x="280349" y="3610956"/>
                    <a:pt x="296380" y="3749334"/>
                    <a:pt x="327813" y="3884602"/>
                  </a:cubicBezTo>
                  <a:cubicBezTo>
                    <a:pt x="360878" y="4018046"/>
                    <a:pt x="408244" y="4147540"/>
                    <a:pt x="469096" y="4270809"/>
                  </a:cubicBezTo>
                  <a:cubicBezTo>
                    <a:pt x="499175" y="4332511"/>
                    <a:pt x="532347" y="4393012"/>
                    <a:pt x="567581" y="4452482"/>
                  </a:cubicBezTo>
                  <a:cubicBezTo>
                    <a:pt x="602815" y="4511953"/>
                    <a:pt x="641144" y="4570562"/>
                    <a:pt x="680677" y="4628484"/>
                  </a:cubicBezTo>
                  <a:cubicBezTo>
                    <a:pt x="760771" y="4743985"/>
                    <a:pt x="849802" y="4856048"/>
                    <a:pt x="941928" y="4968628"/>
                  </a:cubicBezTo>
                  <a:cubicBezTo>
                    <a:pt x="1034055" y="5081206"/>
                    <a:pt x="1130994" y="5193958"/>
                    <a:pt x="1224665" y="5311349"/>
                  </a:cubicBezTo>
                  <a:cubicBezTo>
                    <a:pt x="1271987" y="5369787"/>
                    <a:pt x="1318853" y="5429429"/>
                    <a:pt x="1365259" y="5490273"/>
                  </a:cubicBezTo>
                  <a:lnTo>
                    <a:pt x="1432808" y="5577931"/>
                  </a:lnTo>
                  <a:cubicBezTo>
                    <a:pt x="1454979" y="5605947"/>
                    <a:pt x="1476121" y="5634821"/>
                    <a:pt x="1498980" y="5662148"/>
                  </a:cubicBezTo>
                  <a:cubicBezTo>
                    <a:pt x="1676323" y="5880038"/>
                    <a:pt x="1866158" y="6087441"/>
                    <a:pt x="2067548" y="6283312"/>
                  </a:cubicBezTo>
                  <a:cubicBezTo>
                    <a:pt x="2166203" y="6379907"/>
                    <a:pt x="2266974" y="6473064"/>
                    <a:pt x="2369879" y="6562782"/>
                  </a:cubicBezTo>
                  <a:cubicBezTo>
                    <a:pt x="2473005" y="6652331"/>
                    <a:pt x="2577677" y="6738957"/>
                    <a:pt x="2686645" y="6820598"/>
                  </a:cubicBezTo>
                  <a:lnTo>
                    <a:pt x="2738907" y="6857999"/>
                  </a:lnTo>
                  <a:lnTo>
                    <a:pt x="1731787" y="6857999"/>
                  </a:lnTo>
                  <a:lnTo>
                    <a:pt x="1607949" y="6732770"/>
                  </a:lnTo>
                  <a:cubicBezTo>
                    <a:pt x="1501232" y="6617903"/>
                    <a:pt x="1401421" y="6496799"/>
                    <a:pt x="1309057" y="6370109"/>
                  </a:cubicBezTo>
                  <a:cubicBezTo>
                    <a:pt x="1217103" y="6244469"/>
                    <a:pt x="1129618" y="6116590"/>
                    <a:pt x="1048147" y="5986138"/>
                  </a:cubicBezTo>
                  <a:cubicBezTo>
                    <a:pt x="1027179" y="5953825"/>
                    <a:pt x="1007414" y="5920996"/>
                    <a:pt x="987131" y="5888512"/>
                  </a:cubicBezTo>
                  <a:lnTo>
                    <a:pt x="928866" y="5793463"/>
                  </a:lnTo>
                  <a:cubicBezTo>
                    <a:pt x="891568" y="5732276"/>
                    <a:pt x="852725" y="5671260"/>
                    <a:pt x="813708" y="5609556"/>
                  </a:cubicBezTo>
                  <a:lnTo>
                    <a:pt x="574972" y="5231598"/>
                  </a:lnTo>
                  <a:cubicBezTo>
                    <a:pt x="495221" y="5103551"/>
                    <a:pt x="416158" y="4971549"/>
                    <a:pt x="342424" y="4834048"/>
                  </a:cubicBezTo>
                  <a:cubicBezTo>
                    <a:pt x="305641" y="4765298"/>
                    <a:pt x="270236" y="4695343"/>
                    <a:pt x="237579" y="4623500"/>
                  </a:cubicBezTo>
                  <a:cubicBezTo>
                    <a:pt x="204922" y="4551655"/>
                    <a:pt x="175187" y="4478607"/>
                    <a:pt x="148373" y="4404356"/>
                  </a:cubicBezTo>
                  <a:cubicBezTo>
                    <a:pt x="121561" y="4330107"/>
                    <a:pt x="99046" y="4252934"/>
                    <a:pt x="79623" y="4175762"/>
                  </a:cubicBezTo>
                  <a:cubicBezTo>
                    <a:pt x="70514" y="4136916"/>
                    <a:pt x="61577" y="4098245"/>
                    <a:pt x="54185" y="4059229"/>
                  </a:cubicBezTo>
                  <a:lnTo>
                    <a:pt x="43013" y="4000790"/>
                  </a:lnTo>
                  <a:lnTo>
                    <a:pt x="33734" y="3942180"/>
                  </a:lnTo>
                  <a:cubicBezTo>
                    <a:pt x="10461" y="3786581"/>
                    <a:pt x="-801" y="3629416"/>
                    <a:pt x="45" y="3472097"/>
                  </a:cubicBezTo>
                  <a:cubicBezTo>
                    <a:pt x="863" y="3164748"/>
                    <a:pt x="32824" y="2858275"/>
                    <a:pt x="95436" y="2557372"/>
                  </a:cubicBezTo>
                  <a:cubicBezTo>
                    <a:pt x="157549" y="2255281"/>
                    <a:pt x="253728" y="1961216"/>
                    <a:pt x="382126" y="1680799"/>
                  </a:cubicBezTo>
                  <a:cubicBezTo>
                    <a:pt x="639940" y="1120482"/>
                    <a:pt x="1015492" y="619117"/>
                    <a:pt x="1457043" y="192176"/>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Freeform: Shape 30">
              <a:extLst>
                <a:ext uri="{FF2B5EF4-FFF2-40B4-BE49-F238E27FC236}">
                  <a16:creationId xmlns:a16="http://schemas.microsoft.com/office/drawing/2014/main" id="{A77FC097-E4F2-4A45-82E8-3808FA553C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900650" y="-5799"/>
              <a:ext cx="7291350" cy="6858000"/>
            </a:xfrm>
            <a:custGeom>
              <a:avLst/>
              <a:gdLst>
                <a:gd name="connsiteX0" fmla="*/ 7291350 w 7291350"/>
                <a:gd name="connsiteY0" fmla="*/ 5718699 h 6858000"/>
                <a:gd name="connsiteX1" fmla="*/ 7291350 w 7291350"/>
                <a:gd name="connsiteY1" fmla="*/ 6806115 h 6858000"/>
                <a:gd name="connsiteX2" fmla="*/ 7224124 w 7291350"/>
                <a:gd name="connsiteY2" fmla="*/ 6858000 h 6858000"/>
                <a:gd name="connsiteX3" fmla="*/ 5607142 w 7291350"/>
                <a:gd name="connsiteY3" fmla="*/ 6858000 h 6858000"/>
                <a:gd name="connsiteX4" fmla="*/ 5736072 w 7291350"/>
                <a:gd name="connsiteY4" fmla="*/ 6801170 h 6858000"/>
                <a:gd name="connsiteX5" fmla="*/ 6949826 w 7291350"/>
                <a:gd name="connsiteY5" fmla="*/ 5983707 h 6858000"/>
                <a:gd name="connsiteX6" fmla="*/ 7220703 w 7291350"/>
                <a:gd name="connsiteY6" fmla="*/ 5773675 h 6858000"/>
                <a:gd name="connsiteX7" fmla="*/ 7218419 w 7291350"/>
                <a:gd name="connsiteY7" fmla="*/ 0 h 6858000"/>
                <a:gd name="connsiteX8" fmla="*/ 7291350 w 7291350"/>
                <a:gd name="connsiteY8" fmla="*/ 0 h 6858000"/>
                <a:gd name="connsiteX9" fmla="*/ 7291350 w 7291350"/>
                <a:gd name="connsiteY9" fmla="*/ 50138 h 6858000"/>
                <a:gd name="connsiteX10" fmla="*/ 1797607 w 7291350"/>
                <a:gd name="connsiteY10" fmla="*/ 0 h 6858000"/>
                <a:gd name="connsiteX11" fmla="*/ 3385676 w 7291350"/>
                <a:gd name="connsiteY11" fmla="*/ 0 h 6858000"/>
                <a:gd name="connsiteX12" fmla="*/ 3360567 w 7291350"/>
                <a:gd name="connsiteY12" fmla="*/ 11552 h 6858000"/>
                <a:gd name="connsiteX13" fmla="*/ 2267395 w 7291350"/>
                <a:gd name="connsiteY13" fmla="*/ 725831 h 6858000"/>
                <a:gd name="connsiteX14" fmla="*/ 1234074 w 7291350"/>
                <a:gd name="connsiteY14" fmla="*/ 2007171 h 6858000"/>
                <a:gd name="connsiteX15" fmla="*/ 859383 w 7291350"/>
                <a:gd name="connsiteY15" fmla="*/ 3498372 h 6858000"/>
                <a:gd name="connsiteX16" fmla="*/ 1479513 w 7291350"/>
                <a:gd name="connsiteY16" fmla="*/ 4883182 h 6858000"/>
                <a:gd name="connsiteX17" fmla="*/ 1791985 w 7291350"/>
                <a:gd name="connsiteY17" fmla="*/ 5322671 h 6858000"/>
                <a:gd name="connsiteX18" fmla="*/ 3397295 w 7291350"/>
                <a:gd name="connsiteY18" fmla="*/ 6784567 h 6858000"/>
                <a:gd name="connsiteX19" fmla="*/ 3590446 w 7291350"/>
                <a:gd name="connsiteY19" fmla="*/ 6858000 h 6858000"/>
                <a:gd name="connsiteX20" fmla="*/ 1970757 w 7291350"/>
                <a:gd name="connsiteY20" fmla="*/ 6858000 h 6858000"/>
                <a:gd name="connsiteX21" fmla="*/ 1735872 w 7291350"/>
                <a:gd name="connsiteY21" fmla="*/ 6627685 h 6858000"/>
                <a:gd name="connsiteX22" fmla="*/ 1080932 w 7291350"/>
                <a:gd name="connsiteY22" fmla="*/ 5805127 h 6858000"/>
                <a:gd name="connsiteX23" fmla="*/ 0 w 7291350"/>
                <a:gd name="connsiteY23" fmla="*/ 3498372 h 6858000"/>
                <a:gd name="connsiteX24" fmla="*/ 1708174 w 7291350"/>
                <a:gd name="connsiteY24" fmla="*/ 7330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7291350" h="6858000">
                  <a:moveTo>
                    <a:pt x="7291350" y="5718699"/>
                  </a:moveTo>
                  <a:lnTo>
                    <a:pt x="7291350" y="6806115"/>
                  </a:lnTo>
                  <a:lnTo>
                    <a:pt x="7224124" y="6858000"/>
                  </a:lnTo>
                  <a:lnTo>
                    <a:pt x="5607142" y="6858000"/>
                  </a:lnTo>
                  <a:lnTo>
                    <a:pt x="5736072" y="6801170"/>
                  </a:lnTo>
                  <a:cubicBezTo>
                    <a:pt x="6122313" y="6616106"/>
                    <a:pt x="6503069" y="6332805"/>
                    <a:pt x="6949826" y="5983707"/>
                  </a:cubicBezTo>
                  <a:cubicBezTo>
                    <a:pt x="7041094" y="5912378"/>
                    <a:pt x="7132358" y="5842426"/>
                    <a:pt x="7220703" y="5773675"/>
                  </a:cubicBezTo>
                  <a:close/>
                  <a:moveTo>
                    <a:pt x="7218419" y="0"/>
                  </a:moveTo>
                  <a:lnTo>
                    <a:pt x="7291350" y="0"/>
                  </a:lnTo>
                  <a:lnTo>
                    <a:pt x="7291350" y="50138"/>
                  </a:lnTo>
                  <a:close/>
                  <a:moveTo>
                    <a:pt x="1797607" y="0"/>
                  </a:moveTo>
                  <a:lnTo>
                    <a:pt x="3385676" y="0"/>
                  </a:lnTo>
                  <a:lnTo>
                    <a:pt x="3360567" y="11552"/>
                  </a:lnTo>
                  <a:cubicBezTo>
                    <a:pt x="2968013" y="202286"/>
                    <a:pt x="2600620" y="442170"/>
                    <a:pt x="2267395" y="725831"/>
                  </a:cubicBezTo>
                  <a:cubicBezTo>
                    <a:pt x="1824986" y="1104820"/>
                    <a:pt x="1477279" y="1536057"/>
                    <a:pt x="1234074" y="2007171"/>
                  </a:cubicBezTo>
                  <a:cubicBezTo>
                    <a:pt x="985368" y="2488770"/>
                    <a:pt x="859383" y="2990476"/>
                    <a:pt x="859383" y="3498372"/>
                  </a:cubicBezTo>
                  <a:cubicBezTo>
                    <a:pt x="859383" y="4010222"/>
                    <a:pt x="1060651" y="4308942"/>
                    <a:pt x="1479513" y="4883182"/>
                  </a:cubicBezTo>
                  <a:cubicBezTo>
                    <a:pt x="1580577" y="5021714"/>
                    <a:pt x="1685078" y="5164888"/>
                    <a:pt x="1791985" y="5322671"/>
                  </a:cubicBezTo>
                  <a:cubicBezTo>
                    <a:pt x="2283419" y="6046950"/>
                    <a:pt x="2796809" y="6521439"/>
                    <a:pt x="3397295" y="6784567"/>
                  </a:cubicBezTo>
                  <a:lnTo>
                    <a:pt x="3590446" y="6858000"/>
                  </a:lnTo>
                  <a:lnTo>
                    <a:pt x="1970757" y="6858000"/>
                  </a:lnTo>
                  <a:lnTo>
                    <a:pt x="1735872" y="6627685"/>
                  </a:lnTo>
                  <a:cubicBezTo>
                    <a:pt x="1502484" y="6382823"/>
                    <a:pt x="1285774" y="6107254"/>
                    <a:pt x="1080932" y="5805127"/>
                  </a:cubicBezTo>
                  <a:cubicBezTo>
                    <a:pt x="556365" y="5032027"/>
                    <a:pt x="0" y="4501616"/>
                    <a:pt x="0" y="3498372"/>
                  </a:cubicBezTo>
                  <a:cubicBezTo>
                    <a:pt x="0" y="2160829"/>
                    <a:pt x="685186" y="949872"/>
                    <a:pt x="1708174" y="7330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Freeform: Shape 31">
              <a:extLst>
                <a:ext uri="{FF2B5EF4-FFF2-40B4-BE49-F238E27FC236}">
                  <a16:creationId xmlns:a16="http://schemas.microsoft.com/office/drawing/2014/main" id="{D0DF88B0-FA8A-47F5-8EAC-1880B1A51BF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922894" y="-5799"/>
              <a:ext cx="7269107" cy="6858000"/>
            </a:xfrm>
            <a:custGeom>
              <a:avLst/>
              <a:gdLst>
                <a:gd name="connsiteX0" fmla="*/ 7269107 w 7269107"/>
                <a:gd name="connsiteY0" fmla="*/ 5518449 h 6858000"/>
                <a:gd name="connsiteX1" fmla="*/ 7269107 w 7269107"/>
                <a:gd name="connsiteY1" fmla="*/ 6823281 h 6858000"/>
                <a:gd name="connsiteX2" fmla="*/ 7224122 w 7269107"/>
                <a:gd name="connsiteY2" fmla="*/ 6858000 h 6858000"/>
                <a:gd name="connsiteX3" fmla="*/ 4927054 w 7269107"/>
                <a:gd name="connsiteY3" fmla="*/ 6858000 h 6858000"/>
                <a:gd name="connsiteX4" fmla="*/ 4982167 w 7269107"/>
                <a:gd name="connsiteY4" fmla="*/ 6852876 h 6858000"/>
                <a:gd name="connsiteX5" fmla="*/ 5743768 w 7269107"/>
                <a:gd name="connsiteY5" fmla="*/ 6606245 h 6858000"/>
                <a:gd name="connsiteX6" fmla="*/ 6843778 w 7269107"/>
                <a:gd name="connsiteY6" fmla="*/ 5848440 h 6858000"/>
                <a:gd name="connsiteX7" fmla="*/ 7115515 w 7269107"/>
                <a:gd name="connsiteY7" fmla="*/ 5637891 h 6858000"/>
                <a:gd name="connsiteX8" fmla="*/ 6870111 w 7269107"/>
                <a:gd name="connsiteY8" fmla="*/ 0 h 6858000"/>
                <a:gd name="connsiteX9" fmla="*/ 7269107 w 7269107"/>
                <a:gd name="connsiteY9" fmla="*/ 0 h 6858000"/>
                <a:gd name="connsiteX10" fmla="*/ 7269107 w 7269107"/>
                <a:gd name="connsiteY10" fmla="*/ 243137 h 6858000"/>
                <a:gd name="connsiteX11" fmla="*/ 7089989 w 7269107"/>
                <a:gd name="connsiteY11" fmla="*/ 119955 h 6858000"/>
                <a:gd name="connsiteX12" fmla="*/ 6952948 w 7269107"/>
                <a:gd name="connsiteY12" fmla="*/ 41521 h 6858000"/>
                <a:gd name="connsiteX13" fmla="*/ 1797606 w 7269107"/>
                <a:gd name="connsiteY13" fmla="*/ 0 h 6858000"/>
                <a:gd name="connsiteX14" fmla="*/ 3815328 w 7269107"/>
                <a:gd name="connsiteY14" fmla="*/ 0 h 6858000"/>
                <a:gd name="connsiteX15" fmla="*/ 3627371 w 7269107"/>
                <a:gd name="connsiteY15" fmla="*/ 77142 h 6858000"/>
                <a:gd name="connsiteX16" fmla="*/ 2379115 w 7269107"/>
                <a:gd name="connsiteY16" fmla="*/ 856285 h 6858000"/>
                <a:gd name="connsiteX17" fmla="*/ 1386699 w 7269107"/>
                <a:gd name="connsiteY17" fmla="*/ 2086062 h 6858000"/>
                <a:gd name="connsiteX18" fmla="*/ 1031258 w 7269107"/>
                <a:gd name="connsiteY18" fmla="*/ 3498372 h 6858000"/>
                <a:gd name="connsiteX19" fmla="*/ 1618904 w 7269107"/>
                <a:gd name="connsiteY19" fmla="*/ 4781604 h 6858000"/>
                <a:gd name="connsiteX20" fmla="*/ 1934812 w 7269107"/>
                <a:gd name="connsiteY20" fmla="*/ 5225904 h 6858000"/>
                <a:gd name="connsiteX21" fmla="*/ 3140010 w 7269107"/>
                <a:gd name="connsiteY21" fmla="*/ 6456196 h 6858000"/>
                <a:gd name="connsiteX22" fmla="*/ 4281662 w 7269107"/>
                <a:gd name="connsiteY22" fmla="*/ 6843305 h 6858000"/>
                <a:gd name="connsiteX23" fmla="*/ 4449058 w 7269107"/>
                <a:gd name="connsiteY23" fmla="*/ 6858000 h 6858000"/>
                <a:gd name="connsiteX24" fmla="*/ 1970756 w 7269107"/>
                <a:gd name="connsiteY24" fmla="*/ 6858000 h 6858000"/>
                <a:gd name="connsiteX25" fmla="*/ 1735871 w 7269107"/>
                <a:gd name="connsiteY25" fmla="*/ 6627685 h 6858000"/>
                <a:gd name="connsiteX26" fmla="*/ 1080930 w 7269107"/>
                <a:gd name="connsiteY26" fmla="*/ 5805127 h 6858000"/>
                <a:gd name="connsiteX27" fmla="*/ 0 w 7269107"/>
                <a:gd name="connsiteY27" fmla="*/ 3498372 h 6858000"/>
                <a:gd name="connsiteX28" fmla="*/ 1708172 w 7269107"/>
                <a:gd name="connsiteY28" fmla="*/ 7330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7269107" h="6858000">
                  <a:moveTo>
                    <a:pt x="7269107" y="5518449"/>
                  </a:moveTo>
                  <a:lnTo>
                    <a:pt x="7269107" y="6823281"/>
                  </a:lnTo>
                  <a:lnTo>
                    <a:pt x="7224122" y="6858000"/>
                  </a:lnTo>
                  <a:lnTo>
                    <a:pt x="4927054" y="6858000"/>
                  </a:lnTo>
                  <a:lnTo>
                    <a:pt x="4982167" y="6852876"/>
                  </a:lnTo>
                  <a:cubicBezTo>
                    <a:pt x="5236517" y="6821036"/>
                    <a:pt x="5483373" y="6740566"/>
                    <a:pt x="5743768" y="6606245"/>
                  </a:cubicBezTo>
                  <a:cubicBezTo>
                    <a:pt x="6099551" y="6422337"/>
                    <a:pt x="6452586" y="6154209"/>
                    <a:pt x="6843778" y="5848440"/>
                  </a:cubicBezTo>
                  <a:cubicBezTo>
                    <a:pt x="6935559" y="5776768"/>
                    <a:pt x="7026997" y="5706642"/>
                    <a:pt x="7115515" y="5637891"/>
                  </a:cubicBezTo>
                  <a:close/>
                  <a:moveTo>
                    <a:pt x="6870111" y="0"/>
                  </a:moveTo>
                  <a:lnTo>
                    <a:pt x="7269107" y="0"/>
                  </a:lnTo>
                  <a:lnTo>
                    <a:pt x="7269107" y="243137"/>
                  </a:lnTo>
                  <a:lnTo>
                    <a:pt x="7089989" y="119955"/>
                  </a:lnTo>
                  <a:cubicBezTo>
                    <a:pt x="7045081" y="92581"/>
                    <a:pt x="6999384" y="66425"/>
                    <a:pt x="6952948" y="41521"/>
                  </a:cubicBezTo>
                  <a:close/>
                  <a:moveTo>
                    <a:pt x="1797606" y="0"/>
                  </a:moveTo>
                  <a:lnTo>
                    <a:pt x="3815328" y="0"/>
                  </a:lnTo>
                  <a:lnTo>
                    <a:pt x="3627371" y="77142"/>
                  </a:lnTo>
                  <a:cubicBezTo>
                    <a:pt x="3175548" y="273822"/>
                    <a:pt x="2754868" y="536281"/>
                    <a:pt x="2379115" y="856285"/>
                  </a:cubicBezTo>
                  <a:cubicBezTo>
                    <a:pt x="1959736" y="1215679"/>
                    <a:pt x="1616497" y="1640901"/>
                    <a:pt x="1386699" y="2086062"/>
                  </a:cubicBezTo>
                  <a:cubicBezTo>
                    <a:pt x="1151572" y="2543083"/>
                    <a:pt x="1031258" y="3018150"/>
                    <a:pt x="1031258" y="3498372"/>
                  </a:cubicBezTo>
                  <a:cubicBezTo>
                    <a:pt x="1031258" y="3957455"/>
                    <a:pt x="1211213" y="4223692"/>
                    <a:pt x="1618904" y="4781604"/>
                  </a:cubicBezTo>
                  <a:cubicBezTo>
                    <a:pt x="1720826" y="4921339"/>
                    <a:pt x="1826186" y="5065887"/>
                    <a:pt x="1934812" y="5225904"/>
                  </a:cubicBezTo>
                  <a:cubicBezTo>
                    <a:pt x="2318957" y="5792064"/>
                    <a:pt x="2713069" y="6194600"/>
                    <a:pt x="3140010" y="6456196"/>
                  </a:cubicBezTo>
                  <a:cubicBezTo>
                    <a:pt x="3479423" y="6664512"/>
                    <a:pt x="3855769" y="6792387"/>
                    <a:pt x="4281662" y="6843305"/>
                  </a:cubicBezTo>
                  <a:lnTo>
                    <a:pt x="4449058" y="6858000"/>
                  </a:lnTo>
                  <a:lnTo>
                    <a:pt x="1970756" y="6858000"/>
                  </a:lnTo>
                  <a:lnTo>
                    <a:pt x="1735871" y="6627685"/>
                  </a:lnTo>
                  <a:cubicBezTo>
                    <a:pt x="1502482" y="6382823"/>
                    <a:pt x="1285773" y="6107254"/>
                    <a:pt x="1080930" y="5805127"/>
                  </a:cubicBezTo>
                  <a:cubicBezTo>
                    <a:pt x="556364" y="5032027"/>
                    <a:pt x="0" y="4501616"/>
                    <a:pt x="0" y="3498372"/>
                  </a:cubicBezTo>
                  <a:cubicBezTo>
                    <a:pt x="0" y="2160829"/>
                    <a:pt x="685185" y="949872"/>
                    <a:pt x="1708172" y="73302"/>
                  </a:cubicBezTo>
                  <a:close/>
                </a:path>
              </a:pathLst>
            </a:custGeom>
            <a:gradFill>
              <a:gsLst>
                <a:gs pos="2000">
                  <a:schemeClr val="bg1">
                    <a:alpha val="10000"/>
                  </a:schemeClr>
                </a:gs>
                <a:gs pos="5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3" name="Content Placeholder 2">
            <a:extLst>
              <a:ext uri="{FF2B5EF4-FFF2-40B4-BE49-F238E27FC236}">
                <a16:creationId xmlns:a16="http://schemas.microsoft.com/office/drawing/2014/main" id="{A8DA0DDC-108A-09D5-217D-D5F87BD26AF8}"/>
              </a:ext>
            </a:extLst>
          </p:cNvPr>
          <p:cNvSpPr>
            <a:spLocks noGrp="1"/>
          </p:cNvSpPr>
          <p:nvPr>
            <p:ph idx="1"/>
          </p:nvPr>
        </p:nvSpPr>
        <p:spPr>
          <a:xfrm>
            <a:off x="6632812" y="1032987"/>
            <a:ext cx="4919108" cy="4792027"/>
          </a:xfrm>
        </p:spPr>
        <p:txBody>
          <a:bodyPr anchor="ctr">
            <a:normAutofit/>
          </a:bodyPr>
          <a:lstStyle/>
          <a:p>
            <a:r>
              <a:rPr lang="en-GB" sz="2000" b="1">
                <a:solidFill>
                  <a:schemeClr val="tx2"/>
                </a:solidFill>
              </a:rPr>
              <a:t>EqA 2010</a:t>
            </a:r>
            <a:r>
              <a:rPr lang="en-GB" sz="2000">
                <a:solidFill>
                  <a:schemeClr val="tx2"/>
                </a:solidFill>
              </a:rPr>
              <a:t>, </a:t>
            </a:r>
            <a:r>
              <a:rPr lang="en-GB" sz="2000" b="1">
                <a:solidFill>
                  <a:schemeClr val="tx2"/>
                </a:solidFill>
              </a:rPr>
              <a:t>s. 109(1): </a:t>
            </a:r>
            <a:r>
              <a:rPr lang="en-GB" sz="2000">
                <a:solidFill>
                  <a:schemeClr val="tx2"/>
                </a:solidFill>
              </a:rPr>
              <a:t>“anything done by a person (A) in the course of A’s employment must be treated as also done by the employer”.</a:t>
            </a:r>
          </a:p>
          <a:p>
            <a:r>
              <a:rPr lang="en-GB" sz="2000">
                <a:solidFill>
                  <a:schemeClr val="tx2"/>
                </a:solidFill>
              </a:rPr>
              <a:t>EAT: This was not in the course of employment on ordinary everyday meaning of those words </a:t>
            </a:r>
          </a:p>
        </p:txBody>
      </p:sp>
    </p:spTree>
    <p:extLst>
      <p:ext uri="{BB962C8B-B14F-4D97-AF65-F5344CB8AC3E}">
        <p14:creationId xmlns:p14="http://schemas.microsoft.com/office/powerpoint/2010/main" val="5158481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87BF42CA-AD55-48B4-8949-C4DCA60A6A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66AE1D3D-3106-4CB2-AA7C-0C1642AC0F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29" name="Group 28">
            <a:extLst>
              <a:ext uri="{FF2B5EF4-FFF2-40B4-BE49-F238E27FC236}">
                <a16:creationId xmlns:a16="http://schemas.microsoft.com/office/drawing/2014/main" id="{0A31B6AF-B711-4CDB-8C2B-16E963DDC4C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137" y="0"/>
            <a:ext cx="5646974" cy="6483075"/>
            <a:chOff x="-19221" y="0"/>
            <a:chExt cx="5646974" cy="6483075"/>
          </a:xfrm>
        </p:grpSpPr>
        <p:sp>
          <p:nvSpPr>
            <p:cNvPr id="30" name="Freeform: Shape 29">
              <a:extLst>
                <a:ext uri="{FF2B5EF4-FFF2-40B4-BE49-F238E27FC236}">
                  <a16:creationId xmlns:a16="http://schemas.microsoft.com/office/drawing/2014/main" id="{CA818331-E13C-49C6-B98D-A60AD0E85A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116610"/>
              <a:ext cx="5535001" cy="6250127"/>
            </a:xfrm>
            <a:custGeom>
              <a:avLst/>
              <a:gdLst>
                <a:gd name="connsiteX0" fmla="*/ 2510242 w 5535001"/>
                <a:gd name="connsiteY0" fmla="*/ 174 h 6250127"/>
                <a:gd name="connsiteX1" fmla="*/ 2550551 w 5535001"/>
                <a:gd name="connsiteY1" fmla="*/ 510 h 6250127"/>
                <a:gd name="connsiteX2" fmla="*/ 2629490 w 5535001"/>
                <a:gd name="connsiteY2" fmla="*/ 3757 h 6250127"/>
                <a:gd name="connsiteX3" fmla="*/ 2708317 w 5535001"/>
                <a:gd name="connsiteY3" fmla="*/ 7229 h 6250127"/>
                <a:gd name="connsiteX4" fmla="*/ 2787256 w 5535001"/>
                <a:gd name="connsiteY4" fmla="*/ 14619 h 6250127"/>
                <a:gd name="connsiteX5" fmla="*/ 3408467 w 5535001"/>
                <a:gd name="connsiteY5" fmla="*/ 145064 h 6250127"/>
                <a:gd name="connsiteX6" fmla="*/ 3557723 w 5535001"/>
                <a:gd name="connsiteY6" fmla="*/ 199593 h 6250127"/>
                <a:gd name="connsiteX7" fmla="*/ 3594337 w 5535001"/>
                <a:gd name="connsiteY7" fmla="*/ 214597 h 6250127"/>
                <a:gd name="connsiteX8" fmla="*/ 3630616 w 5535001"/>
                <a:gd name="connsiteY8" fmla="*/ 230385 h 6250127"/>
                <a:gd name="connsiteX9" fmla="*/ 3703172 w 5535001"/>
                <a:gd name="connsiteY9" fmla="*/ 262073 h 6250127"/>
                <a:gd name="connsiteX10" fmla="*/ 3739003 w 5535001"/>
                <a:gd name="connsiteY10" fmla="*/ 278756 h 6250127"/>
                <a:gd name="connsiteX11" fmla="*/ 3756806 w 5535001"/>
                <a:gd name="connsiteY11" fmla="*/ 287266 h 6250127"/>
                <a:gd name="connsiteX12" fmla="*/ 3773714 w 5535001"/>
                <a:gd name="connsiteY12" fmla="*/ 297567 h 6250127"/>
                <a:gd name="connsiteX13" fmla="*/ 3840784 w 5535001"/>
                <a:gd name="connsiteY13" fmla="*/ 339332 h 6250127"/>
                <a:gd name="connsiteX14" fmla="*/ 3873927 w 5535001"/>
                <a:gd name="connsiteY14" fmla="*/ 360495 h 6250127"/>
                <a:gd name="connsiteX15" fmla="*/ 3906062 w 5535001"/>
                <a:gd name="connsiteY15" fmla="*/ 383001 h 6250127"/>
                <a:gd name="connsiteX16" fmla="*/ 3969662 w 5535001"/>
                <a:gd name="connsiteY16" fmla="*/ 428572 h 6250127"/>
                <a:gd name="connsiteX17" fmla="*/ 4423029 w 5535001"/>
                <a:gd name="connsiteY17" fmla="*/ 837600 h 6250127"/>
                <a:gd name="connsiteX18" fmla="*/ 4474647 w 5535001"/>
                <a:gd name="connsiteY18" fmla="*/ 891569 h 6250127"/>
                <a:gd name="connsiteX19" fmla="*/ 4524250 w 5535001"/>
                <a:gd name="connsiteY19" fmla="*/ 946883 h 6250127"/>
                <a:gd name="connsiteX20" fmla="*/ 4573965 w 5535001"/>
                <a:gd name="connsiteY20" fmla="*/ 1001748 h 6250127"/>
                <a:gd name="connsiteX21" fmla="*/ 4622224 w 5535001"/>
                <a:gd name="connsiteY21" fmla="*/ 1057509 h 6250127"/>
                <a:gd name="connsiteX22" fmla="*/ 4717510 w 5535001"/>
                <a:gd name="connsiteY22" fmla="*/ 1169143 h 6250127"/>
                <a:gd name="connsiteX23" fmla="*/ 4764986 w 5535001"/>
                <a:gd name="connsiteY23" fmla="*/ 1224681 h 6250127"/>
                <a:gd name="connsiteX24" fmla="*/ 4813021 w 5535001"/>
                <a:gd name="connsiteY24" fmla="*/ 1279994 h 6250127"/>
                <a:gd name="connsiteX25" fmla="*/ 5001915 w 5535001"/>
                <a:gd name="connsiteY25" fmla="*/ 1506846 h 6250127"/>
                <a:gd name="connsiteX26" fmla="*/ 5170542 w 5535001"/>
                <a:gd name="connsiteY26" fmla="*/ 1751165 h 6250127"/>
                <a:gd name="connsiteX27" fmla="*/ 5428969 w 5535001"/>
                <a:gd name="connsiteY27" fmla="*/ 2293660 h 6250127"/>
                <a:gd name="connsiteX28" fmla="*/ 5534893 w 5535001"/>
                <a:gd name="connsiteY28" fmla="*/ 2899307 h 6250127"/>
                <a:gd name="connsiteX29" fmla="*/ 5508804 w 5535001"/>
                <a:gd name="connsiteY29" fmla="*/ 3211144 h 6250127"/>
                <a:gd name="connsiteX30" fmla="*/ 5426282 w 5535001"/>
                <a:gd name="connsiteY30" fmla="*/ 3513352 h 6250127"/>
                <a:gd name="connsiteX31" fmla="*/ 5248250 w 5535001"/>
                <a:gd name="connsiteY31" fmla="*/ 4030542 h 6250127"/>
                <a:gd name="connsiteX32" fmla="*/ 5208612 w 5535001"/>
                <a:gd name="connsiteY32" fmla="*/ 4161771 h 6250127"/>
                <a:gd name="connsiteX33" fmla="*/ 5170318 w 5535001"/>
                <a:gd name="connsiteY33" fmla="*/ 4294680 h 6250127"/>
                <a:gd name="connsiteX34" fmla="*/ 5132248 w 5535001"/>
                <a:gd name="connsiteY34" fmla="*/ 4430164 h 6250127"/>
                <a:gd name="connsiteX35" fmla="*/ 5112765 w 5535001"/>
                <a:gd name="connsiteY35" fmla="*/ 4498914 h 6250127"/>
                <a:gd name="connsiteX36" fmla="*/ 5091715 w 5535001"/>
                <a:gd name="connsiteY36" fmla="*/ 4569119 h 6250127"/>
                <a:gd name="connsiteX37" fmla="*/ 5068985 w 5535001"/>
                <a:gd name="connsiteY37" fmla="*/ 4640220 h 6250127"/>
                <a:gd name="connsiteX38" fmla="*/ 5043904 w 5535001"/>
                <a:gd name="connsiteY38" fmla="*/ 4712105 h 6250127"/>
                <a:gd name="connsiteX39" fmla="*/ 5015799 w 5535001"/>
                <a:gd name="connsiteY39" fmla="*/ 4784438 h 6250127"/>
                <a:gd name="connsiteX40" fmla="*/ 4982880 w 5535001"/>
                <a:gd name="connsiteY40" fmla="*/ 4856435 h 6250127"/>
                <a:gd name="connsiteX41" fmla="*/ 4817276 w 5535001"/>
                <a:gd name="connsiteY41" fmla="*/ 5125275 h 6250127"/>
                <a:gd name="connsiteX42" fmla="*/ 4618753 w 5535001"/>
                <a:gd name="connsiteY42" fmla="*/ 5355374 h 6250127"/>
                <a:gd name="connsiteX43" fmla="*/ 4566575 w 5535001"/>
                <a:gd name="connsiteY43" fmla="*/ 5408560 h 6250127"/>
                <a:gd name="connsiteX44" fmla="*/ 4513837 w 5535001"/>
                <a:gd name="connsiteY44" fmla="*/ 5461186 h 6250127"/>
                <a:gd name="connsiteX45" fmla="*/ 4459531 w 5535001"/>
                <a:gd name="connsiteY45" fmla="*/ 5512580 h 6250127"/>
                <a:gd name="connsiteX46" fmla="*/ 4404554 w 5535001"/>
                <a:gd name="connsiteY46" fmla="*/ 5563526 h 6250127"/>
                <a:gd name="connsiteX47" fmla="*/ 4348009 w 5535001"/>
                <a:gd name="connsiteY47" fmla="*/ 5613017 h 6250127"/>
                <a:gd name="connsiteX48" fmla="*/ 4290568 w 5535001"/>
                <a:gd name="connsiteY48" fmla="*/ 5661948 h 6250127"/>
                <a:gd name="connsiteX49" fmla="*/ 4276124 w 5535001"/>
                <a:gd name="connsiteY49" fmla="*/ 5674153 h 6250127"/>
                <a:gd name="connsiteX50" fmla="*/ 4261120 w 5535001"/>
                <a:gd name="connsiteY50" fmla="*/ 5685798 h 6250127"/>
                <a:gd name="connsiteX51" fmla="*/ 4231112 w 5535001"/>
                <a:gd name="connsiteY51" fmla="*/ 5708976 h 6250127"/>
                <a:gd name="connsiteX52" fmla="*/ 4170984 w 5535001"/>
                <a:gd name="connsiteY52" fmla="*/ 5755443 h 6250127"/>
                <a:gd name="connsiteX53" fmla="*/ 4046025 w 5535001"/>
                <a:gd name="connsiteY53" fmla="*/ 5843228 h 6250127"/>
                <a:gd name="connsiteX54" fmla="*/ 3915356 w 5535001"/>
                <a:gd name="connsiteY54" fmla="*/ 5923735 h 6250127"/>
                <a:gd name="connsiteX55" fmla="*/ 3346323 w 5535001"/>
                <a:gd name="connsiteY55" fmla="*/ 6158872 h 6250127"/>
                <a:gd name="connsiteX56" fmla="*/ 2743476 w 5535001"/>
                <a:gd name="connsiteY56" fmla="*/ 6247328 h 6250127"/>
                <a:gd name="connsiteX57" fmla="*/ 2668120 w 5535001"/>
                <a:gd name="connsiteY57" fmla="*/ 6249344 h 6250127"/>
                <a:gd name="connsiteX58" fmla="*/ 2630498 w 5535001"/>
                <a:gd name="connsiteY58" fmla="*/ 6250127 h 6250127"/>
                <a:gd name="connsiteX59" fmla="*/ 2592988 w 5535001"/>
                <a:gd name="connsiteY59" fmla="*/ 6249568 h 6250127"/>
                <a:gd name="connsiteX60" fmla="*/ 2518080 w 5535001"/>
                <a:gd name="connsiteY60" fmla="*/ 6247777 h 6250127"/>
                <a:gd name="connsiteX61" fmla="*/ 2442948 w 5535001"/>
                <a:gd name="connsiteY61" fmla="*/ 6244529 h 6250127"/>
                <a:gd name="connsiteX62" fmla="*/ 2291676 w 5535001"/>
                <a:gd name="connsiteY62" fmla="*/ 6232213 h 6250127"/>
                <a:gd name="connsiteX63" fmla="*/ 2141412 w 5535001"/>
                <a:gd name="connsiteY63" fmla="*/ 6212394 h 6250127"/>
                <a:gd name="connsiteX64" fmla="*/ 1992715 w 5535001"/>
                <a:gd name="connsiteY64" fmla="*/ 6184961 h 6250127"/>
                <a:gd name="connsiteX65" fmla="*/ 1845811 w 5535001"/>
                <a:gd name="connsiteY65" fmla="*/ 6151034 h 6250127"/>
                <a:gd name="connsiteX66" fmla="*/ 1701033 w 5535001"/>
                <a:gd name="connsiteY66" fmla="*/ 6110724 h 6250127"/>
                <a:gd name="connsiteX67" fmla="*/ 1629484 w 5535001"/>
                <a:gd name="connsiteY67" fmla="*/ 6088219 h 6250127"/>
                <a:gd name="connsiteX68" fmla="*/ 1558383 w 5535001"/>
                <a:gd name="connsiteY68" fmla="*/ 6064929 h 6250127"/>
                <a:gd name="connsiteX69" fmla="*/ 1011968 w 5535001"/>
                <a:gd name="connsiteY69" fmla="*/ 5828896 h 6250127"/>
                <a:gd name="connsiteX70" fmla="*/ 511237 w 5535001"/>
                <a:gd name="connsiteY70" fmla="*/ 5512356 h 6250127"/>
                <a:gd name="connsiteX71" fmla="*/ 395572 w 5535001"/>
                <a:gd name="connsiteY71" fmla="*/ 5419757 h 6250127"/>
                <a:gd name="connsiteX72" fmla="*/ 284722 w 5535001"/>
                <a:gd name="connsiteY72" fmla="*/ 5321559 h 6250127"/>
                <a:gd name="connsiteX73" fmla="*/ 257513 w 5535001"/>
                <a:gd name="connsiteY73" fmla="*/ 5296477 h 6250127"/>
                <a:gd name="connsiteX74" fmla="*/ 243853 w 5535001"/>
                <a:gd name="connsiteY74" fmla="*/ 5283937 h 6250127"/>
                <a:gd name="connsiteX75" fmla="*/ 230752 w 5535001"/>
                <a:gd name="connsiteY75" fmla="*/ 5270836 h 6250127"/>
                <a:gd name="connsiteX76" fmla="*/ 178574 w 5535001"/>
                <a:gd name="connsiteY76" fmla="*/ 5218322 h 6250127"/>
                <a:gd name="connsiteX77" fmla="*/ 126508 w 5535001"/>
                <a:gd name="connsiteY77" fmla="*/ 5165584 h 6250127"/>
                <a:gd name="connsiteX78" fmla="*/ 76345 w 5535001"/>
                <a:gd name="connsiteY78" fmla="*/ 5111167 h 6250127"/>
                <a:gd name="connsiteX79" fmla="*/ 26407 w 5535001"/>
                <a:gd name="connsiteY79" fmla="*/ 5056413 h 6250127"/>
                <a:gd name="connsiteX80" fmla="*/ 0 w 5535001"/>
                <a:gd name="connsiteY80" fmla="*/ 5024776 h 6250127"/>
                <a:gd name="connsiteX81" fmla="*/ 0 w 5535001"/>
                <a:gd name="connsiteY81" fmla="*/ 4492798 h 6250127"/>
                <a:gd name="connsiteX82" fmla="*/ 28534 w 5535001"/>
                <a:gd name="connsiteY82" fmla="*/ 4537879 h 6250127"/>
                <a:gd name="connsiteX83" fmla="*/ 66604 w 5535001"/>
                <a:gd name="connsiteY83" fmla="*/ 4592745 h 6250127"/>
                <a:gd name="connsiteX84" fmla="*/ 104114 w 5535001"/>
                <a:gd name="connsiteY84" fmla="*/ 4647834 h 6250127"/>
                <a:gd name="connsiteX85" fmla="*/ 143751 w 5535001"/>
                <a:gd name="connsiteY85" fmla="*/ 4701580 h 6250127"/>
                <a:gd name="connsiteX86" fmla="*/ 182717 w 5535001"/>
                <a:gd name="connsiteY86" fmla="*/ 4755773 h 6250127"/>
                <a:gd name="connsiteX87" fmla="*/ 223810 w 5535001"/>
                <a:gd name="connsiteY87" fmla="*/ 4808399 h 6250127"/>
                <a:gd name="connsiteX88" fmla="*/ 264679 w 5535001"/>
                <a:gd name="connsiteY88" fmla="*/ 4861249 h 6250127"/>
                <a:gd name="connsiteX89" fmla="*/ 307788 w 5535001"/>
                <a:gd name="connsiteY89" fmla="*/ 4912420 h 6250127"/>
                <a:gd name="connsiteX90" fmla="*/ 351232 w 5535001"/>
                <a:gd name="connsiteY90" fmla="*/ 4963254 h 6250127"/>
                <a:gd name="connsiteX91" fmla="*/ 397028 w 5535001"/>
                <a:gd name="connsiteY91" fmla="*/ 5012185 h 6250127"/>
                <a:gd name="connsiteX92" fmla="*/ 443496 w 5535001"/>
                <a:gd name="connsiteY92" fmla="*/ 5060444 h 6250127"/>
                <a:gd name="connsiteX93" fmla="*/ 455140 w 5535001"/>
                <a:gd name="connsiteY93" fmla="*/ 5072537 h 6250127"/>
                <a:gd name="connsiteX94" fmla="*/ 467345 w 5535001"/>
                <a:gd name="connsiteY94" fmla="*/ 5083958 h 6250127"/>
                <a:gd name="connsiteX95" fmla="*/ 491755 w 5535001"/>
                <a:gd name="connsiteY95" fmla="*/ 5106912 h 6250127"/>
                <a:gd name="connsiteX96" fmla="*/ 540686 w 5535001"/>
                <a:gd name="connsiteY96" fmla="*/ 5152819 h 6250127"/>
                <a:gd name="connsiteX97" fmla="*/ 552890 w 5535001"/>
                <a:gd name="connsiteY97" fmla="*/ 5164353 h 6250127"/>
                <a:gd name="connsiteX98" fmla="*/ 565655 w 5535001"/>
                <a:gd name="connsiteY98" fmla="*/ 5175214 h 6250127"/>
                <a:gd name="connsiteX99" fmla="*/ 591072 w 5535001"/>
                <a:gd name="connsiteY99" fmla="*/ 5197048 h 6250127"/>
                <a:gd name="connsiteX100" fmla="*/ 694197 w 5535001"/>
                <a:gd name="connsiteY100" fmla="*/ 5283041 h 6250127"/>
                <a:gd name="connsiteX101" fmla="*/ 1146221 w 5535001"/>
                <a:gd name="connsiteY101" fmla="*/ 5573716 h 6250127"/>
                <a:gd name="connsiteX102" fmla="*/ 1650982 w 5535001"/>
                <a:gd name="connsiteY102" fmla="*/ 5758130 h 6250127"/>
                <a:gd name="connsiteX103" fmla="*/ 1716485 w 5535001"/>
                <a:gd name="connsiteY103" fmla="*/ 5772798 h 6250127"/>
                <a:gd name="connsiteX104" fmla="*/ 1782211 w 5535001"/>
                <a:gd name="connsiteY104" fmla="*/ 5786235 h 6250127"/>
                <a:gd name="connsiteX105" fmla="*/ 1848386 w 5535001"/>
                <a:gd name="connsiteY105" fmla="*/ 5796984 h 6250127"/>
                <a:gd name="connsiteX106" fmla="*/ 1881417 w 5535001"/>
                <a:gd name="connsiteY106" fmla="*/ 5802359 h 6250127"/>
                <a:gd name="connsiteX107" fmla="*/ 1914560 w 5535001"/>
                <a:gd name="connsiteY107" fmla="*/ 5807061 h 6250127"/>
                <a:gd name="connsiteX108" fmla="*/ 2047469 w 5535001"/>
                <a:gd name="connsiteY108" fmla="*/ 5821282 h 6250127"/>
                <a:gd name="connsiteX109" fmla="*/ 2180601 w 5535001"/>
                <a:gd name="connsiteY109" fmla="*/ 5828896 h 6250127"/>
                <a:gd name="connsiteX110" fmla="*/ 2313622 w 5535001"/>
                <a:gd name="connsiteY110" fmla="*/ 5830463 h 6250127"/>
                <a:gd name="connsiteX111" fmla="*/ 2380021 w 5535001"/>
                <a:gd name="connsiteY111" fmla="*/ 5828448 h 6250127"/>
                <a:gd name="connsiteX112" fmla="*/ 2446195 w 5535001"/>
                <a:gd name="connsiteY112" fmla="*/ 5826433 h 6250127"/>
                <a:gd name="connsiteX113" fmla="*/ 2513041 w 5535001"/>
                <a:gd name="connsiteY113" fmla="*/ 5822737 h 6250127"/>
                <a:gd name="connsiteX114" fmla="*/ 2580111 w 5535001"/>
                <a:gd name="connsiteY114" fmla="*/ 5818258 h 6250127"/>
                <a:gd name="connsiteX115" fmla="*/ 2613590 w 5535001"/>
                <a:gd name="connsiteY115" fmla="*/ 5816355 h 6250127"/>
                <a:gd name="connsiteX116" fmla="*/ 2646845 w 5535001"/>
                <a:gd name="connsiteY116" fmla="*/ 5813108 h 6250127"/>
                <a:gd name="connsiteX117" fmla="*/ 2713244 w 5535001"/>
                <a:gd name="connsiteY117" fmla="*/ 5806838 h 6250127"/>
                <a:gd name="connsiteX118" fmla="*/ 3230882 w 5535001"/>
                <a:gd name="connsiteY118" fmla="*/ 5721292 h 6250127"/>
                <a:gd name="connsiteX119" fmla="*/ 3720416 w 5535001"/>
                <a:gd name="connsiteY119" fmla="*/ 5556472 h 6250127"/>
                <a:gd name="connsiteX120" fmla="*/ 3837425 w 5535001"/>
                <a:gd name="connsiteY120" fmla="*/ 5499927 h 6250127"/>
                <a:gd name="connsiteX121" fmla="*/ 3951634 w 5535001"/>
                <a:gd name="connsiteY121" fmla="*/ 5436552 h 6250127"/>
                <a:gd name="connsiteX122" fmla="*/ 4007284 w 5535001"/>
                <a:gd name="connsiteY122" fmla="*/ 5401841 h 6250127"/>
                <a:gd name="connsiteX123" fmla="*/ 4035164 w 5535001"/>
                <a:gd name="connsiteY123" fmla="*/ 5384374 h 6250127"/>
                <a:gd name="connsiteX124" fmla="*/ 4049049 w 5535001"/>
                <a:gd name="connsiteY124" fmla="*/ 5375640 h 6250127"/>
                <a:gd name="connsiteX125" fmla="*/ 4062485 w 5535001"/>
                <a:gd name="connsiteY125" fmla="*/ 5366123 h 6250127"/>
                <a:gd name="connsiteX126" fmla="*/ 4116567 w 5535001"/>
                <a:gd name="connsiteY126" fmla="*/ 5328277 h 6250127"/>
                <a:gd name="connsiteX127" fmla="*/ 4169976 w 5535001"/>
                <a:gd name="connsiteY127" fmla="*/ 5289199 h 6250127"/>
                <a:gd name="connsiteX128" fmla="*/ 4222042 w 5535001"/>
                <a:gd name="connsiteY128" fmla="*/ 5247994 h 6250127"/>
                <a:gd name="connsiteX129" fmla="*/ 4273213 w 5535001"/>
                <a:gd name="connsiteY129" fmla="*/ 5205558 h 6250127"/>
                <a:gd name="connsiteX130" fmla="*/ 4323151 w 5535001"/>
                <a:gd name="connsiteY130" fmla="*/ 5161329 h 6250127"/>
                <a:gd name="connsiteX131" fmla="*/ 4371971 w 5535001"/>
                <a:gd name="connsiteY131" fmla="*/ 5116093 h 6250127"/>
                <a:gd name="connsiteX132" fmla="*/ 4546868 w 5535001"/>
                <a:gd name="connsiteY132" fmla="*/ 4924400 h 6250127"/>
                <a:gd name="connsiteX133" fmla="*/ 4675634 w 5535001"/>
                <a:gd name="connsiteY133" fmla="*/ 4715352 h 6250127"/>
                <a:gd name="connsiteX134" fmla="*/ 4700155 w 5535001"/>
                <a:gd name="connsiteY134" fmla="*/ 4659255 h 6250127"/>
                <a:gd name="connsiteX135" fmla="*/ 4721206 w 5535001"/>
                <a:gd name="connsiteY135" fmla="*/ 4600135 h 6250127"/>
                <a:gd name="connsiteX136" fmla="*/ 4740465 w 5535001"/>
                <a:gd name="connsiteY136" fmla="*/ 4538887 h 6250127"/>
                <a:gd name="connsiteX137" fmla="*/ 4758492 w 5535001"/>
                <a:gd name="connsiteY137" fmla="*/ 4475848 h 6250127"/>
                <a:gd name="connsiteX138" fmla="*/ 4891288 w 5535001"/>
                <a:gd name="connsiteY138" fmla="*/ 3930329 h 6250127"/>
                <a:gd name="connsiteX139" fmla="*/ 5066298 w 5535001"/>
                <a:gd name="connsiteY139" fmla="*/ 3382235 h 6250127"/>
                <a:gd name="connsiteX140" fmla="*/ 5156994 w 5535001"/>
                <a:gd name="connsiteY140" fmla="*/ 2898635 h 6250127"/>
                <a:gd name="connsiteX141" fmla="*/ 5083317 w 5535001"/>
                <a:gd name="connsiteY141" fmla="*/ 2402047 h 6250127"/>
                <a:gd name="connsiteX142" fmla="*/ 4871022 w 5535001"/>
                <a:gd name="connsiteY142" fmla="*/ 1926958 h 6250127"/>
                <a:gd name="connsiteX143" fmla="*/ 4727028 w 5535001"/>
                <a:gd name="connsiteY143" fmla="*/ 1703577 h 6250127"/>
                <a:gd name="connsiteX144" fmla="*/ 4563776 w 5535001"/>
                <a:gd name="connsiteY144" fmla="*/ 1490834 h 6250127"/>
                <a:gd name="connsiteX145" fmla="*/ 4370291 w 5535001"/>
                <a:gd name="connsiteY145" fmla="*/ 1300596 h 6250127"/>
                <a:gd name="connsiteX146" fmla="*/ 4266046 w 5535001"/>
                <a:gd name="connsiteY146" fmla="*/ 1214491 h 6250127"/>
                <a:gd name="connsiteX147" fmla="*/ 4212973 w 5535001"/>
                <a:gd name="connsiteY147" fmla="*/ 1173062 h 6250127"/>
                <a:gd name="connsiteX148" fmla="*/ 4157995 w 5535001"/>
                <a:gd name="connsiteY148" fmla="*/ 1134545 h 6250127"/>
                <a:gd name="connsiteX149" fmla="*/ 3697126 w 5535001"/>
                <a:gd name="connsiteY149" fmla="*/ 881044 h 6250127"/>
                <a:gd name="connsiteX150" fmla="*/ 3637670 w 5535001"/>
                <a:gd name="connsiteY150" fmla="*/ 856747 h 6250127"/>
                <a:gd name="connsiteX151" fmla="*/ 3608222 w 5535001"/>
                <a:gd name="connsiteY151" fmla="*/ 844318 h 6250127"/>
                <a:gd name="connsiteX152" fmla="*/ 3578214 w 5535001"/>
                <a:gd name="connsiteY152" fmla="*/ 833457 h 6250127"/>
                <a:gd name="connsiteX153" fmla="*/ 3518309 w 5535001"/>
                <a:gd name="connsiteY153" fmla="*/ 812294 h 6250127"/>
                <a:gd name="connsiteX154" fmla="*/ 3503417 w 5535001"/>
                <a:gd name="connsiteY154" fmla="*/ 806920 h 6250127"/>
                <a:gd name="connsiteX155" fmla="*/ 3489533 w 5535001"/>
                <a:gd name="connsiteY155" fmla="*/ 799642 h 6250127"/>
                <a:gd name="connsiteX156" fmla="*/ 3460869 w 5535001"/>
                <a:gd name="connsiteY156" fmla="*/ 787101 h 6250127"/>
                <a:gd name="connsiteX157" fmla="*/ 3402980 w 5535001"/>
                <a:gd name="connsiteY157" fmla="*/ 763475 h 6250127"/>
                <a:gd name="connsiteX158" fmla="*/ 3374092 w 5535001"/>
                <a:gd name="connsiteY158" fmla="*/ 751606 h 6250127"/>
                <a:gd name="connsiteX159" fmla="*/ 3344980 w 5535001"/>
                <a:gd name="connsiteY159" fmla="*/ 740409 h 6250127"/>
                <a:gd name="connsiteX160" fmla="*/ 3226627 w 5535001"/>
                <a:gd name="connsiteY160" fmla="*/ 700772 h 6250127"/>
                <a:gd name="connsiteX161" fmla="*/ 2735750 w 5535001"/>
                <a:gd name="connsiteY161" fmla="*/ 614667 h 6250127"/>
                <a:gd name="connsiteX162" fmla="*/ 2673158 w 5535001"/>
                <a:gd name="connsiteY162" fmla="*/ 610412 h 6250127"/>
                <a:gd name="connsiteX163" fmla="*/ 2610119 w 5535001"/>
                <a:gd name="connsiteY163" fmla="*/ 609628 h 6250127"/>
                <a:gd name="connsiteX164" fmla="*/ 2547080 w 5535001"/>
                <a:gd name="connsiteY164" fmla="*/ 608620 h 6250127"/>
                <a:gd name="connsiteX165" fmla="*/ 2516400 w 5535001"/>
                <a:gd name="connsiteY165" fmla="*/ 608844 h 6250127"/>
                <a:gd name="connsiteX166" fmla="*/ 2486280 w 5535001"/>
                <a:gd name="connsiteY166" fmla="*/ 609740 h 6250127"/>
                <a:gd name="connsiteX167" fmla="*/ 2426376 w 5535001"/>
                <a:gd name="connsiteY167" fmla="*/ 613099 h 6250127"/>
                <a:gd name="connsiteX168" fmla="*/ 2366920 w 5535001"/>
                <a:gd name="connsiteY168" fmla="*/ 618474 h 6250127"/>
                <a:gd name="connsiteX169" fmla="*/ 2337248 w 5535001"/>
                <a:gd name="connsiteY169" fmla="*/ 621497 h 6250127"/>
                <a:gd name="connsiteX170" fmla="*/ 2307800 w 5535001"/>
                <a:gd name="connsiteY170" fmla="*/ 625528 h 6250127"/>
                <a:gd name="connsiteX171" fmla="*/ 2278351 w 5535001"/>
                <a:gd name="connsiteY171" fmla="*/ 629559 h 6250127"/>
                <a:gd name="connsiteX172" fmla="*/ 2249127 w 5535001"/>
                <a:gd name="connsiteY172" fmla="*/ 634710 h 6250127"/>
                <a:gd name="connsiteX173" fmla="*/ 1796096 w 5535001"/>
                <a:gd name="connsiteY173" fmla="*/ 781726 h 6250127"/>
                <a:gd name="connsiteX174" fmla="*/ 1370833 w 5535001"/>
                <a:gd name="connsiteY174" fmla="*/ 1048663 h 6250127"/>
                <a:gd name="connsiteX175" fmla="*/ 959790 w 5535001"/>
                <a:gd name="connsiteY175" fmla="*/ 1390844 h 6250127"/>
                <a:gd name="connsiteX176" fmla="*/ 749062 w 5535001"/>
                <a:gd name="connsiteY176" fmla="*/ 1577611 h 6250127"/>
                <a:gd name="connsiteX177" fmla="*/ 524786 w 5535001"/>
                <a:gd name="connsiteY177" fmla="*/ 1763145 h 6250127"/>
                <a:gd name="connsiteX178" fmla="*/ 84071 w 5535001"/>
                <a:gd name="connsiteY178" fmla="*/ 2098496 h 6250127"/>
                <a:gd name="connsiteX179" fmla="*/ 0 w 5535001"/>
                <a:gd name="connsiteY179" fmla="*/ 2168094 h 6250127"/>
                <a:gd name="connsiteX180" fmla="*/ 0 w 5535001"/>
                <a:gd name="connsiteY180" fmla="*/ 1576676 h 6250127"/>
                <a:gd name="connsiteX181" fmla="*/ 174655 w 5535001"/>
                <a:gd name="connsiteY181" fmla="*/ 1387597 h 6250127"/>
                <a:gd name="connsiteX182" fmla="*/ 363661 w 5535001"/>
                <a:gd name="connsiteY182" fmla="*/ 1188626 h 6250127"/>
                <a:gd name="connsiteX183" fmla="*/ 458052 w 5535001"/>
                <a:gd name="connsiteY183" fmla="*/ 1086397 h 6250127"/>
                <a:gd name="connsiteX184" fmla="*/ 557257 w 5535001"/>
                <a:gd name="connsiteY184" fmla="*/ 981593 h 6250127"/>
                <a:gd name="connsiteX185" fmla="*/ 994165 w 5535001"/>
                <a:gd name="connsiteY185" fmla="*/ 578389 h 6250127"/>
                <a:gd name="connsiteX186" fmla="*/ 1520873 w 5535001"/>
                <a:gd name="connsiteY186" fmla="*/ 237215 h 6250127"/>
                <a:gd name="connsiteX187" fmla="*/ 2141748 w 5535001"/>
                <a:gd name="connsiteY187" fmla="*/ 31190 h 6250127"/>
                <a:gd name="connsiteX188" fmla="*/ 2182505 w 5535001"/>
                <a:gd name="connsiteY188" fmla="*/ 24360 h 6250127"/>
                <a:gd name="connsiteX189" fmla="*/ 2223374 w 5535001"/>
                <a:gd name="connsiteY189" fmla="*/ 18873 h 6250127"/>
                <a:gd name="connsiteX190" fmla="*/ 2264355 w 5535001"/>
                <a:gd name="connsiteY190" fmla="*/ 13611 h 6250127"/>
                <a:gd name="connsiteX191" fmla="*/ 2305336 w 5535001"/>
                <a:gd name="connsiteY191" fmla="*/ 9580 h 6250127"/>
                <a:gd name="connsiteX192" fmla="*/ 2387410 w 5535001"/>
                <a:gd name="connsiteY192" fmla="*/ 3645 h 6250127"/>
                <a:gd name="connsiteX193" fmla="*/ 2469373 w 5535001"/>
                <a:gd name="connsiteY193" fmla="*/ 622 h 62501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Lst>
              <a:rect l="l" t="t" r="r" b="b"/>
              <a:pathLst>
                <a:path w="5535001" h="6250127">
                  <a:moveTo>
                    <a:pt x="2510242" y="174"/>
                  </a:moveTo>
                  <a:cubicBezTo>
                    <a:pt x="2523902" y="-50"/>
                    <a:pt x="2537562" y="-162"/>
                    <a:pt x="2550551" y="510"/>
                  </a:cubicBezTo>
                  <a:lnTo>
                    <a:pt x="2629490" y="3757"/>
                  </a:lnTo>
                  <a:lnTo>
                    <a:pt x="2708317" y="7229"/>
                  </a:lnTo>
                  <a:cubicBezTo>
                    <a:pt x="2734630" y="8572"/>
                    <a:pt x="2760943" y="12155"/>
                    <a:pt x="2787256" y="14619"/>
                  </a:cubicBezTo>
                  <a:cubicBezTo>
                    <a:pt x="2997536" y="34885"/>
                    <a:pt x="3207144" y="77994"/>
                    <a:pt x="3408467" y="145064"/>
                  </a:cubicBezTo>
                  <a:lnTo>
                    <a:pt x="3557723" y="199593"/>
                  </a:lnTo>
                  <a:cubicBezTo>
                    <a:pt x="3570264" y="203848"/>
                    <a:pt x="3582245" y="209447"/>
                    <a:pt x="3594337" y="214597"/>
                  </a:cubicBezTo>
                  <a:lnTo>
                    <a:pt x="3630616" y="230385"/>
                  </a:lnTo>
                  <a:lnTo>
                    <a:pt x="3703172" y="262073"/>
                  </a:lnTo>
                  <a:cubicBezTo>
                    <a:pt x="3715265" y="267335"/>
                    <a:pt x="3727358" y="272598"/>
                    <a:pt x="3739003" y="278756"/>
                  </a:cubicBezTo>
                  <a:cubicBezTo>
                    <a:pt x="3744937" y="281667"/>
                    <a:pt x="3750984" y="284131"/>
                    <a:pt x="3756806" y="287266"/>
                  </a:cubicBezTo>
                  <a:cubicBezTo>
                    <a:pt x="3762517" y="290513"/>
                    <a:pt x="3768115" y="294208"/>
                    <a:pt x="3773714" y="297567"/>
                  </a:cubicBezTo>
                  <a:lnTo>
                    <a:pt x="3840784" y="339332"/>
                  </a:lnTo>
                  <a:cubicBezTo>
                    <a:pt x="3851869" y="346386"/>
                    <a:pt x="3863290" y="352881"/>
                    <a:pt x="3873927" y="360495"/>
                  </a:cubicBezTo>
                  <a:lnTo>
                    <a:pt x="3906062" y="383001"/>
                  </a:lnTo>
                  <a:lnTo>
                    <a:pt x="3969662" y="428572"/>
                  </a:lnTo>
                  <a:cubicBezTo>
                    <a:pt x="4137281" y="552188"/>
                    <a:pt x="4285417" y="693270"/>
                    <a:pt x="4423029" y="837600"/>
                  </a:cubicBezTo>
                  <a:cubicBezTo>
                    <a:pt x="4440160" y="855739"/>
                    <a:pt x="4457404" y="873766"/>
                    <a:pt x="4474647" y="891569"/>
                  </a:cubicBezTo>
                  <a:lnTo>
                    <a:pt x="4524250" y="946883"/>
                  </a:lnTo>
                  <a:lnTo>
                    <a:pt x="4573965" y="1001748"/>
                  </a:lnTo>
                  <a:cubicBezTo>
                    <a:pt x="4590760" y="1019887"/>
                    <a:pt x="4605988" y="1039146"/>
                    <a:pt x="4622224" y="1057509"/>
                  </a:cubicBezTo>
                  <a:cubicBezTo>
                    <a:pt x="4653911" y="1094907"/>
                    <a:pt x="4686831" y="1131409"/>
                    <a:pt x="4717510" y="1169143"/>
                  </a:cubicBezTo>
                  <a:cubicBezTo>
                    <a:pt x="4733186" y="1187730"/>
                    <a:pt x="4748862" y="1206430"/>
                    <a:pt x="4764986" y="1224681"/>
                  </a:cubicBezTo>
                  <a:cubicBezTo>
                    <a:pt x="4780886" y="1243044"/>
                    <a:pt x="4797233" y="1261071"/>
                    <a:pt x="4813021" y="1279994"/>
                  </a:cubicBezTo>
                  <a:cubicBezTo>
                    <a:pt x="4877292" y="1354230"/>
                    <a:pt x="4941339" y="1428914"/>
                    <a:pt x="5001915" y="1506846"/>
                  </a:cubicBezTo>
                  <a:cubicBezTo>
                    <a:pt x="5062603" y="1584665"/>
                    <a:pt x="5118252" y="1666739"/>
                    <a:pt x="5170542" y="1751165"/>
                  </a:cubicBezTo>
                  <a:cubicBezTo>
                    <a:pt x="5274898" y="1920240"/>
                    <a:pt x="5363579" y="2101295"/>
                    <a:pt x="5428969" y="2293660"/>
                  </a:cubicBezTo>
                  <a:cubicBezTo>
                    <a:pt x="5494136" y="2485801"/>
                    <a:pt x="5533102" y="2690819"/>
                    <a:pt x="5534893" y="2899307"/>
                  </a:cubicBezTo>
                  <a:cubicBezTo>
                    <a:pt x="5536124" y="3003439"/>
                    <a:pt x="5526831" y="3108132"/>
                    <a:pt x="5508804" y="3211144"/>
                  </a:cubicBezTo>
                  <a:cubicBezTo>
                    <a:pt x="5490441" y="3314157"/>
                    <a:pt x="5462336" y="3415490"/>
                    <a:pt x="5426282" y="3513352"/>
                  </a:cubicBezTo>
                  <a:cubicBezTo>
                    <a:pt x="5363355" y="3684890"/>
                    <a:pt x="5302219" y="3856428"/>
                    <a:pt x="5248250" y="4030542"/>
                  </a:cubicBezTo>
                  <a:lnTo>
                    <a:pt x="5208612" y="4161771"/>
                  </a:lnTo>
                  <a:lnTo>
                    <a:pt x="5170318" y="4294680"/>
                  </a:lnTo>
                  <a:lnTo>
                    <a:pt x="5132248" y="4430164"/>
                  </a:lnTo>
                  <a:lnTo>
                    <a:pt x="5112765" y="4498914"/>
                  </a:lnTo>
                  <a:lnTo>
                    <a:pt x="5091715" y="4569119"/>
                  </a:lnTo>
                  <a:cubicBezTo>
                    <a:pt x="5085221" y="4592297"/>
                    <a:pt x="5076823" y="4616482"/>
                    <a:pt x="5068985" y="4640220"/>
                  </a:cubicBezTo>
                  <a:cubicBezTo>
                    <a:pt x="5060699" y="4664182"/>
                    <a:pt x="5053981" y="4687807"/>
                    <a:pt x="5043904" y="4712105"/>
                  </a:cubicBezTo>
                  <a:lnTo>
                    <a:pt x="5015799" y="4784438"/>
                  </a:lnTo>
                  <a:cubicBezTo>
                    <a:pt x="5005274" y="4808511"/>
                    <a:pt x="4993965" y="4832473"/>
                    <a:pt x="4982880" y="4856435"/>
                  </a:cubicBezTo>
                  <a:cubicBezTo>
                    <a:pt x="4936524" y="4951273"/>
                    <a:pt x="4881099" y="5044096"/>
                    <a:pt x="4817276" y="5125275"/>
                  </a:cubicBezTo>
                  <a:cubicBezTo>
                    <a:pt x="4755244" y="5208805"/>
                    <a:pt x="4686943" y="5282817"/>
                    <a:pt x="4618753" y="5355374"/>
                  </a:cubicBezTo>
                  <a:cubicBezTo>
                    <a:pt x="4602069" y="5374073"/>
                    <a:pt x="4584154" y="5391092"/>
                    <a:pt x="4566575" y="5408560"/>
                  </a:cubicBezTo>
                  <a:lnTo>
                    <a:pt x="4513837" y="5461186"/>
                  </a:lnTo>
                  <a:cubicBezTo>
                    <a:pt x="4496593" y="5479101"/>
                    <a:pt x="4477894" y="5495560"/>
                    <a:pt x="4459531" y="5512580"/>
                  </a:cubicBezTo>
                  <a:lnTo>
                    <a:pt x="4404554" y="5563526"/>
                  </a:lnTo>
                  <a:cubicBezTo>
                    <a:pt x="4386527" y="5580770"/>
                    <a:pt x="4366932" y="5596670"/>
                    <a:pt x="4348009" y="5613017"/>
                  </a:cubicBezTo>
                  <a:lnTo>
                    <a:pt x="4290568" y="5661948"/>
                  </a:lnTo>
                  <a:lnTo>
                    <a:pt x="4276124" y="5674153"/>
                  </a:lnTo>
                  <a:lnTo>
                    <a:pt x="4261120" y="5685798"/>
                  </a:lnTo>
                  <a:lnTo>
                    <a:pt x="4231112" y="5708976"/>
                  </a:lnTo>
                  <a:lnTo>
                    <a:pt x="4170984" y="5755443"/>
                  </a:lnTo>
                  <a:cubicBezTo>
                    <a:pt x="4130227" y="5785563"/>
                    <a:pt x="4087790" y="5813892"/>
                    <a:pt x="4046025" y="5843228"/>
                  </a:cubicBezTo>
                  <a:cubicBezTo>
                    <a:pt x="4002917" y="5870437"/>
                    <a:pt x="3959248" y="5897309"/>
                    <a:pt x="3915356" y="5923735"/>
                  </a:cubicBezTo>
                  <a:cubicBezTo>
                    <a:pt x="3737659" y="6026299"/>
                    <a:pt x="3544847" y="6106022"/>
                    <a:pt x="3346323" y="6158872"/>
                  </a:cubicBezTo>
                  <a:cubicBezTo>
                    <a:pt x="3147800" y="6211946"/>
                    <a:pt x="2944462" y="6239714"/>
                    <a:pt x="2743476" y="6247328"/>
                  </a:cubicBezTo>
                  <a:lnTo>
                    <a:pt x="2668120" y="6249344"/>
                  </a:lnTo>
                  <a:lnTo>
                    <a:pt x="2630498" y="6250127"/>
                  </a:lnTo>
                  <a:lnTo>
                    <a:pt x="2592988" y="6249568"/>
                  </a:lnTo>
                  <a:lnTo>
                    <a:pt x="2518080" y="6247777"/>
                  </a:lnTo>
                  <a:cubicBezTo>
                    <a:pt x="2493110" y="6247105"/>
                    <a:pt x="2468365" y="6246881"/>
                    <a:pt x="2442948" y="6244529"/>
                  </a:cubicBezTo>
                  <a:cubicBezTo>
                    <a:pt x="2392337" y="6240722"/>
                    <a:pt x="2341950" y="6237699"/>
                    <a:pt x="2291676" y="6232213"/>
                  </a:cubicBezTo>
                  <a:lnTo>
                    <a:pt x="2141412" y="6212394"/>
                  </a:lnTo>
                  <a:lnTo>
                    <a:pt x="1992715" y="6184961"/>
                  </a:lnTo>
                  <a:cubicBezTo>
                    <a:pt x="1943561" y="6173988"/>
                    <a:pt x="1894630" y="6162231"/>
                    <a:pt x="1845811" y="6151034"/>
                  </a:cubicBezTo>
                  <a:cubicBezTo>
                    <a:pt x="1797215" y="6138829"/>
                    <a:pt x="1749180" y="6123938"/>
                    <a:pt x="1701033" y="6110724"/>
                  </a:cubicBezTo>
                  <a:cubicBezTo>
                    <a:pt x="1676847" y="6104566"/>
                    <a:pt x="1653334" y="6095833"/>
                    <a:pt x="1629484" y="6088219"/>
                  </a:cubicBezTo>
                  <a:lnTo>
                    <a:pt x="1558383" y="6064929"/>
                  </a:lnTo>
                  <a:cubicBezTo>
                    <a:pt x="1369713" y="6000210"/>
                    <a:pt x="1186978" y="5921271"/>
                    <a:pt x="1011968" y="5828896"/>
                  </a:cubicBezTo>
                  <a:cubicBezTo>
                    <a:pt x="837071" y="5736408"/>
                    <a:pt x="668556" y="5631940"/>
                    <a:pt x="511237" y="5512356"/>
                  </a:cubicBezTo>
                  <a:cubicBezTo>
                    <a:pt x="471152" y="5483468"/>
                    <a:pt x="433642" y="5451220"/>
                    <a:pt x="395572" y="5419757"/>
                  </a:cubicBezTo>
                  <a:cubicBezTo>
                    <a:pt x="356831" y="5388965"/>
                    <a:pt x="321112" y="5354926"/>
                    <a:pt x="284722" y="5321559"/>
                  </a:cubicBezTo>
                  <a:lnTo>
                    <a:pt x="257513" y="5296477"/>
                  </a:lnTo>
                  <a:lnTo>
                    <a:pt x="243853" y="5283937"/>
                  </a:lnTo>
                  <a:lnTo>
                    <a:pt x="230752" y="5270836"/>
                  </a:lnTo>
                  <a:lnTo>
                    <a:pt x="178574" y="5218322"/>
                  </a:lnTo>
                  <a:cubicBezTo>
                    <a:pt x="161331" y="5200631"/>
                    <a:pt x="143191" y="5183948"/>
                    <a:pt x="126508" y="5165584"/>
                  </a:cubicBezTo>
                  <a:lnTo>
                    <a:pt x="76345" y="5111167"/>
                  </a:lnTo>
                  <a:cubicBezTo>
                    <a:pt x="59774" y="5092916"/>
                    <a:pt x="42530" y="5075112"/>
                    <a:pt x="26407" y="5056413"/>
                  </a:cubicBezTo>
                  <a:lnTo>
                    <a:pt x="0" y="5024776"/>
                  </a:lnTo>
                  <a:lnTo>
                    <a:pt x="0" y="4492798"/>
                  </a:lnTo>
                  <a:lnTo>
                    <a:pt x="28534" y="4537879"/>
                  </a:lnTo>
                  <a:cubicBezTo>
                    <a:pt x="41299" y="4556130"/>
                    <a:pt x="54175" y="4574382"/>
                    <a:pt x="66604" y="4592745"/>
                  </a:cubicBezTo>
                  <a:lnTo>
                    <a:pt x="104114" y="4647834"/>
                  </a:lnTo>
                  <a:lnTo>
                    <a:pt x="143751" y="4701580"/>
                  </a:lnTo>
                  <a:cubicBezTo>
                    <a:pt x="156964" y="4719495"/>
                    <a:pt x="169728" y="4737746"/>
                    <a:pt x="182717" y="4755773"/>
                  </a:cubicBezTo>
                  <a:lnTo>
                    <a:pt x="223810" y="4808399"/>
                  </a:lnTo>
                  <a:lnTo>
                    <a:pt x="264679" y="4861249"/>
                  </a:lnTo>
                  <a:cubicBezTo>
                    <a:pt x="278563" y="4878717"/>
                    <a:pt x="293455" y="4895288"/>
                    <a:pt x="307788" y="4912420"/>
                  </a:cubicBezTo>
                  <a:lnTo>
                    <a:pt x="351232" y="4963254"/>
                  </a:lnTo>
                  <a:cubicBezTo>
                    <a:pt x="365788" y="4980162"/>
                    <a:pt x="381688" y="4995837"/>
                    <a:pt x="397028" y="5012185"/>
                  </a:cubicBezTo>
                  <a:lnTo>
                    <a:pt x="443496" y="5060444"/>
                  </a:lnTo>
                  <a:lnTo>
                    <a:pt x="455140" y="5072537"/>
                  </a:lnTo>
                  <a:lnTo>
                    <a:pt x="467345" y="5083958"/>
                  </a:lnTo>
                  <a:lnTo>
                    <a:pt x="491755" y="5106912"/>
                  </a:lnTo>
                  <a:lnTo>
                    <a:pt x="540686" y="5152819"/>
                  </a:lnTo>
                  <a:lnTo>
                    <a:pt x="552890" y="5164353"/>
                  </a:lnTo>
                  <a:lnTo>
                    <a:pt x="565655" y="5175214"/>
                  </a:lnTo>
                  <a:lnTo>
                    <a:pt x="591072" y="5197048"/>
                  </a:lnTo>
                  <a:cubicBezTo>
                    <a:pt x="624999" y="5226160"/>
                    <a:pt x="658366" y="5256056"/>
                    <a:pt x="694197" y="5283041"/>
                  </a:cubicBezTo>
                  <a:cubicBezTo>
                    <a:pt x="834272" y="5394675"/>
                    <a:pt x="985207" y="5493881"/>
                    <a:pt x="1146221" y="5573716"/>
                  </a:cubicBezTo>
                  <a:cubicBezTo>
                    <a:pt x="1307122" y="5653774"/>
                    <a:pt x="1476869" y="5715918"/>
                    <a:pt x="1650982" y="5758130"/>
                  </a:cubicBezTo>
                  <a:lnTo>
                    <a:pt x="1716485" y="5772798"/>
                  </a:lnTo>
                  <a:cubicBezTo>
                    <a:pt x="1738431" y="5777390"/>
                    <a:pt x="1759929" y="5783100"/>
                    <a:pt x="1782211" y="5786235"/>
                  </a:cubicBezTo>
                  <a:lnTo>
                    <a:pt x="1848386" y="5796984"/>
                  </a:lnTo>
                  <a:lnTo>
                    <a:pt x="1881417" y="5802359"/>
                  </a:lnTo>
                  <a:cubicBezTo>
                    <a:pt x="1892390" y="5804151"/>
                    <a:pt x="1903363" y="5806054"/>
                    <a:pt x="1914560" y="5807061"/>
                  </a:cubicBezTo>
                  <a:cubicBezTo>
                    <a:pt x="1959012" y="5811765"/>
                    <a:pt x="2003241" y="5817251"/>
                    <a:pt x="2047469" y="5821282"/>
                  </a:cubicBezTo>
                  <a:lnTo>
                    <a:pt x="2180601" y="5828896"/>
                  </a:lnTo>
                  <a:lnTo>
                    <a:pt x="2313622" y="5830463"/>
                  </a:lnTo>
                  <a:cubicBezTo>
                    <a:pt x="2335680" y="5830799"/>
                    <a:pt x="2357962" y="5829008"/>
                    <a:pt x="2380021" y="5828448"/>
                  </a:cubicBezTo>
                  <a:lnTo>
                    <a:pt x="2446195" y="5826433"/>
                  </a:lnTo>
                  <a:cubicBezTo>
                    <a:pt x="2468029" y="5826208"/>
                    <a:pt x="2490647" y="5824193"/>
                    <a:pt x="2513041" y="5822737"/>
                  </a:cubicBezTo>
                  <a:lnTo>
                    <a:pt x="2580111" y="5818258"/>
                  </a:lnTo>
                  <a:lnTo>
                    <a:pt x="2613590" y="5816355"/>
                  </a:lnTo>
                  <a:lnTo>
                    <a:pt x="2646845" y="5813108"/>
                  </a:lnTo>
                  <a:cubicBezTo>
                    <a:pt x="2669016" y="5810869"/>
                    <a:pt x="2691074" y="5808741"/>
                    <a:pt x="2713244" y="5806838"/>
                  </a:cubicBezTo>
                  <a:cubicBezTo>
                    <a:pt x="2889933" y="5789371"/>
                    <a:pt x="3062815" y="5762050"/>
                    <a:pt x="3230882" y="5721292"/>
                  </a:cubicBezTo>
                  <a:cubicBezTo>
                    <a:pt x="3398837" y="5680423"/>
                    <a:pt x="3562426" y="5626902"/>
                    <a:pt x="3720416" y="5556472"/>
                  </a:cubicBezTo>
                  <a:cubicBezTo>
                    <a:pt x="3759381" y="5537997"/>
                    <a:pt x="3798347" y="5518962"/>
                    <a:pt x="3837425" y="5499927"/>
                  </a:cubicBezTo>
                  <a:cubicBezTo>
                    <a:pt x="3875271" y="5478765"/>
                    <a:pt x="3913900" y="5458610"/>
                    <a:pt x="3951634" y="5436552"/>
                  </a:cubicBezTo>
                  <a:lnTo>
                    <a:pt x="4007284" y="5401841"/>
                  </a:lnTo>
                  <a:lnTo>
                    <a:pt x="4035164" y="5384374"/>
                  </a:lnTo>
                  <a:lnTo>
                    <a:pt x="4049049" y="5375640"/>
                  </a:lnTo>
                  <a:lnTo>
                    <a:pt x="4062485" y="5366123"/>
                  </a:lnTo>
                  <a:lnTo>
                    <a:pt x="4116567" y="5328277"/>
                  </a:lnTo>
                  <a:cubicBezTo>
                    <a:pt x="4134594" y="5315624"/>
                    <a:pt x="4152957" y="5303420"/>
                    <a:pt x="4169976" y="5289199"/>
                  </a:cubicBezTo>
                  <a:lnTo>
                    <a:pt x="4222042" y="5247994"/>
                  </a:lnTo>
                  <a:cubicBezTo>
                    <a:pt x="4239398" y="5234222"/>
                    <a:pt x="4256865" y="5220562"/>
                    <a:pt x="4273213" y="5205558"/>
                  </a:cubicBezTo>
                  <a:lnTo>
                    <a:pt x="4323151" y="5161329"/>
                  </a:lnTo>
                  <a:cubicBezTo>
                    <a:pt x="4339611" y="5146437"/>
                    <a:pt x="4356631" y="5131881"/>
                    <a:pt x="4371971" y="5116093"/>
                  </a:cubicBezTo>
                  <a:cubicBezTo>
                    <a:pt x="4435457" y="5054398"/>
                    <a:pt x="4496258" y="4991135"/>
                    <a:pt x="4546868" y="4924400"/>
                  </a:cubicBezTo>
                  <a:cubicBezTo>
                    <a:pt x="4600054" y="4858450"/>
                    <a:pt x="4640699" y="4788916"/>
                    <a:pt x="4675634" y="4715352"/>
                  </a:cubicBezTo>
                  <a:lnTo>
                    <a:pt x="4700155" y="4659255"/>
                  </a:lnTo>
                  <a:lnTo>
                    <a:pt x="4721206" y="4600135"/>
                  </a:lnTo>
                  <a:cubicBezTo>
                    <a:pt x="4728707" y="4580988"/>
                    <a:pt x="4733970" y="4559266"/>
                    <a:pt x="4740465" y="4538887"/>
                  </a:cubicBezTo>
                  <a:cubicBezTo>
                    <a:pt x="4746623" y="4518061"/>
                    <a:pt x="4753005" y="4497906"/>
                    <a:pt x="4758492" y="4475848"/>
                  </a:cubicBezTo>
                  <a:cubicBezTo>
                    <a:pt x="4803168" y="4303637"/>
                    <a:pt x="4840902" y="4115080"/>
                    <a:pt x="4891288" y="3930329"/>
                  </a:cubicBezTo>
                  <a:cubicBezTo>
                    <a:pt x="4940891" y="3744906"/>
                    <a:pt x="5000235" y="3562059"/>
                    <a:pt x="5066298" y="3382235"/>
                  </a:cubicBezTo>
                  <a:cubicBezTo>
                    <a:pt x="5124186" y="3226932"/>
                    <a:pt x="5154530" y="3064015"/>
                    <a:pt x="5156994" y="2898635"/>
                  </a:cubicBezTo>
                  <a:cubicBezTo>
                    <a:pt x="5159681" y="2733255"/>
                    <a:pt x="5132920" y="2565636"/>
                    <a:pt x="5083317" y="2402047"/>
                  </a:cubicBezTo>
                  <a:cubicBezTo>
                    <a:pt x="5033938" y="2238123"/>
                    <a:pt x="4960150" y="2079013"/>
                    <a:pt x="4871022" y="1926958"/>
                  </a:cubicBezTo>
                  <a:cubicBezTo>
                    <a:pt x="4826570" y="1850818"/>
                    <a:pt x="4777415" y="1776918"/>
                    <a:pt x="4727028" y="1703577"/>
                  </a:cubicBezTo>
                  <a:cubicBezTo>
                    <a:pt x="4676418" y="1630349"/>
                    <a:pt x="4622784" y="1558464"/>
                    <a:pt x="4563776" y="1490834"/>
                  </a:cubicBezTo>
                  <a:cubicBezTo>
                    <a:pt x="4503647" y="1423764"/>
                    <a:pt x="4439041" y="1359157"/>
                    <a:pt x="4370291" y="1300596"/>
                  </a:cubicBezTo>
                  <a:cubicBezTo>
                    <a:pt x="4336812" y="1270141"/>
                    <a:pt x="4301541" y="1242148"/>
                    <a:pt x="4266046" y="1214491"/>
                  </a:cubicBezTo>
                  <a:cubicBezTo>
                    <a:pt x="4248355" y="1200607"/>
                    <a:pt x="4230776" y="1186611"/>
                    <a:pt x="4212973" y="1173062"/>
                  </a:cubicBezTo>
                  <a:cubicBezTo>
                    <a:pt x="4194722" y="1160074"/>
                    <a:pt x="4176359" y="1147197"/>
                    <a:pt x="4157995" y="1134545"/>
                  </a:cubicBezTo>
                  <a:cubicBezTo>
                    <a:pt x="4011426" y="1031980"/>
                    <a:pt x="3855004" y="948562"/>
                    <a:pt x="3697126" y="881044"/>
                  </a:cubicBezTo>
                  <a:lnTo>
                    <a:pt x="3637670" y="856747"/>
                  </a:lnTo>
                  <a:lnTo>
                    <a:pt x="3608222" y="844318"/>
                  </a:lnTo>
                  <a:cubicBezTo>
                    <a:pt x="3598480" y="840063"/>
                    <a:pt x="3588179" y="837040"/>
                    <a:pt x="3578214" y="833457"/>
                  </a:cubicBezTo>
                  <a:lnTo>
                    <a:pt x="3518309" y="812294"/>
                  </a:lnTo>
                  <a:cubicBezTo>
                    <a:pt x="3513383" y="810503"/>
                    <a:pt x="3508344" y="808823"/>
                    <a:pt x="3503417" y="806920"/>
                  </a:cubicBezTo>
                  <a:cubicBezTo>
                    <a:pt x="3498603" y="804792"/>
                    <a:pt x="3494236" y="801993"/>
                    <a:pt x="3489533" y="799642"/>
                  </a:cubicBezTo>
                  <a:cubicBezTo>
                    <a:pt x="3480240" y="794827"/>
                    <a:pt x="3470498" y="791020"/>
                    <a:pt x="3460869" y="787101"/>
                  </a:cubicBezTo>
                  <a:lnTo>
                    <a:pt x="3402980" y="763475"/>
                  </a:lnTo>
                  <a:lnTo>
                    <a:pt x="3374092" y="751606"/>
                  </a:lnTo>
                  <a:cubicBezTo>
                    <a:pt x="3364462" y="747688"/>
                    <a:pt x="3354945" y="743433"/>
                    <a:pt x="3344980" y="740409"/>
                  </a:cubicBezTo>
                  <a:lnTo>
                    <a:pt x="3226627" y="700772"/>
                  </a:lnTo>
                  <a:cubicBezTo>
                    <a:pt x="3067405" y="652849"/>
                    <a:pt x="2902697" y="625192"/>
                    <a:pt x="2735750" y="614667"/>
                  </a:cubicBezTo>
                  <a:cubicBezTo>
                    <a:pt x="2714811" y="613435"/>
                    <a:pt x="2694209" y="610860"/>
                    <a:pt x="2673158" y="610412"/>
                  </a:cubicBezTo>
                  <a:lnTo>
                    <a:pt x="2610119" y="609628"/>
                  </a:lnTo>
                  <a:lnTo>
                    <a:pt x="2547080" y="608620"/>
                  </a:lnTo>
                  <a:cubicBezTo>
                    <a:pt x="2536443" y="608173"/>
                    <a:pt x="2526365" y="608397"/>
                    <a:pt x="2516400" y="608844"/>
                  </a:cubicBezTo>
                  <a:lnTo>
                    <a:pt x="2486280" y="609740"/>
                  </a:lnTo>
                  <a:cubicBezTo>
                    <a:pt x="2466125" y="609852"/>
                    <a:pt x="2446307" y="611868"/>
                    <a:pt x="2426376" y="613099"/>
                  </a:cubicBezTo>
                  <a:cubicBezTo>
                    <a:pt x="2406333" y="613995"/>
                    <a:pt x="2386627" y="616458"/>
                    <a:pt x="2366920" y="618474"/>
                  </a:cubicBezTo>
                  <a:cubicBezTo>
                    <a:pt x="2357066" y="619482"/>
                    <a:pt x="2347101" y="620153"/>
                    <a:pt x="2337248" y="621497"/>
                  </a:cubicBezTo>
                  <a:lnTo>
                    <a:pt x="2307800" y="625528"/>
                  </a:lnTo>
                  <a:lnTo>
                    <a:pt x="2278351" y="629559"/>
                  </a:lnTo>
                  <a:lnTo>
                    <a:pt x="2249127" y="634710"/>
                  </a:lnTo>
                  <a:cubicBezTo>
                    <a:pt x="2093377" y="661918"/>
                    <a:pt x="1942329" y="710849"/>
                    <a:pt x="1796096" y="781726"/>
                  </a:cubicBezTo>
                  <a:cubicBezTo>
                    <a:pt x="1649751" y="852268"/>
                    <a:pt x="1508892" y="944307"/>
                    <a:pt x="1370833" y="1048663"/>
                  </a:cubicBezTo>
                  <a:cubicBezTo>
                    <a:pt x="1232774" y="1153244"/>
                    <a:pt x="1097290" y="1269917"/>
                    <a:pt x="959790" y="1390844"/>
                  </a:cubicBezTo>
                  <a:lnTo>
                    <a:pt x="749062" y="1577611"/>
                  </a:lnTo>
                  <a:cubicBezTo>
                    <a:pt x="674602" y="1642329"/>
                    <a:pt x="599806" y="1704137"/>
                    <a:pt x="524786" y="1763145"/>
                  </a:cubicBezTo>
                  <a:cubicBezTo>
                    <a:pt x="374858" y="1881498"/>
                    <a:pt x="223810" y="1987422"/>
                    <a:pt x="84071" y="2098496"/>
                  </a:cubicBezTo>
                  <a:lnTo>
                    <a:pt x="0" y="2168094"/>
                  </a:lnTo>
                  <a:lnTo>
                    <a:pt x="0" y="1576676"/>
                  </a:lnTo>
                  <a:lnTo>
                    <a:pt x="174655" y="1387597"/>
                  </a:lnTo>
                  <a:cubicBezTo>
                    <a:pt x="238926" y="1320079"/>
                    <a:pt x="302749" y="1254577"/>
                    <a:pt x="363661" y="1188626"/>
                  </a:cubicBezTo>
                  <a:lnTo>
                    <a:pt x="458052" y="1086397"/>
                  </a:lnTo>
                  <a:cubicBezTo>
                    <a:pt x="490635" y="1051351"/>
                    <a:pt x="523666" y="1016416"/>
                    <a:pt x="557257" y="981593"/>
                  </a:cubicBezTo>
                  <a:cubicBezTo>
                    <a:pt x="691510" y="842414"/>
                    <a:pt x="835055" y="705699"/>
                    <a:pt x="994165" y="578389"/>
                  </a:cubicBezTo>
                  <a:cubicBezTo>
                    <a:pt x="1152939" y="451190"/>
                    <a:pt x="1328060" y="333398"/>
                    <a:pt x="1520873" y="237215"/>
                  </a:cubicBezTo>
                  <a:cubicBezTo>
                    <a:pt x="1713238" y="141033"/>
                    <a:pt x="1924302" y="68028"/>
                    <a:pt x="2141748" y="31190"/>
                  </a:cubicBezTo>
                  <a:lnTo>
                    <a:pt x="2182505" y="24360"/>
                  </a:lnTo>
                  <a:cubicBezTo>
                    <a:pt x="2196165" y="22344"/>
                    <a:pt x="2209826" y="20665"/>
                    <a:pt x="2223374" y="18873"/>
                  </a:cubicBezTo>
                  <a:lnTo>
                    <a:pt x="2264355" y="13611"/>
                  </a:lnTo>
                  <a:cubicBezTo>
                    <a:pt x="2278015" y="11931"/>
                    <a:pt x="2291676" y="10924"/>
                    <a:pt x="2305336" y="9580"/>
                  </a:cubicBezTo>
                  <a:cubicBezTo>
                    <a:pt x="2332657" y="7229"/>
                    <a:pt x="2360090" y="4653"/>
                    <a:pt x="2387410" y="3645"/>
                  </a:cubicBezTo>
                  <a:cubicBezTo>
                    <a:pt x="2414731" y="2414"/>
                    <a:pt x="2442164" y="510"/>
                    <a:pt x="2469373" y="622"/>
                  </a:cubicBezTo>
                  <a:close/>
                </a:path>
              </a:pathLst>
            </a:custGeom>
            <a:gradFill>
              <a:gsLst>
                <a:gs pos="37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1" name="Freeform: Shape 30">
              <a:extLst>
                <a:ext uri="{FF2B5EF4-FFF2-40B4-BE49-F238E27FC236}">
                  <a16:creationId xmlns:a16="http://schemas.microsoft.com/office/drawing/2014/main" id="{67C4629D-4AB7-48D4-A61B-1AE1837A78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176241"/>
              <a:ext cx="5646908" cy="6130481"/>
            </a:xfrm>
            <a:custGeom>
              <a:avLst/>
              <a:gdLst>
                <a:gd name="connsiteX0" fmla="*/ 2616837 w 5646908"/>
                <a:gd name="connsiteY0" fmla="*/ 0 h 6130481"/>
                <a:gd name="connsiteX1" fmla="*/ 4918721 w 5646908"/>
                <a:gd name="connsiteY1" fmla="*/ 1134258 h 6130481"/>
                <a:gd name="connsiteX2" fmla="*/ 5539036 w 5646908"/>
                <a:gd name="connsiteY2" fmla="*/ 3362353 h 6130481"/>
                <a:gd name="connsiteX3" fmla="*/ 4712024 w 5646908"/>
                <a:gd name="connsiteY3" fmla="*/ 5293280 h 6130481"/>
                <a:gd name="connsiteX4" fmla="*/ 2547864 w 5646908"/>
                <a:gd name="connsiteY4" fmla="*/ 6130481 h 6130481"/>
                <a:gd name="connsiteX5" fmla="*/ 263223 w 5646908"/>
                <a:gd name="connsiteY5" fmla="*/ 5212325 h 6130481"/>
                <a:gd name="connsiteX6" fmla="*/ 49974 w 5646908"/>
                <a:gd name="connsiteY6" fmla="*/ 4985345 h 6130481"/>
                <a:gd name="connsiteX7" fmla="*/ 0 w 5646908"/>
                <a:gd name="connsiteY7" fmla="*/ 4920618 h 6130481"/>
                <a:gd name="connsiteX8" fmla="*/ 0 w 5646908"/>
                <a:gd name="connsiteY8" fmla="*/ 3760303 h 6130481"/>
                <a:gd name="connsiteX9" fmla="*/ 80488 w 5646908"/>
                <a:gd name="connsiteY9" fmla="*/ 3974159 h 6130481"/>
                <a:gd name="connsiteX10" fmla="*/ 664748 w 5646908"/>
                <a:gd name="connsiteY10" fmla="*/ 4813600 h 6130481"/>
                <a:gd name="connsiteX11" fmla="*/ 2548087 w 5646908"/>
                <a:gd name="connsiteY11" fmla="*/ 5570406 h 6130481"/>
                <a:gd name="connsiteX12" fmla="*/ 3536561 w 5646908"/>
                <a:gd name="connsiteY12" fmla="*/ 5407153 h 6130481"/>
                <a:gd name="connsiteX13" fmla="*/ 4308035 w 5646908"/>
                <a:gd name="connsiteY13" fmla="*/ 4897241 h 6130481"/>
                <a:gd name="connsiteX14" fmla="*/ 4569038 w 5646908"/>
                <a:gd name="connsiteY14" fmla="*/ 4564802 h 6130481"/>
                <a:gd name="connsiteX15" fmla="*/ 4699147 w 5646908"/>
                <a:gd name="connsiteY15" fmla="*/ 4149952 h 6130481"/>
                <a:gd name="connsiteX16" fmla="*/ 5003034 w 5646908"/>
                <a:gd name="connsiteY16" fmla="*/ 3168421 h 6130481"/>
                <a:gd name="connsiteX17" fmla="*/ 4994189 w 5646908"/>
                <a:gd name="connsiteY17" fmla="*/ 2321590 h 6130481"/>
                <a:gd name="connsiteX18" fmla="*/ 4487860 w 5646908"/>
                <a:gd name="connsiteY18" fmla="*/ 1501856 h 6130481"/>
                <a:gd name="connsiteX19" fmla="*/ 3640469 w 5646908"/>
                <a:gd name="connsiteY19" fmla="*/ 808425 h 6130481"/>
                <a:gd name="connsiteX20" fmla="*/ 2616837 w 5646908"/>
                <a:gd name="connsiteY20" fmla="*/ 559851 h 6130481"/>
                <a:gd name="connsiteX21" fmla="*/ 1762952 w 5646908"/>
                <a:gd name="connsiteY21" fmla="*/ 812008 h 6130481"/>
                <a:gd name="connsiteX22" fmla="*/ 939635 w 5646908"/>
                <a:gd name="connsiteY22" fmla="*/ 1502976 h 6130481"/>
                <a:gd name="connsiteX23" fmla="*/ 585250 w 5646908"/>
                <a:gd name="connsiteY23" fmla="*/ 1831049 h 6130481"/>
                <a:gd name="connsiteX24" fmla="*/ 40403 w 5646908"/>
                <a:gd name="connsiteY24" fmla="*/ 2389556 h 6130481"/>
                <a:gd name="connsiteX25" fmla="*/ 0 w 5646908"/>
                <a:gd name="connsiteY25" fmla="*/ 2456747 h 6130481"/>
                <a:gd name="connsiteX26" fmla="*/ 0 w 5646908"/>
                <a:gd name="connsiteY26" fmla="*/ 1601114 h 6130481"/>
                <a:gd name="connsiteX27" fmla="*/ 93200 w 5646908"/>
                <a:gd name="connsiteY27" fmla="*/ 1513741 h 6130481"/>
                <a:gd name="connsiteX28" fmla="*/ 535423 w 5646908"/>
                <a:gd name="connsiteY28" fmla="*/ 1107273 h 6130481"/>
                <a:gd name="connsiteX29" fmla="*/ 2616837 w 5646908"/>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646908" h="6130481">
                  <a:moveTo>
                    <a:pt x="2616837" y="0"/>
                  </a:moveTo>
                  <a:cubicBezTo>
                    <a:pt x="3596241" y="0"/>
                    <a:pt x="4322479" y="463445"/>
                    <a:pt x="4918721" y="1134258"/>
                  </a:cubicBezTo>
                  <a:cubicBezTo>
                    <a:pt x="5416317" y="1694109"/>
                    <a:pt x="5857703" y="2516643"/>
                    <a:pt x="5539036" y="3362353"/>
                  </a:cubicBezTo>
                  <a:cubicBezTo>
                    <a:pt x="5111758" y="4496612"/>
                    <a:pt x="5300763" y="4716633"/>
                    <a:pt x="4712024" y="5293280"/>
                  </a:cubicBezTo>
                  <a:cubicBezTo>
                    <a:pt x="4123284" y="5869926"/>
                    <a:pt x="3446201" y="6130481"/>
                    <a:pt x="2547864" y="6130481"/>
                  </a:cubicBezTo>
                  <a:cubicBezTo>
                    <a:pt x="1657476" y="6130481"/>
                    <a:pt x="850619" y="5780127"/>
                    <a:pt x="263223" y="5212325"/>
                  </a:cubicBezTo>
                  <a:cubicBezTo>
                    <a:pt x="188497" y="5140091"/>
                    <a:pt x="117321" y="5064339"/>
                    <a:pt x="49974" y="4985345"/>
                  </a:cubicBezTo>
                  <a:lnTo>
                    <a:pt x="0" y="4920618"/>
                  </a:lnTo>
                  <a:lnTo>
                    <a:pt x="0" y="3760303"/>
                  </a:lnTo>
                  <a:lnTo>
                    <a:pt x="80488" y="3974159"/>
                  </a:lnTo>
                  <a:cubicBezTo>
                    <a:pt x="217875" y="4289243"/>
                    <a:pt x="414383" y="4571632"/>
                    <a:pt x="664748" y="4813600"/>
                  </a:cubicBezTo>
                  <a:cubicBezTo>
                    <a:pt x="1169734" y="5301566"/>
                    <a:pt x="1838644" y="5570406"/>
                    <a:pt x="2548087" y="5570406"/>
                  </a:cubicBezTo>
                  <a:cubicBezTo>
                    <a:pt x="2928786" y="5570406"/>
                    <a:pt x="3252156" y="5516996"/>
                    <a:pt x="3536561" y="5407153"/>
                  </a:cubicBezTo>
                  <a:cubicBezTo>
                    <a:pt x="3815366" y="5299438"/>
                    <a:pt x="4067747" y="5132603"/>
                    <a:pt x="4308035" y="4897241"/>
                  </a:cubicBezTo>
                  <a:cubicBezTo>
                    <a:pt x="4475095" y="4733653"/>
                    <a:pt x="4533767" y="4637358"/>
                    <a:pt x="4569038" y="4564802"/>
                  </a:cubicBezTo>
                  <a:cubicBezTo>
                    <a:pt x="4619313" y="4461453"/>
                    <a:pt x="4652792" y="4330784"/>
                    <a:pt x="4699147" y="4149952"/>
                  </a:cubicBezTo>
                  <a:cubicBezTo>
                    <a:pt x="4758491" y="3918846"/>
                    <a:pt x="4839558" y="3602194"/>
                    <a:pt x="5003034" y="3168421"/>
                  </a:cubicBezTo>
                  <a:cubicBezTo>
                    <a:pt x="5103024" y="2902940"/>
                    <a:pt x="5100112" y="2626037"/>
                    <a:pt x="4994189" y="2321590"/>
                  </a:cubicBezTo>
                  <a:cubicBezTo>
                    <a:pt x="4900470" y="2052526"/>
                    <a:pt x="4725460" y="1769129"/>
                    <a:pt x="4487860" y="1501856"/>
                  </a:cubicBezTo>
                  <a:cubicBezTo>
                    <a:pt x="4210285" y="1189683"/>
                    <a:pt x="3933047" y="962832"/>
                    <a:pt x="3640469" y="808425"/>
                  </a:cubicBezTo>
                  <a:cubicBezTo>
                    <a:pt x="3323369" y="641141"/>
                    <a:pt x="2988578" y="559851"/>
                    <a:pt x="2616837" y="559851"/>
                  </a:cubicBezTo>
                  <a:cubicBezTo>
                    <a:pt x="2315413" y="559851"/>
                    <a:pt x="2044110" y="640134"/>
                    <a:pt x="1762952" y="812008"/>
                  </a:cubicBezTo>
                  <a:cubicBezTo>
                    <a:pt x="1472838" y="989593"/>
                    <a:pt x="1197167" y="1250707"/>
                    <a:pt x="939635" y="1502976"/>
                  </a:cubicBezTo>
                  <a:cubicBezTo>
                    <a:pt x="819379" y="1620769"/>
                    <a:pt x="700355" y="1727700"/>
                    <a:pt x="585250" y="1831049"/>
                  </a:cubicBezTo>
                  <a:cubicBezTo>
                    <a:pt x="362317" y="2031140"/>
                    <a:pt x="169840" y="2204022"/>
                    <a:pt x="40403" y="2389556"/>
                  </a:cubicBezTo>
                  <a:lnTo>
                    <a:pt x="0" y="2456747"/>
                  </a:lnTo>
                  <a:lnTo>
                    <a:pt x="0" y="1601114"/>
                  </a:lnTo>
                  <a:lnTo>
                    <a:pt x="93200" y="1513741"/>
                  </a:lnTo>
                  <a:cubicBezTo>
                    <a:pt x="237107" y="1383294"/>
                    <a:pt x="388238" y="1251435"/>
                    <a:pt x="535423" y="1107273"/>
                  </a:cubicBezTo>
                  <a:cubicBezTo>
                    <a:pt x="1124050" y="530627"/>
                    <a:pt x="1718500" y="0"/>
                    <a:pt x="2616837" y="0"/>
                  </a:cubicBezTo>
                  <a:close/>
                </a:path>
              </a:pathLst>
            </a:custGeom>
            <a:gradFill>
              <a:gsLst>
                <a:gs pos="2000">
                  <a:schemeClr val="bg1">
                    <a:alpha val="10000"/>
                  </a:schemeClr>
                </a:gs>
                <a:gs pos="54000">
                  <a:schemeClr val="accent6">
                    <a:alpha val="10000"/>
                  </a:schemeClr>
                </a:gs>
                <a:gs pos="100000">
                  <a:schemeClr val="bg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2" name="Freeform: Shape 31">
              <a:extLst>
                <a:ext uri="{FF2B5EF4-FFF2-40B4-BE49-F238E27FC236}">
                  <a16:creationId xmlns:a16="http://schemas.microsoft.com/office/drawing/2014/main" id="{D1E30050-9FC4-4CC7-8C0B-BF5EFD106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176241"/>
              <a:ext cx="5517522" cy="6130481"/>
            </a:xfrm>
            <a:custGeom>
              <a:avLst/>
              <a:gdLst>
                <a:gd name="connsiteX0" fmla="*/ 2549095 w 5517522"/>
                <a:gd name="connsiteY0" fmla="*/ 0 h 6130481"/>
                <a:gd name="connsiteX1" fmla="*/ 4804175 w 5517522"/>
                <a:gd name="connsiteY1" fmla="*/ 1134258 h 6130481"/>
                <a:gd name="connsiteX2" fmla="*/ 5411838 w 5517522"/>
                <a:gd name="connsiteY2" fmla="*/ 3362353 h 6130481"/>
                <a:gd name="connsiteX3" fmla="*/ 4601621 w 5517522"/>
                <a:gd name="connsiteY3" fmla="*/ 5293280 h 6130481"/>
                <a:gd name="connsiteX4" fmla="*/ 2481577 w 5517522"/>
                <a:gd name="connsiteY4" fmla="*/ 6130481 h 6130481"/>
                <a:gd name="connsiteX5" fmla="*/ 243517 w 5517522"/>
                <a:gd name="connsiteY5" fmla="*/ 5212325 h 6130481"/>
                <a:gd name="connsiteX6" fmla="*/ 34587 w 5517522"/>
                <a:gd name="connsiteY6" fmla="*/ 4985345 h 6130481"/>
                <a:gd name="connsiteX7" fmla="*/ 0 w 5517522"/>
                <a:gd name="connsiteY7" fmla="*/ 4939620 h 6130481"/>
                <a:gd name="connsiteX8" fmla="*/ 0 w 5517522"/>
                <a:gd name="connsiteY8" fmla="*/ 3335329 h 6130481"/>
                <a:gd name="connsiteX9" fmla="*/ 17141 w 5517522"/>
                <a:gd name="connsiteY9" fmla="*/ 3448738 h 6130481"/>
                <a:gd name="connsiteX10" fmla="*/ 167489 w 5517522"/>
                <a:gd name="connsiteY10" fmla="*/ 3930490 h 6130481"/>
                <a:gd name="connsiteX11" fmla="*/ 715471 w 5517522"/>
                <a:gd name="connsiteY11" fmla="*/ 4734212 h 6130481"/>
                <a:gd name="connsiteX12" fmla="*/ 2481689 w 5517522"/>
                <a:gd name="connsiteY12" fmla="*/ 5458772 h 6130481"/>
                <a:gd name="connsiteX13" fmla="*/ 4126644 w 5517522"/>
                <a:gd name="connsiteY13" fmla="*/ 4818302 h 6130481"/>
                <a:gd name="connsiteX14" fmla="*/ 4360437 w 5517522"/>
                <a:gd name="connsiteY14" fmla="*/ 4516766 h 6130481"/>
                <a:gd name="connsiteX15" fmla="*/ 4480357 w 5517522"/>
                <a:gd name="connsiteY15" fmla="*/ 4122855 h 6130481"/>
                <a:gd name="connsiteX16" fmla="*/ 4781557 w 5517522"/>
                <a:gd name="connsiteY16" fmla="*/ 3129791 h 6130481"/>
                <a:gd name="connsiteX17" fmla="*/ 4771928 w 5517522"/>
                <a:gd name="connsiteY17" fmla="*/ 2357869 h 6130481"/>
                <a:gd name="connsiteX18" fmla="*/ 4297510 w 5517522"/>
                <a:gd name="connsiteY18" fmla="*/ 1575533 h 6130481"/>
                <a:gd name="connsiteX19" fmla="*/ 3498715 w 5517522"/>
                <a:gd name="connsiteY19" fmla="*/ 907071 h 6130481"/>
                <a:gd name="connsiteX20" fmla="*/ 2549095 w 5517522"/>
                <a:gd name="connsiteY20" fmla="*/ 671821 h 6130481"/>
                <a:gd name="connsiteX21" fmla="*/ 985319 w 5517522"/>
                <a:gd name="connsiteY21" fmla="*/ 1582475 h 6130481"/>
                <a:gd name="connsiteX22" fmla="*/ 634628 w 5517522"/>
                <a:gd name="connsiteY22" fmla="*/ 1913907 h 6130481"/>
                <a:gd name="connsiteX23" fmla="*/ 117662 w 5517522"/>
                <a:gd name="connsiteY23" fmla="*/ 2453044 h 6130481"/>
                <a:gd name="connsiteX24" fmla="*/ 2515 w 5517522"/>
                <a:gd name="connsiteY24" fmla="*/ 2685494 h 6130481"/>
                <a:gd name="connsiteX25" fmla="*/ 0 w 5517522"/>
                <a:gd name="connsiteY25" fmla="*/ 2696965 h 6130481"/>
                <a:gd name="connsiteX26" fmla="*/ 0 w 5517522"/>
                <a:gd name="connsiteY26" fmla="*/ 1587383 h 6130481"/>
                <a:gd name="connsiteX27" fmla="*/ 76951 w 5517522"/>
                <a:gd name="connsiteY27" fmla="*/ 1513741 h 6130481"/>
                <a:gd name="connsiteX28" fmla="*/ 510118 w 5517522"/>
                <a:gd name="connsiteY28" fmla="*/ 1107273 h 6130481"/>
                <a:gd name="connsiteX29" fmla="*/ 2549095 w 5517522"/>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517522" h="6130481">
                  <a:moveTo>
                    <a:pt x="2549095" y="0"/>
                  </a:moveTo>
                  <a:cubicBezTo>
                    <a:pt x="3508568" y="0"/>
                    <a:pt x="4219915" y="463445"/>
                    <a:pt x="4804175" y="1134258"/>
                  </a:cubicBezTo>
                  <a:cubicBezTo>
                    <a:pt x="5291694" y="1694109"/>
                    <a:pt x="5724011" y="2516643"/>
                    <a:pt x="5411838" y="3362353"/>
                  </a:cubicBezTo>
                  <a:cubicBezTo>
                    <a:pt x="4993181" y="4496612"/>
                    <a:pt x="5178268" y="4716633"/>
                    <a:pt x="4601621" y="5293280"/>
                  </a:cubicBezTo>
                  <a:cubicBezTo>
                    <a:pt x="4024863" y="5869926"/>
                    <a:pt x="3361551" y="6130481"/>
                    <a:pt x="2481577" y="6130481"/>
                  </a:cubicBezTo>
                  <a:cubicBezTo>
                    <a:pt x="1609329" y="6130481"/>
                    <a:pt x="818932" y="5780127"/>
                    <a:pt x="243517" y="5212325"/>
                  </a:cubicBezTo>
                  <a:cubicBezTo>
                    <a:pt x="170302" y="5140091"/>
                    <a:pt x="100568" y="5064339"/>
                    <a:pt x="34587" y="4985345"/>
                  </a:cubicBezTo>
                  <a:lnTo>
                    <a:pt x="0" y="4939620"/>
                  </a:lnTo>
                  <a:lnTo>
                    <a:pt x="0" y="3335329"/>
                  </a:lnTo>
                  <a:lnTo>
                    <a:pt x="17141" y="3448738"/>
                  </a:lnTo>
                  <a:cubicBezTo>
                    <a:pt x="50676" y="3613558"/>
                    <a:pt x="100867" y="3774516"/>
                    <a:pt x="167489" y="3930490"/>
                  </a:cubicBezTo>
                  <a:cubicBezTo>
                    <a:pt x="296255" y="4232138"/>
                    <a:pt x="480670" y="4502546"/>
                    <a:pt x="715471" y="4734212"/>
                  </a:cubicBezTo>
                  <a:cubicBezTo>
                    <a:pt x="1188993" y="5201464"/>
                    <a:pt x="1816250" y="5458772"/>
                    <a:pt x="2481689" y="5458772"/>
                  </a:cubicBezTo>
                  <a:cubicBezTo>
                    <a:pt x="3185758" y="5458772"/>
                    <a:pt x="3677755" y="5267191"/>
                    <a:pt x="4126644" y="4818302"/>
                  </a:cubicBezTo>
                  <a:cubicBezTo>
                    <a:pt x="4278363" y="4666583"/>
                    <a:pt x="4329982" y="4580701"/>
                    <a:pt x="4360437" y="4516766"/>
                  </a:cubicBezTo>
                  <a:cubicBezTo>
                    <a:pt x="4404890" y="4423495"/>
                    <a:pt x="4436577" y="4297417"/>
                    <a:pt x="4480357" y="4122855"/>
                  </a:cubicBezTo>
                  <a:cubicBezTo>
                    <a:pt x="4539030" y="3889285"/>
                    <a:pt x="4619425" y="3569275"/>
                    <a:pt x="4781557" y="3129791"/>
                  </a:cubicBezTo>
                  <a:cubicBezTo>
                    <a:pt x="4870238" y="2889503"/>
                    <a:pt x="4867103" y="2637010"/>
                    <a:pt x="4771928" y="2357869"/>
                  </a:cubicBezTo>
                  <a:cubicBezTo>
                    <a:pt x="4684815" y="2102465"/>
                    <a:pt x="4520779" y="1831945"/>
                    <a:pt x="4297510" y="1575533"/>
                  </a:cubicBezTo>
                  <a:cubicBezTo>
                    <a:pt x="4034492" y="1273549"/>
                    <a:pt x="3773266" y="1054983"/>
                    <a:pt x="3498715" y="907071"/>
                  </a:cubicBezTo>
                  <a:cubicBezTo>
                    <a:pt x="3204905" y="748745"/>
                    <a:pt x="2894187" y="671821"/>
                    <a:pt x="2549095" y="671821"/>
                  </a:cubicBezTo>
                  <a:cubicBezTo>
                    <a:pt x="1942553" y="671821"/>
                    <a:pt x="1518298" y="1049273"/>
                    <a:pt x="985319" y="1582475"/>
                  </a:cubicBezTo>
                  <a:cubicBezTo>
                    <a:pt x="865735" y="1702059"/>
                    <a:pt x="748278" y="1809774"/>
                    <a:pt x="634628" y="1913907"/>
                  </a:cubicBezTo>
                  <a:cubicBezTo>
                    <a:pt x="421325" y="2109407"/>
                    <a:pt x="237134" y="2278146"/>
                    <a:pt x="117662" y="2453044"/>
                  </a:cubicBezTo>
                  <a:cubicBezTo>
                    <a:pt x="64756" y="2530415"/>
                    <a:pt x="27022" y="2605799"/>
                    <a:pt x="2515" y="2685494"/>
                  </a:cubicBezTo>
                  <a:lnTo>
                    <a:pt x="0" y="2696965"/>
                  </a:lnTo>
                  <a:lnTo>
                    <a:pt x="0" y="1587383"/>
                  </a:lnTo>
                  <a:lnTo>
                    <a:pt x="76951" y="1513741"/>
                  </a:lnTo>
                  <a:cubicBezTo>
                    <a:pt x="217918" y="1383294"/>
                    <a:pt x="365956" y="1251435"/>
                    <a:pt x="510118" y="1107273"/>
                  </a:cubicBezTo>
                  <a:cubicBezTo>
                    <a:pt x="1086764" y="530627"/>
                    <a:pt x="1669121" y="0"/>
                    <a:pt x="25490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3" name="Freeform: Shape 32">
              <a:extLst>
                <a:ext uri="{FF2B5EF4-FFF2-40B4-BE49-F238E27FC236}">
                  <a16:creationId xmlns:a16="http://schemas.microsoft.com/office/drawing/2014/main" id="{E7E03733-50FD-49A6-B226-40F6A0AD45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176241"/>
              <a:ext cx="5517475" cy="6130481"/>
            </a:xfrm>
            <a:custGeom>
              <a:avLst/>
              <a:gdLst>
                <a:gd name="connsiteX0" fmla="*/ 2549095 w 5517475"/>
                <a:gd name="connsiteY0" fmla="*/ 0 h 6130481"/>
                <a:gd name="connsiteX1" fmla="*/ 4804175 w 5517475"/>
                <a:gd name="connsiteY1" fmla="*/ 1134258 h 6130481"/>
                <a:gd name="connsiteX2" fmla="*/ 5411838 w 5517475"/>
                <a:gd name="connsiteY2" fmla="*/ 3362353 h 6130481"/>
                <a:gd name="connsiteX3" fmla="*/ 4601621 w 5517475"/>
                <a:gd name="connsiteY3" fmla="*/ 5293280 h 6130481"/>
                <a:gd name="connsiteX4" fmla="*/ 2481577 w 5517475"/>
                <a:gd name="connsiteY4" fmla="*/ 6130481 h 6130481"/>
                <a:gd name="connsiteX5" fmla="*/ 243517 w 5517475"/>
                <a:gd name="connsiteY5" fmla="*/ 5212325 h 6130481"/>
                <a:gd name="connsiteX6" fmla="*/ 34587 w 5517475"/>
                <a:gd name="connsiteY6" fmla="*/ 4985345 h 6130481"/>
                <a:gd name="connsiteX7" fmla="*/ 0 w 5517475"/>
                <a:gd name="connsiteY7" fmla="*/ 4939620 h 6130481"/>
                <a:gd name="connsiteX8" fmla="*/ 0 w 5517475"/>
                <a:gd name="connsiteY8" fmla="*/ 3799573 h 6130481"/>
                <a:gd name="connsiteX9" fmla="*/ 64364 w 5517475"/>
                <a:gd name="connsiteY9" fmla="*/ 3974159 h 6130481"/>
                <a:gd name="connsiteX10" fmla="*/ 636644 w 5517475"/>
                <a:gd name="connsiteY10" fmla="*/ 4813600 h 6130481"/>
                <a:gd name="connsiteX11" fmla="*/ 2481577 w 5517475"/>
                <a:gd name="connsiteY11" fmla="*/ 5570406 h 6130481"/>
                <a:gd name="connsiteX12" fmla="*/ 3449896 w 5517475"/>
                <a:gd name="connsiteY12" fmla="*/ 5407153 h 6130481"/>
                <a:gd name="connsiteX13" fmla="*/ 4205695 w 5517475"/>
                <a:gd name="connsiteY13" fmla="*/ 4897241 h 6130481"/>
                <a:gd name="connsiteX14" fmla="*/ 4461434 w 5517475"/>
                <a:gd name="connsiteY14" fmla="*/ 4564802 h 6130481"/>
                <a:gd name="connsiteX15" fmla="*/ 4588969 w 5517475"/>
                <a:gd name="connsiteY15" fmla="*/ 4149952 h 6130481"/>
                <a:gd name="connsiteX16" fmla="*/ 4886585 w 5517475"/>
                <a:gd name="connsiteY16" fmla="*/ 3168421 h 6130481"/>
                <a:gd name="connsiteX17" fmla="*/ 4877964 w 5517475"/>
                <a:gd name="connsiteY17" fmla="*/ 2321590 h 6130481"/>
                <a:gd name="connsiteX18" fmla="*/ 4382048 w 5517475"/>
                <a:gd name="connsiteY18" fmla="*/ 1501856 h 6130481"/>
                <a:gd name="connsiteX19" fmla="*/ 3551900 w 5517475"/>
                <a:gd name="connsiteY19" fmla="*/ 808425 h 6130481"/>
                <a:gd name="connsiteX20" fmla="*/ 2549095 w 5517475"/>
                <a:gd name="connsiteY20" fmla="*/ 559851 h 6130481"/>
                <a:gd name="connsiteX21" fmla="*/ 1712566 w 5517475"/>
                <a:gd name="connsiteY21" fmla="*/ 812008 h 6130481"/>
                <a:gd name="connsiteX22" fmla="*/ 906044 w 5517475"/>
                <a:gd name="connsiteY22" fmla="*/ 1502976 h 6130481"/>
                <a:gd name="connsiteX23" fmla="*/ 558825 w 5517475"/>
                <a:gd name="connsiteY23" fmla="*/ 1831049 h 6130481"/>
                <a:gd name="connsiteX24" fmla="*/ 25063 w 5517475"/>
                <a:gd name="connsiteY24" fmla="*/ 2389556 h 6130481"/>
                <a:gd name="connsiteX25" fmla="*/ 0 w 5517475"/>
                <a:gd name="connsiteY25" fmla="*/ 2432109 h 6130481"/>
                <a:gd name="connsiteX26" fmla="*/ 0 w 5517475"/>
                <a:gd name="connsiteY26" fmla="*/ 1587383 h 6130481"/>
                <a:gd name="connsiteX27" fmla="*/ 76951 w 5517475"/>
                <a:gd name="connsiteY27" fmla="*/ 1513741 h 6130481"/>
                <a:gd name="connsiteX28" fmla="*/ 510118 w 5517475"/>
                <a:gd name="connsiteY28" fmla="*/ 1107273 h 6130481"/>
                <a:gd name="connsiteX29" fmla="*/ 2549095 w 5517475"/>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517475" h="6130481">
                  <a:moveTo>
                    <a:pt x="2549095" y="0"/>
                  </a:moveTo>
                  <a:cubicBezTo>
                    <a:pt x="3508568" y="0"/>
                    <a:pt x="4219915" y="463445"/>
                    <a:pt x="4804175" y="1134258"/>
                  </a:cubicBezTo>
                  <a:cubicBezTo>
                    <a:pt x="5291694" y="1694109"/>
                    <a:pt x="5723899" y="2516643"/>
                    <a:pt x="5411838" y="3362353"/>
                  </a:cubicBezTo>
                  <a:cubicBezTo>
                    <a:pt x="4993181" y="4496612"/>
                    <a:pt x="5178268" y="4716633"/>
                    <a:pt x="4601621" y="5293280"/>
                  </a:cubicBezTo>
                  <a:cubicBezTo>
                    <a:pt x="4024863" y="5869926"/>
                    <a:pt x="3361551" y="6130481"/>
                    <a:pt x="2481577" y="6130481"/>
                  </a:cubicBezTo>
                  <a:cubicBezTo>
                    <a:pt x="1609329" y="6130481"/>
                    <a:pt x="818932" y="5780127"/>
                    <a:pt x="243517" y="5212325"/>
                  </a:cubicBezTo>
                  <a:cubicBezTo>
                    <a:pt x="170302" y="5140091"/>
                    <a:pt x="100568" y="5064339"/>
                    <a:pt x="34587" y="4985345"/>
                  </a:cubicBezTo>
                  <a:lnTo>
                    <a:pt x="0" y="4939620"/>
                  </a:lnTo>
                  <a:lnTo>
                    <a:pt x="0" y="3799573"/>
                  </a:lnTo>
                  <a:lnTo>
                    <a:pt x="64364" y="3974159"/>
                  </a:lnTo>
                  <a:cubicBezTo>
                    <a:pt x="198841" y="4289243"/>
                    <a:pt x="391429" y="4571632"/>
                    <a:pt x="636644" y="4813600"/>
                  </a:cubicBezTo>
                  <a:cubicBezTo>
                    <a:pt x="1131328" y="5301566"/>
                    <a:pt x="1786578" y="5570406"/>
                    <a:pt x="2481577" y="5570406"/>
                  </a:cubicBezTo>
                  <a:cubicBezTo>
                    <a:pt x="2854550" y="5570406"/>
                    <a:pt x="3171314" y="5516996"/>
                    <a:pt x="3449896" y="5407153"/>
                  </a:cubicBezTo>
                  <a:cubicBezTo>
                    <a:pt x="3723103" y="5299438"/>
                    <a:pt x="3970333" y="5132603"/>
                    <a:pt x="4205695" y="4897241"/>
                  </a:cubicBezTo>
                  <a:cubicBezTo>
                    <a:pt x="4369395" y="4733653"/>
                    <a:pt x="4426836" y="4637358"/>
                    <a:pt x="4461434" y="4564802"/>
                  </a:cubicBezTo>
                  <a:cubicBezTo>
                    <a:pt x="4510701" y="4461453"/>
                    <a:pt x="4543509" y="4330784"/>
                    <a:pt x="4588969" y="4149952"/>
                  </a:cubicBezTo>
                  <a:cubicBezTo>
                    <a:pt x="4646969" y="3918846"/>
                    <a:pt x="4726468" y="3602194"/>
                    <a:pt x="4886585" y="3168421"/>
                  </a:cubicBezTo>
                  <a:cubicBezTo>
                    <a:pt x="4984560" y="2902940"/>
                    <a:pt x="4981760" y="2626037"/>
                    <a:pt x="4877964" y="2321590"/>
                  </a:cubicBezTo>
                  <a:cubicBezTo>
                    <a:pt x="4786260" y="2052526"/>
                    <a:pt x="4614834" y="1769129"/>
                    <a:pt x="4382048" y="1501856"/>
                  </a:cubicBezTo>
                  <a:cubicBezTo>
                    <a:pt x="4110072" y="1189683"/>
                    <a:pt x="3838544" y="962832"/>
                    <a:pt x="3551900" y="808425"/>
                  </a:cubicBezTo>
                  <a:cubicBezTo>
                    <a:pt x="3241183" y="641141"/>
                    <a:pt x="2913222" y="559851"/>
                    <a:pt x="2549095" y="559851"/>
                  </a:cubicBezTo>
                  <a:cubicBezTo>
                    <a:pt x="2253830" y="559851"/>
                    <a:pt x="1988013" y="640134"/>
                    <a:pt x="1712566" y="812008"/>
                  </a:cubicBezTo>
                  <a:cubicBezTo>
                    <a:pt x="1428385" y="989593"/>
                    <a:pt x="1158313" y="1250707"/>
                    <a:pt x="906044" y="1502976"/>
                  </a:cubicBezTo>
                  <a:cubicBezTo>
                    <a:pt x="788140" y="1620769"/>
                    <a:pt x="671579" y="1727700"/>
                    <a:pt x="558825" y="1831049"/>
                  </a:cubicBezTo>
                  <a:cubicBezTo>
                    <a:pt x="340371" y="2031140"/>
                    <a:pt x="151813" y="2204022"/>
                    <a:pt x="25063" y="2389556"/>
                  </a:cubicBezTo>
                  <a:lnTo>
                    <a:pt x="0" y="2432109"/>
                  </a:lnTo>
                  <a:lnTo>
                    <a:pt x="0" y="1587383"/>
                  </a:lnTo>
                  <a:lnTo>
                    <a:pt x="76951" y="1513741"/>
                  </a:lnTo>
                  <a:cubicBezTo>
                    <a:pt x="217918" y="1383294"/>
                    <a:pt x="365956" y="1251435"/>
                    <a:pt x="510118" y="1107273"/>
                  </a:cubicBezTo>
                  <a:cubicBezTo>
                    <a:pt x="1086764" y="530627"/>
                    <a:pt x="1669121" y="0"/>
                    <a:pt x="25490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4" name="Freeform: Shape 33">
              <a:extLst>
                <a:ext uri="{FF2B5EF4-FFF2-40B4-BE49-F238E27FC236}">
                  <a16:creationId xmlns:a16="http://schemas.microsoft.com/office/drawing/2014/main" id="{8A614510-A9F4-41B6-B78E-F49E390C7E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0"/>
              <a:ext cx="5646974" cy="6483075"/>
            </a:xfrm>
            <a:custGeom>
              <a:avLst/>
              <a:gdLst>
                <a:gd name="connsiteX0" fmla="*/ 2405773 w 5646974"/>
                <a:gd name="connsiteY0" fmla="*/ 0 h 6483075"/>
                <a:gd name="connsiteX1" fmla="*/ 5646974 w 5646974"/>
                <a:gd name="connsiteY1" fmla="*/ 3241538 h 6483075"/>
                <a:gd name="connsiteX2" fmla="*/ 2405773 w 5646974"/>
                <a:gd name="connsiteY2" fmla="*/ 6483075 h 6483075"/>
                <a:gd name="connsiteX3" fmla="*/ 113897 w 5646974"/>
                <a:gd name="connsiteY3" fmla="*/ 5533666 h 6483075"/>
                <a:gd name="connsiteX4" fmla="*/ 0 w 5646974"/>
                <a:gd name="connsiteY4" fmla="*/ 5408336 h 6483075"/>
                <a:gd name="connsiteX5" fmla="*/ 0 w 5646974"/>
                <a:gd name="connsiteY5" fmla="*/ 4983659 h 6483075"/>
                <a:gd name="connsiteX6" fmla="*/ 155731 w 5646974"/>
                <a:gd name="connsiteY6" fmla="*/ 5176047 h 6483075"/>
                <a:gd name="connsiteX7" fmla="*/ 1093706 w 5646974"/>
                <a:gd name="connsiteY7" fmla="*/ 5866903 h 6483075"/>
                <a:gd name="connsiteX8" fmla="*/ 1639673 w 5646974"/>
                <a:gd name="connsiteY8" fmla="*/ 6059940 h 6483075"/>
                <a:gd name="connsiteX9" fmla="*/ 1709990 w 5646974"/>
                <a:gd name="connsiteY9" fmla="*/ 6076287 h 6483075"/>
                <a:gd name="connsiteX10" fmla="*/ 1780307 w 5646974"/>
                <a:gd name="connsiteY10" fmla="*/ 6091963 h 6483075"/>
                <a:gd name="connsiteX11" fmla="*/ 1851072 w 5646974"/>
                <a:gd name="connsiteY11" fmla="*/ 6105176 h 6483075"/>
                <a:gd name="connsiteX12" fmla="*/ 1886455 w 5646974"/>
                <a:gd name="connsiteY12" fmla="*/ 6111782 h 6483075"/>
                <a:gd name="connsiteX13" fmla="*/ 1921949 w 5646974"/>
                <a:gd name="connsiteY13" fmla="*/ 6117716 h 6483075"/>
                <a:gd name="connsiteX14" fmla="*/ 2064152 w 5646974"/>
                <a:gd name="connsiteY14" fmla="*/ 6137647 h 6483075"/>
                <a:gd name="connsiteX15" fmla="*/ 2206914 w 5646974"/>
                <a:gd name="connsiteY15" fmla="*/ 6151195 h 6483075"/>
                <a:gd name="connsiteX16" fmla="*/ 2350011 w 5646974"/>
                <a:gd name="connsiteY16" fmla="*/ 6158250 h 6483075"/>
                <a:gd name="connsiteX17" fmla="*/ 2493109 w 5646974"/>
                <a:gd name="connsiteY17" fmla="*/ 6159705 h 6483075"/>
                <a:gd name="connsiteX18" fmla="*/ 2781321 w 5646974"/>
                <a:gd name="connsiteY18" fmla="*/ 6147277 h 6483075"/>
                <a:gd name="connsiteX19" fmla="*/ 3345091 w 5646974"/>
                <a:gd name="connsiteY19" fmla="*/ 6060276 h 6483075"/>
                <a:gd name="connsiteX20" fmla="*/ 3878853 w 5646974"/>
                <a:gd name="connsiteY20" fmla="*/ 5871718 h 6483075"/>
                <a:gd name="connsiteX21" fmla="*/ 4367267 w 5646974"/>
                <a:gd name="connsiteY21" fmla="*/ 5573093 h 6483075"/>
                <a:gd name="connsiteX22" fmla="*/ 4424484 w 5646974"/>
                <a:gd name="connsiteY22" fmla="*/ 5528529 h 6483075"/>
                <a:gd name="connsiteX23" fmla="*/ 4481252 w 5646974"/>
                <a:gd name="connsiteY23" fmla="*/ 5483069 h 6483075"/>
                <a:gd name="connsiteX24" fmla="*/ 4536790 w 5646974"/>
                <a:gd name="connsiteY24" fmla="*/ 5435818 h 6483075"/>
                <a:gd name="connsiteX25" fmla="*/ 4591543 w 5646974"/>
                <a:gd name="connsiteY25" fmla="*/ 5387671 h 6483075"/>
                <a:gd name="connsiteX26" fmla="*/ 4794209 w 5646974"/>
                <a:gd name="connsiteY26" fmla="*/ 5181198 h 6483075"/>
                <a:gd name="connsiteX27" fmla="*/ 4956678 w 5646974"/>
                <a:gd name="connsiteY27" fmla="*/ 4945836 h 6483075"/>
                <a:gd name="connsiteX28" fmla="*/ 4989262 w 5646974"/>
                <a:gd name="connsiteY28" fmla="*/ 4881453 h 6483075"/>
                <a:gd name="connsiteX29" fmla="*/ 5017814 w 5646974"/>
                <a:gd name="connsiteY29" fmla="*/ 4814607 h 6483075"/>
                <a:gd name="connsiteX30" fmla="*/ 5044127 w 5646974"/>
                <a:gd name="connsiteY30" fmla="*/ 4746193 h 6483075"/>
                <a:gd name="connsiteX31" fmla="*/ 5068425 w 5646974"/>
                <a:gd name="connsiteY31" fmla="*/ 4676436 h 6483075"/>
                <a:gd name="connsiteX32" fmla="*/ 5154641 w 5646974"/>
                <a:gd name="connsiteY32" fmla="*/ 4390352 h 6483075"/>
                <a:gd name="connsiteX33" fmla="*/ 5196854 w 5646974"/>
                <a:gd name="connsiteY33" fmla="*/ 4246134 h 6483075"/>
                <a:gd name="connsiteX34" fmla="*/ 5240299 w 5646974"/>
                <a:gd name="connsiteY34" fmla="*/ 4102140 h 6483075"/>
                <a:gd name="connsiteX35" fmla="*/ 5432440 w 5646974"/>
                <a:gd name="connsiteY35" fmla="*/ 3532884 h 6483075"/>
                <a:gd name="connsiteX36" fmla="*/ 5528846 w 5646974"/>
                <a:gd name="connsiteY36" fmla="*/ 2951647 h 6483075"/>
                <a:gd name="connsiteX37" fmla="*/ 5495927 w 5646974"/>
                <a:gd name="connsiteY37" fmla="*/ 2658733 h 6483075"/>
                <a:gd name="connsiteX38" fmla="*/ 5480027 w 5646974"/>
                <a:gd name="connsiteY38" fmla="*/ 2586848 h 6483075"/>
                <a:gd name="connsiteX39" fmla="*/ 5461328 w 5646974"/>
                <a:gd name="connsiteY39" fmla="*/ 2515635 h 6483075"/>
                <a:gd name="connsiteX40" fmla="*/ 5439605 w 5646974"/>
                <a:gd name="connsiteY40" fmla="*/ 2445317 h 6483075"/>
                <a:gd name="connsiteX41" fmla="*/ 5415532 w 5646974"/>
                <a:gd name="connsiteY41" fmla="*/ 2375896 h 6483075"/>
                <a:gd name="connsiteX42" fmla="*/ 5144564 w 5646974"/>
                <a:gd name="connsiteY42" fmla="*/ 1857138 h 6483075"/>
                <a:gd name="connsiteX43" fmla="*/ 4774838 w 5646974"/>
                <a:gd name="connsiteY43" fmla="*/ 1405450 h 6483075"/>
                <a:gd name="connsiteX44" fmla="*/ 4345769 w 5646974"/>
                <a:gd name="connsiteY44" fmla="*/ 1012323 h 6483075"/>
                <a:gd name="connsiteX45" fmla="*/ 4115334 w 5646974"/>
                <a:gd name="connsiteY45" fmla="*/ 841344 h 6483075"/>
                <a:gd name="connsiteX46" fmla="*/ 3874038 w 5646974"/>
                <a:gd name="connsiteY46" fmla="*/ 691528 h 6483075"/>
                <a:gd name="connsiteX47" fmla="*/ 3359535 w 5646974"/>
                <a:gd name="connsiteY47" fmla="*/ 468819 h 6483075"/>
                <a:gd name="connsiteX48" fmla="*/ 2811105 w 5646974"/>
                <a:gd name="connsiteY48" fmla="*/ 366031 h 6483075"/>
                <a:gd name="connsiteX49" fmla="*/ 2741124 w 5646974"/>
                <a:gd name="connsiteY49" fmla="*/ 361440 h 6483075"/>
                <a:gd name="connsiteX50" fmla="*/ 2671030 w 5646974"/>
                <a:gd name="connsiteY50" fmla="*/ 358417 h 6483075"/>
                <a:gd name="connsiteX51" fmla="*/ 2600713 w 5646974"/>
                <a:gd name="connsiteY51" fmla="*/ 357521 h 6483075"/>
                <a:gd name="connsiteX52" fmla="*/ 2531739 w 5646974"/>
                <a:gd name="connsiteY52" fmla="*/ 358529 h 6483075"/>
                <a:gd name="connsiteX53" fmla="*/ 2259988 w 5646974"/>
                <a:gd name="connsiteY53" fmla="*/ 385289 h 6483075"/>
                <a:gd name="connsiteX54" fmla="*/ 1740670 w 5646974"/>
                <a:gd name="connsiteY54" fmla="*/ 553917 h 6483075"/>
                <a:gd name="connsiteX55" fmla="*/ 1264124 w 5646974"/>
                <a:gd name="connsiteY55" fmla="*/ 853549 h 6483075"/>
                <a:gd name="connsiteX56" fmla="*/ 823074 w 5646974"/>
                <a:gd name="connsiteY56" fmla="*/ 1234136 h 6483075"/>
                <a:gd name="connsiteX57" fmla="*/ 715694 w 5646974"/>
                <a:gd name="connsiteY57" fmla="*/ 1336252 h 6483075"/>
                <a:gd name="connsiteX58" fmla="*/ 606859 w 5646974"/>
                <a:gd name="connsiteY58" fmla="*/ 1440945 h 6483075"/>
                <a:gd name="connsiteX59" fmla="*/ 382023 w 5646974"/>
                <a:gd name="connsiteY59" fmla="*/ 1646074 h 6483075"/>
                <a:gd name="connsiteX60" fmla="*/ 158531 w 5646974"/>
                <a:gd name="connsiteY60" fmla="*/ 1843813 h 6483075"/>
                <a:gd name="connsiteX61" fmla="*/ 0 w 5646974"/>
                <a:gd name="connsiteY61" fmla="*/ 1991775 h 6483075"/>
                <a:gd name="connsiteX62" fmla="*/ 0 w 5646974"/>
                <a:gd name="connsiteY62" fmla="*/ 1074740 h 6483075"/>
                <a:gd name="connsiteX63" fmla="*/ 113897 w 5646974"/>
                <a:gd name="connsiteY63" fmla="*/ 949410 h 6483075"/>
                <a:gd name="connsiteX64" fmla="*/ 2405773 w 5646974"/>
                <a:gd name="connsiteY64" fmla="*/ 0 h 6483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5646974" h="6483075">
                  <a:moveTo>
                    <a:pt x="2405773" y="0"/>
                  </a:moveTo>
                  <a:cubicBezTo>
                    <a:pt x="4195841" y="0"/>
                    <a:pt x="5646974" y="1451246"/>
                    <a:pt x="5646974" y="3241538"/>
                  </a:cubicBezTo>
                  <a:cubicBezTo>
                    <a:pt x="5646974" y="5031830"/>
                    <a:pt x="4195841" y="6483075"/>
                    <a:pt x="2405773" y="6483075"/>
                  </a:cubicBezTo>
                  <a:cubicBezTo>
                    <a:pt x="1510739" y="6483075"/>
                    <a:pt x="700439" y="6120264"/>
                    <a:pt x="113897" y="5533666"/>
                  </a:cubicBezTo>
                  <a:lnTo>
                    <a:pt x="0" y="5408336"/>
                  </a:lnTo>
                  <a:lnTo>
                    <a:pt x="0" y="4983659"/>
                  </a:lnTo>
                  <a:lnTo>
                    <a:pt x="155731" y="5176047"/>
                  </a:lnTo>
                  <a:cubicBezTo>
                    <a:pt x="417742" y="5469073"/>
                    <a:pt x="741224" y="5704211"/>
                    <a:pt x="1093706" y="5866903"/>
                  </a:cubicBezTo>
                  <a:cubicBezTo>
                    <a:pt x="1269947" y="5948418"/>
                    <a:pt x="1453018" y="6013137"/>
                    <a:pt x="1639673" y="6059940"/>
                  </a:cubicBezTo>
                  <a:lnTo>
                    <a:pt x="1709990" y="6076287"/>
                  </a:lnTo>
                  <a:cubicBezTo>
                    <a:pt x="1733504" y="6081550"/>
                    <a:pt x="1756570" y="6088156"/>
                    <a:pt x="1780307" y="6091963"/>
                  </a:cubicBezTo>
                  <a:lnTo>
                    <a:pt x="1851072" y="6105176"/>
                  </a:lnTo>
                  <a:lnTo>
                    <a:pt x="1886455" y="6111782"/>
                  </a:lnTo>
                  <a:cubicBezTo>
                    <a:pt x="1898212" y="6114021"/>
                    <a:pt x="1909969" y="6116373"/>
                    <a:pt x="1921949" y="6117716"/>
                  </a:cubicBezTo>
                  <a:cubicBezTo>
                    <a:pt x="1969425" y="6124323"/>
                    <a:pt x="2016676" y="6131489"/>
                    <a:pt x="2064152" y="6137647"/>
                  </a:cubicBezTo>
                  <a:cubicBezTo>
                    <a:pt x="2111851" y="6141790"/>
                    <a:pt x="2159438" y="6146381"/>
                    <a:pt x="2206914" y="6151195"/>
                  </a:cubicBezTo>
                  <a:lnTo>
                    <a:pt x="2350011" y="6158250"/>
                  </a:lnTo>
                  <a:cubicBezTo>
                    <a:pt x="2397711" y="6159593"/>
                    <a:pt x="2445410" y="6159146"/>
                    <a:pt x="2493109" y="6159705"/>
                  </a:cubicBezTo>
                  <a:cubicBezTo>
                    <a:pt x="2589068" y="6158137"/>
                    <a:pt x="2685922" y="6154666"/>
                    <a:pt x="2781321" y="6147277"/>
                  </a:cubicBezTo>
                  <a:cubicBezTo>
                    <a:pt x="2972566" y="6132944"/>
                    <a:pt x="3161348" y="6105288"/>
                    <a:pt x="3345091" y="6060276"/>
                  </a:cubicBezTo>
                  <a:cubicBezTo>
                    <a:pt x="3528834" y="6015375"/>
                    <a:pt x="3707539" y="5952785"/>
                    <a:pt x="3878853" y="5871718"/>
                  </a:cubicBezTo>
                  <a:cubicBezTo>
                    <a:pt x="4050167" y="5790428"/>
                    <a:pt x="4213084" y="5689318"/>
                    <a:pt x="4367267" y="5573093"/>
                  </a:cubicBezTo>
                  <a:lnTo>
                    <a:pt x="4424484" y="5528529"/>
                  </a:lnTo>
                  <a:cubicBezTo>
                    <a:pt x="4443631" y="5513637"/>
                    <a:pt x="4463113" y="5499193"/>
                    <a:pt x="4481252" y="5483069"/>
                  </a:cubicBezTo>
                  <a:lnTo>
                    <a:pt x="4536790" y="5435818"/>
                  </a:lnTo>
                  <a:cubicBezTo>
                    <a:pt x="4555265" y="5419918"/>
                    <a:pt x="4574188" y="5404466"/>
                    <a:pt x="4591543" y="5387671"/>
                  </a:cubicBezTo>
                  <a:cubicBezTo>
                    <a:pt x="4662980" y="5321944"/>
                    <a:pt x="4733074" y="5254650"/>
                    <a:pt x="4794209" y="5181198"/>
                  </a:cubicBezTo>
                  <a:cubicBezTo>
                    <a:pt x="4857808" y="5109089"/>
                    <a:pt x="4910434" y="5029926"/>
                    <a:pt x="4956678" y="4945836"/>
                  </a:cubicBezTo>
                  <a:cubicBezTo>
                    <a:pt x="4967651" y="4924450"/>
                    <a:pt x="4978624" y="4903064"/>
                    <a:pt x="4989262" y="4881453"/>
                  </a:cubicBezTo>
                  <a:lnTo>
                    <a:pt x="5017814" y="4814607"/>
                  </a:lnTo>
                  <a:cubicBezTo>
                    <a:pt x="5027891" y="4792549"/>
                    <a:pt x="5035393" y="4769035"/>
                    <a:pt x="5044127" y="4746193"/>
                  </a:cubicBezTo>
                  <a:cubicBezTo>
                    <a:pt x="5052636" y="4723128"/>
                    <a:pt x="5061146" y="4700174"/>
                    <a:pt x="5068425" y="4676436"/>
                  </a:cubicBezTo>
                  <a:cubicBezTo>
                    <a:pt x="5099552" y="4582717"/>
                    <a:pt x="5126985" y="4486422"/>
                    <a:pt x="5154641" y="4390352"/>
                  </a:cubicBezTo>
                  <a:lnTo>
                    <a:pt x="5196854" y="4246134"/>
                  </a:lnTo>
                  <a:lnTo>
                    <a:pt x="5240299" y="4102140"/>
                  </a:lnTo>
                  <a:cubicBezTo>
                    <a:pt x="5299195" y="3910560"/>
                    <a:pt x="5364697" y="3721330"/>
                    <a:pt x="5432440" y="3532884"/>
                  </a:cubicBezTo>
                  <a:cubicBezTo>
                    <a:pt x="5500294" y="3346902"/>
                    <a:pt x="5533549" y="3148714"/>
                    <a:pt x="5528846" y="2951647"/>
                  </a:cubicBezTo>
                  <a:cubicBezTo>
                    <a:pt x="5526831" y="2853113"/>
                    <a:pt x="5515409" y="2755027"/>
                    <a:pt x="5495927" y="2658733"/>
                  </a:cubicBezTo>
                  <a:cubicBezTo>
                    <a:pt x="5491112" y="2634659"/>
                    <a:pt x="5486297" y="2610585"/>
                    <a:pt x="5480027" y="2586848"/>
                  </a:cubicBezTo>
                  <a:cubicBezTo>
                    <a:pt x="5474205" y="2562998"/>
                    <a:pt x="5468718" y="2539036"/>
                    <a:pt x="5461328" y="2515635"/>
                  </a:cubicBezTo>
                  <a:cubicBezTo>
                    <a:pt x="5454386" y="2492009"/>
                    <a:pt x="5447668" y="2468495"/>
                    <a:pt x="5439605" y="2445317"/>
                  </a:cubicBezTo>
                  <a:cubicBezTo>
                    <a:pt x="5431879" y="2422028"/>
                    <a:pt x="5424378" y="2398738"/>
                    <a:pt x="5415532" y="2375896"/>
                  </a:cubicBezTo>
                  <a:cubicBezTo>
                    <a:pt x="5347790" y="2191817"/>
                    <a:pt x="5254071" y="2018599"/>
                    <a:pt x="5144564" y="1857138"/>
                  </a:cubicBezTo>
                  <a:cubicBezTo>
                    <a:pt x="5034946" y="1695565"/>
                    <a:pt x="4909762" y="1545301"/>
                    <a:pt x="4774838" y="1405450"/>
                  </a:cubicBezTo>
                  <a:cubicBezTo>
                    <a:pt x="4638907" y="1265040"/>
                    <a:pt x="4496145" y="1132131"/>
                    <a:pt x="4345769" y="1012323"/>
                  </a:cubicBezTo>
                  <a:cubicBezTo>
                    <a:pt x="4270749" y="952195"/>
                    <a:pt x="4194273" y="894642"/>
                    <a:pt x="4115334" y="841344"/>
                  </a:cubicBezTo>
                  <a:cubicBezTo>
                    <a:pt x="4037067" y="787263"/>
                    <a:pt x="3956336" y="737548"/>
                    <a:pt x="3874038" y="691528"/>
                  </a:cubicBezTo>
                  <a:cubicBezTo>
                    <a:pt x="3709554" y="599712"/>
                    <a:pt x="3537792" y="523349"/>
                    <a:pt x="3359535" y="468819"/>
                  </a:cubicBezTo>
                  <a:cubicBezTo>
                    <a:pt x="3181278" y="414514"/>
                    <a:pt x="2997311" y="380699"/>
                    <a:pt x="2811105" y="366031"/>
                  </a:cubicBezTo>
                  <a:cubicBezTo>
                    <a:pt x="2787703" y="364575"/>
                    <a:pt x="2764525" y="362448"/>
                    <a:pt x="2741124" y="361440"/>
                  </a:cubicBezTo>
                  <a:lnTo>
                    <a:pt x="2671030" y="358417"/>
                  </a:lnTo>
                  <a:lnTo>
                    <a:pt x="2600713" y="357521"/>
                  </a:lnTo>
                  <a:cubicBezTo>
                    <a:pt x="2577087" y="356961"/>
                    <a:pt x="2554805" y="358305"/>
                    <a:pt x="2531739" y="358529"/>
                  </a:cubicBezTo>
                  <a:cubicBezTo>
                    <a:pt x="2440259" y="360992"/>
                    <a:pt x="2349564" y="370285"/>
                    <a:pt x="2259988" y="385289"/>
                  </a:cubicBezTo>
                  <a:cubicBezTo>
                    <a:pt x="2080723" y="415521"/>
                    <a:pt x="1906945" y="473634"/>
                    <a:pt x="1740670" y="553917"/>
                  </a:cubicBezTo>
                  <a:cubicBezTo>
                    <a:pt x="1574506" y="634647"/>
                    <a:pt x="1415844" y="737100"/>
                    <a:pt x="1264124" y="853549"/>
                  </a:cubicBezTo>
                  <a:cubicBezTo>
                    <a:pt x="1112181" y="969886"/>
                    <a:pt x="966508" y="1099212"/>
                    <a:pt x="823074" y="1234136"/>
                  </a:cubicBezTo>
                  <a:cubicBezTo>
                    <a:pt x="787131" y="1267951"/>
                    <a:pt x="751413" y="1301990"/>
                    <a:pt x="715694" y="1336252"/>
                  </a:cubicBezTo>
                  <a:lnTo>
                    <a:pt x="606859" y="1440945"/>
                  </a:lnTo>
                  <a:cubicBezTo>
                    <a:pt x="532623" y="1511374"/>
                    <a:pt x="457267" y="1579452"/>
                    <a:pt x="382023" y="1646074"/>
                  </a:cubicBezTo>
                  <a:lnTo>
                    <a:pt x="158531" y="1843813"/>
                  </a:lnTo>
                  <a:lnTo>
                    <a:pt x="0" y="1991775"/>
                  </a:lnTo>
                  <a:lnTo>
                    <a:pt x="0" y="1074740"/>
                  </a:lnTo>
                  <a:lnTo>
                    <a:pt x="113897" y="949410"/>
                  </a:lnTo>
                  <a:cubicBezTo>
                    <a:pt x="700439" y="362812"/>
                    <a:pt x="1510739" y="0"/>
                    <a:pt x="2405773" y="0"/>
                  </a:cubicBezTo>
                  <a:close/>
                </a:path>
              </a:pathLst>
            </a:custGeom>
            <a:gradFill>
              <a:gsLst>
                <a:gs pos="2000">
                  <a:schemeClr val="bg1">
                    <a:alpha val="10000"/>
                  </a:schemeClr>
                </a:gs>
                <a:gs pos="16000">
                  <a:schemeClr val="accent6">
                    <a:alpha val="10000"/>
                  </a:schemeClr>
                </a:gs>
                <a:gs pos="100000">
                  <a:schemeClr val="bg1">
                    <a:alpha val="10000"/>
                  </a:schemeClr>
                </a:gs>
                <a:gs pos="74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3955D9D7-06FF-EA97-AFE3-DD70F063421D}"/>
              </a:ext>
            </a:extLst>
          </p:cNvPr>
          <p:cNvSpPr>
            <a:spLocks noGrp="1"/>
          </p:cNvSpPr>
          <p:nvPr>
            <p:ph type="title"/>
          </p:nvPr>
        </p:nvSpPr>
        <p:spPr>
          <a:xfrm>
            <a:off x="804672" y="2053641"/>
            <a:ext cx="3669161" cy="2760098"/>
          </a:xfrm>
        </p:spPr>
        <p:txBody>
          <a:bodyPr>
            <a:normAutofit/>
          </a:bodyPr>
          <a:lstStyle/>
          <a:p>
            <a:r>
              <a:rPr lang="en-GB" sz="4000">
                <a:solidFill>
                  <a:schemeClr val="tx2"/>
                </a:solidFill>
              </a:rPr>
              <a:t>Vicarious Liability</a:t>
            </a:r>
          </a:p>
        </p:txBody>
      </p:sp>
      <p:sp>
        <p:nvSpPr>
          <p:cNvPr id="3" name="Content Placeholder 2">
            <a:extLst>
              <a:ext uri="{FF2B5EF4-FFF2-40B4-BE49-F238E27FC236}">
                <a16:creationId xmlns:a16="http://schemas.microsoft.com/office/drawing/2014/main" id="{C19D8953-7AFB-5B65-1657-840479D9036D}"/>
              </a:ext>
            </a:extLst>
          </p:cNvPr>
          <p:cNvSpPr>
            <a:spLocks noGrp="1"/>
          </p:cNvSpPr>
          <p:nvPr>
            <p:ph idx="1"/>
          </p:nvPr>
        </p:nvSpPr>
        <p:spPr>
          <a:xfrm>
            <a:off x="6090574" y="801866"/>
            <a:ext cx="5306084" cy="5230634"/>
          </a:xfrm>
          <a:noFill/>
          <a:ln>
            <a:noFill/>
          </a:ln>
        </p:spPr>
        <p:txBody>
          <a:bodyPr anchor="ctr">
            <a:normAutofit/>
          </a:bodyPr>
          <a:lstStyle/>
          <a:p>
            <a:pPr marL="0" indent="0">
              <a:buNone/>
            </a:pPr>
            <a:r>
              <a:rPr lang="en-GB" sz="1800" b="1">
                <a:solidFill>
                  <a:schemeClr val="tx2"/>
                </a:solidFill>
              </a:rPr>
              <a:t>Fasano v Reckitt Benckiser Group PLC </a:t>
            </a:r>
            <a:r>
              <a:rPr lang="en-GB" sz="1800">
                <a:solidFill>
                  <a:schemeClr val="tx2"/>
                </a:solidFill>
              </a:rPr>
              <a:t>[2025] EWCA Civ 592</a:t>
            </a:r>
          </a:p>
          <a:p>
            <a:pPr lvl="0"/>
            <a:r>
              <a:rPr lang="en-GB" sz="1800">
                <a:solidFill>
                  <a:schemeClr val="tx2"/>
                </a:solidFill>
              </a:rPr>
              <a:t>RBG Plc had LTIP.</a:t>
            </a:r>
          </a:p>
          <a:p>
            <a:pPr lvl="0"/>
            <a:r>
              <a:rPr lang="en-GB" sz="1800">
                <a:solidFill>
                  <a:schemeClr val="tx2"/>
                </a:solidFill>
              </a:rPr>
              <a:t>F employed by a subsidiary and entitled to participate.</a:t>
            </a:r>
          </a:p>
          <a:p>
            <a:pPr lvl="0"/>
            <a:r>
              <a:rPr lang="en-GB" sz="1800">
                <a:solidFill>
                  <a:schemeClr val="tx2"/>
                </a:solidFill>
              </a:rPr>
              <a:t>F retired but LTIP rules at retirement meant no award.</a:t>
            </a:r>
          </a:p>
          <a:p>
            <a:pPr lvl="0"/>
            <a:r>
              <a:rPr lang="en-GB" sz="1800">
                <a:solidFill>
                  <a:schemeClr val="tx2"/>
                </a:solidFill>
              </a:rPr>
              <a:t>Rules amended after retirement. </a:t>
            </a:r>
          </a:p>
          <a:p>
            <a:pPr lvl="0"/>
            <a:r>
              <a:rPr lang="en-GB" sz="1800">
                <a:solidFill>
                  <a:schemeClr val="tx2"/>
                </a:solidFill>
              </a:rPr>
              <a:t>He had retired on 30 June 2019 and the amended rules required him to have been in employment on 18 September 2019 (“the eligibility date”).</a:t>
            </a:r>
          </a:p>
          <a:p>
            <a:pPr lvl="0"/>
            <a:r>
              <a:rPr lang="en-GB" sz="1800">
                <a:solidFill>
                  <a:schemeClr val="tx2"/>
                </a:solidFill>
              </a:rPr>
              <a:t>F: Eligibility = PCP = indirect age discrimination.</a:t>
            </a:r>
          </a:p>
        </p:txBody>
      </p:sp>
    </p:spTree>
    <p:extLst>
      <p:ext uri="{BB962C8B-B14F-4D97-AF65-F5344CB8AC3E}">
        <p14:creationId xmlns:p14="http://schemas.microsoft.com/office/powerpoint/2010/main" val="19147057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29" name="Group 28">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30" name="Freeform: Shape 29">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1" name="Freeform: Shape 30">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2" name="Freeform: Shape 31">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3" name="Freeform: Shape 32">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3FB487FE-8CC9-5ADF-17EC-E331945EC8D7}"/>
              </a:ext>
            </a:extLst>
          </p:cNvPr>
          <p:cNvSpPr>
            <a:spLocks noGrp="1"/>
          </p:cNvSpPr>
          <p:nvPr>
            <p:ph type="title"/>
          </p:nvPr>
        </p:nvSpPr>
        <p:spPr>
          <a:xfrm>
            <a:off x="640080" y="1243013"/>
            <a:ext cx="3855720" cy="4371974"/>
          </a:xfrm>
        </p:spPr>
        <p:txBody>
          <a:bodyPr>
            <a:normAutofit/>
          </a:bodyPr>
          <a:lstStyle/>
          <a:p>
            <a:r>
              <a:rPr lang="en-GB" sz="3600">
                <a:solidFill>
                  <a:schemeClr val="tx2"/>
                </a:solidFill>
              </a:rPr>
              <a:t>Vicarious Liability</a:t>
            </a:r>
          </a:p>
        </p:txBody>
      </p:sp>
      <p:sp>
        <p:nvSpPr>
          <p:cNvPr id="3" name="Content Placeholder 2">
            <a:extLst>
              <a:ext uri="{FF2B5EF4-FFF2-40B4-BE49-F238E27FC236}">
                <a16:creationId xmlns:a16="http://schemas.microsoft.com/office/drawing/2014/main" id="{A65A6051-E1EF-BE74-49D2-BE4236369BB7}"/>
              </a:ext>
            </a:extLst>
          </p:cNvPr>
          <p:cNvSpPr>
            <a:spLocks noGrp="1"/>
          </p:cNvSpPr>
          <p:nvPr>
            <p:ph idx="1"/>
          </p:nvPr>
        </p:nvSpPr>
        <p:spPr>
          <a:xfrm>
            <a:off x="6172200" y="804672"/>
            <a:ext cx="5221224" cy="5230368"/>
          </a:xfrm>
        </p:spPr>
        <p:txBody>
          <a:bodyPr anchor="ctr">
            <a:normAutofit/>
          </a:bodyPr>
          <a:lstStyle/>
          <a:p>
            <a:pPr lvl="0"/>
            <a:r>
              <a:rPr lang="en-GB" sz="1800">
                <a:solidFill>
                  <a:schemeClr val="tx2"/>
                </a:solidFill>
              </a:rPr>
              <a:t>Employer: not our scheme, not our problem.</a:t>
            </a:r>
          </a:p>
          <a:p>
            <a:pPr lvl="0"/>
            <a:r>
              <a:rPr lang="en-GB" sz="1800">
                <a:solidFill>
                  <a:schemeClr val="tx2"/>
                </a:solidFill>
              </a:rPr>
              <a:t>F: Parent Co acted as employer’s agent could be held liable under </a:t>
            </a:r>
            <a:r>
              <a:rPr lang="en-GB" sz="1800" b="1">
                <a:solidFill>
                  <a:schemeClr val="tx2"/>
                </a:solidFill>
              </a:rPr>
              <a:t>EqA 2010</a:t>
            </a:r>
            <a:r>
              <a:rPr lang="en-GB" sz="1800">
                <a:solidFill>
                  <a:schemeClr val="tx2"/>
                </a:solidFill>
              </a:rPr>
              <a:t>, </a:t>
            </a:r>
            <a:r>
              <a:rPr lang="en-GB" sz="1800" b="1">
                <a:solidFill>
                  <a:schemeClr val="tx2"/>
                </a:solidFill>
              </a:rPr>
              <a:t>s. 110 </a:t>
            </a:r>
          </a:p>
          <a:p>
            <a:pPr lvl="0"/>
            <a:r>
              <a:rPr lang="en-GB" sz="1800">
                <a:solidFill>
                  <a:schemeClr val="tx2"/>
                </a:solidFill>
              </a:rPr>
              <a:t>Employer would be liable under </a:t>
            </a:r>
            <a:r>
              <a:rPr lang="en-GB" sz="1800" b="1">
                <a:solidFill>
                  <a:schemeClr val="tx2"/>
                </a:solidFill>
              </a:rPr>
              <a:t>s. 109</a:t>
            </a:r>
            <a:r>
              <a:rPr lang="en-GB" sz="1800">
                <a:solidFill>
                  <a:schemeClr val="tx2"/>
                </a:solidFill>
              </a:rPr>
              <a:t>.</a:t>
            </a:r>
          </a:p>
          <a:p>
            <a:pPr lvl="0"/>
            <a:r>
              <a:rPr lang="en-GB" sz="1800" b="1">
                <a:solidFill>
                  <a:schemeClr val="tx2"/>
                </a:solidFill>
              </a:rPr>
              <a:t>CA: </a:t>
            </a:r>
            <a:r>
              <a:rPr lang="en-GB" sz="1800">
                <a:solidFill>
                  <a:schemeClr val="tx2"/>
                </a:solidFill>
              </a:rPr>
              <a:t>Employer NOT an agent. Authority to change rules did not derive from employer.</a:t>
            </a:r>
          </a:p>
          <a:p>
            <a:pPr lvl="0"/>
            <a:r>
              <a:rPr lang="en-GB" sz="1800">
                <a:solidFill>
                  <a:schemeClr val="tx2"/>
                </a:solidFill>
              </a:rPr>
              <a:t>In any event any discrimination justified</a:t>
            </a:r>
          </a:p>
          <a:p>
            <a:endParaRPr lang="en-GB" sz="1800">
              <a:solidFill>
                <a:schemeClr val="tx2"/>
              </a:solidFill>
            </a:endParaRPr>
          </a:p>
        </p:txBody>
      </p:sp>
    </p:spTree>
    <p:extLst>
      <p:ext uri="{BB962C8B-B14F-4D97-AF65-F5344CB8AC3E}">
        <p14:creationId xmlns:p14="http://schemas.microsoft.com/office/powerpoint/2010/main" val="10715661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29" name="Group 28">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30" name="Freeform: Shape 29">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1" name="Freeform: Shape 30">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2" name="Freeform: Shape 31">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3" name="Freeform: Shape 32">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9D967084-7C68-B7F3-3C39-6FD8D8B59ACD}"/>
              </a:ext>
            </a:extLst>
          </p:cNvPr>
          <p:cNvSpPr>
            <a:spLocks noGrp="1"/>
          </p:cNvSpPr>
          <p:nvPr>
            <p:ph type="title"/>
          </p:nvPr>
        </p:nvSpPr>
        <p:spPr>
          <a:xfrm>
            <a:off x="640080" y="1243013"/>
            <a:ext cx="3855720" cy="4371974"/>
          </a:xfrm>
        </p:spPr>
        <p:txBody>
          <a:bodyPr>
            <a:normAutofit/>
          </a:bodyPr>
          <a:lstStyle/>
          <a:p>
            <a:r>
              <a:rPr lang="en-GB" sz="3600">
                <a:solidFill>
                  <a:schemeClr val="tx2"/>
                </a:solidFill>
              </a:rPr>
              <a:t>Direct Discrimination: Comparators</a:t>
            </a:r>
          </a:p>
        </p:txBody>
      </p:sp>
      <p:sp>
        <p:nvSpPr>
          <p:cNvPr id="3" name="Content Placeholder 2">
            <a:extLst>
              <a:ext uri="{FF2B5EF4-FFF2-40B4-BE49-F238E27FC236}">
                <a16:creationId xmlns:a16="http://schemas.microsoft.com/office/drawing/2014/main" id="{51C4960F-F570-043E-AA97-E222C619ADCE}"/>
              </a:ext>
            </a:extLst>
          </p:cNvPr>
          <p:cNvSpPr>
            <a:spLocks noGrp="1"/>
          </p:cNvSpPr>
          <p:nvPr>
            <p:ph idx="1"/>
          </p:nvPr>
        </p:nvSpPr>
        <p:spPr>
          <a:xfrm>
            <a:off x="6172200" y="804672"/>
            <a:ext cx="5221224" cy="5230368"/>
          </a:xfrm>
        </p:spPr>
        <p:txBody>
          <a:bodyPr anchor="ctr">
            <a:normAutofit/>
          </a:bodyPr>
          <a:lstStyle/>
          <a:p>
            <a:pPr lvl="0"/>
            <a:r>
              <a:rPr lang="en-GB" sz="1800">
                <a:solidFill>
                  <a:schemeClr val="tx2"/>
                </a:solidFill>
              </a:rPr>
              <a:t>P chose white British colleagues as comparators.</a:t>
            </a:r>
          </a:p>
          <a:p>
            <a:pPr lvl="0"/>
            <a:r>
              <a:rPr lang="en-GB" sz="1800">
                <a:solidFill>
                  <a:schemeClr val="tx2"/>
                </a:solidFill>
              </a:rPr>
              <a:t>Comparators had been complained about but not investigated formally.</a:t>
            </a:r>
          </a:p>
          <a:p>
            <a:pPr lvl="0"/>
            <a:r>
              <a:rPr lang="en-GB" sz="1800">
                <a:solidFill>
                  <a:schemeClr val="tx2"/>
                </a:solidFill>
              </a:rPr>
              <a:t>P: abandoning of the investigation and the failure to disclose notes suggested original investigation had been inappropriate.</a:t>
            </a:r>
          </a:p>
          <a:p>
            <a:pPr lvl="0"/>
            <a:r>
              <a:rPr lang="en-GB" sz="1800">
                <a:solidFill>
                  <a:schemeClr val="tx2"/>
                </a:solidFill>
              </a:rPr>
              <a:t>The ET found the claim was made out on the facts.</a:t>
            </a:r>
          </a:p>
          <a:p>
            <a:pPr lvl="0"/>
            <a:r>
              <a:rPr lang="en-GB" sz="1800">
                <a:solidFill>
                  <a:schemeClr val="tx2"/>
                </a:solidFill>
              </a:rPr>
              <a:t>The EAT upheld the decision.</a:t>
            </a:r>
          </a:p>
          <a:p>
            <a:endParaRPr lang="en-GB" sz="1800">
              <a:solidFill>
                <a:schemeClr val="tx2"/>
              </a:solidFill>
            </a:endParaRPr>
          </a:p>
        </p:txBody>
      </p:sp>
    </p:spTree>
    <p:extLst>
      <p:ext uri="{BB962C8B-B14F-4D97-AF65-F5344CB8AC3E}">
        <p14:creationId xmlns:p14="http://schemas.microsoft.com/office/powerpoint/2010/main" val="40649964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87BF42CA-AD55-48B4-8949-C4DCA60A6A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66AE1D3D-3106-4CB2-AA7C-0C1642AC0F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29" name="Group 28">
            <a:extLst>
              <a:ext uri="{FF2B5EF4-FFF2-40B4-BE49-F238E27FC236}">
                <a16:creationId xmlns:a16="http://schemas.microsoft.com/office/drawing/2014/main" id="{0A31B6AF-B711-4CDB-8C2B-16E963DDC4C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137" y="0"/>
            <a:ext cx="5646974" cy="6483075"/>
            <a:chOff x="-19221" y="0"/>
            <a:chExt cx="5646974" cy="6483075"/>
          </a:xfrm>
        </p:grpSpPr>
        <p:sp>
          <p:nvSpPr>
            <p:cNvPr id="30" name="Freeform: Shape 29">
              <a:extLst>
                <a:ext uri="{FF2B5EF4-FFF2-40B4-BE49-F238E27FC236}">
                  <a16:creationId xmlns:a16="http://schemas.microsoft.com/office/drawing/2014/main" id="{CA818331-E13C-49C6-B98D-A60AD0E85A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116610"/>
              <a:ext cx="5535001" cy="6250127"/>
            </a:xfrm>
            <a:custGeom>
              <a:avLst/>
              <a:gdLst>
                <a:gd name="connsiteX0" fmla="*/ 2510242 w 5535001"/>
                <a:gd name="connsiteY0" fmla="*/ 174 h 6250127"/>
                <a:gd name="connsiteX1" fmla="*/ 2550551 w 5535001"/>
                <a:gd name="connsiteY1" fmla="*/ 510 h 6250127"/>
                <a:gd name="connsiteX2" fmla="*/ 2629490 w 5535001"/>
                <a:gd name="connsiteY2" fmla="*/ 3757 h 6250127"/>
                <a:gd name="connsiteX3" fmla="*/ 2708317 w 5535001"/>
                <a:gd name="connsiteY3" fmla="*/ 7229 h 6250127"/>
                <a:gd name="connsiteX4" fmla="*/ 2787256 w 5535001"/>
                <a:gd name="connsiteY4" fmla="*/ 14619 h 6250127"/>
                <a:gd name="connsiteX5" fmla="*/ 3408467 w 5535001"/>
                <a:gd name="connsiteY5" fmla="*/ 145064 h 6250127"/>
                <a:gd name="connsiteX6" fmla="*/ 3557723 w 5535001"/>
                <a:gd name="connsiteY6" fmla="*/ 199593 h 6250127"/>
                <a:gd name="connsiteX7" fmla="*/ 3594337 w 5535001"/>
                <a:gd name="connsiteY7" fmla="*/ 214597 h 6250127"/>
                <a:gd name="connsiteX8" fmla="*/ 3630616 w 5535001"/>
                <a:gd name="connsiteY8" fmla="*/ 230385 h 6250127"/>
                <a:gd name="connsiteX9" fmla="*/ 3703172 w 5535001"/>
                <a:gd name="connsiteY9" fmla="*/ 262073 h 6250127"/>
                <a:gd name="connsiteX10" fmla="*/ 3739003 w 5535001"/>
                <a:gd name="connsiteY10" fmla="*/ 278756 h 6250127"/>
                <a:gd name="connsiteX11" fmla="*/ 3756806 w 5535001"/>
                <a:gd name="connsiteY11" fmla="*/ 287266 h 6250127"/>
                <a:gd name="connsiteX12" fmla="*/ 3773714 w 5535001"/>
                <a:gd name="connsiteY12" fmla="*/ 297567 h 6250127"/>
                <a:gd name="connsiteX13" fmla="*/ 3840784 w 5535001"/>
                <a:gd name="connsiteY13" fmla="*/ 339332 h 6250127"/>
                <a:gd name="connsiteX14" fmla="*/ 3873927 w 5535001"/>
                <a:gd name="connsiteY14" fmla="*/ 360495 h 6250127"/>
                <a:gd name="connsiteX15" fmla="*/ 3906062 w 5535001"/>
                <a:gd name="connsiteY15" fmla="*/ 383001 h 6250127"/>
                <a:gd name="connsiteX16" fmla="*/ 3969662 w 5535001"/>
                <a:gd name="connsiteY16" fmla="*/ 428572 h 6250127"/>
                <a:gd name="connsiteX17" fmla="*/ 4423029 w 5535001"/>
                <a:gd name="connsiteY17" fmla="*/ 837600 h 6250127"/>
                <a:gd name="connsiteX18" fmla="*/ 4474647 w 5535001"/>
                <a:gd name="connsiteY18" fmla="*/ 891569 h 6250127"/>
                <a:gd name="connsiteX19" fmla="*/ 4524250 w 5535001"/>
                <a:gd name="connsiteY19" fmla="*/ 946883 h 6250127"/>
                <a:gd name="connsiteX20" fmla="*/ 4573965 w 5535001"/>
                <a:gd name="connsiteY20" fmla="*/ 1001748 h 6250127"/>
                <a:gd name="connsiteX21" fmla="*/ 4622224 w 5535001"/>
                <a:gd name="connsiteY21" fmla="*/ 1057509 h 6250127"/>
                <a:gd name="connsiteX22" fmla="*/ 4717510 w 5535001"/>
                <a:gd name="connsiteY22" fmla="*/ 1169143 h 6250127"/>
                <a:gd name="connsiteX23" fmla="*/ 4764986 w 5535001"/>
                <a:gd name="connsiteY23" fmla="*/ 1224681 h 6250127"/>
                <a:gd name="connsiteX24" fmla="*/ 4813021 w 5535001"/>
                <a:gd name="connsiteY24" fmla="*/ 1279994 h 6250127"/>
                <a:gd name="connsiteX25" fmla="*/ 5001915 w 5535001"/>
                <a:gd name="connsiteY25" fmla="*/ 1506846 h 6250127"/>
                <a:gd name="connsiteX26" fmla="*/ 5170542 w 5535001"/>
                <a:gd name="connsiteY26" fmla="*/ 1751165 h 6250127"/>
                <a:gd name="connsiteX27" fmla="*/ 5428969 w 5535001"/>
                <a:gd name="connsiteY27" fmla="*/ 2293660 h 6250127"/>
                <a:gd name="connsiteX28" fmla="*/ 5534893 w 5535001"/>
                <a:gd name="connsiteY28" fmla="*/ 2899307 h 6250127"/>
                <a:gd name="connsiteX29" fmla="*/ 5508804 w 5535001"/>
                <a:gd name="connsiteY29" fmla="*/ 3211144 h 6250127"/>
                <a:gd name="connsiteX30" fmla="*/ 5426282 w 5535001"/>
                <a:gd name="connsiteY30" fmla="*/ 3513352 h 6250127"/>
                <a:gd name="connsiteX31" fmla="*/ 5248250 w 5535001"/>
                <a:gd name="connsiteY31" fmla="*/ 4030542 h 6250127"/>
                <a:gd name="connsiteX32" fmla="*/ 5208612 w 5535001"/>
                <a:gd name="connsiteY32" fmla="*/ 4161771 h 6250127"/>
                <a:gd name="connsiteX33" fmla="*/ 5170318 w 5535001"/>
                <a:gd name="connsiteY33" fmla="*/ 4294680 h 6250127"/>
                <a:gd name="connsiteX34" fmla="*/ 5132248 w 5535001"/>
                <a:gd name="connsiteY34" fmla="*/ 4430164 h 6250127"/>
                <a:gd name="connsiteX35" fmla="*/ 5112765 w 5535001"/>
                <a:gd name="connsiteY35" fmla="*/ 4498914 h 6250127"/>
                <a:gd name="connsiteX36" fmla="*/ 5091715 w 5535001"/>
                <a:gd name="connsiteY36" fmla="*/ 4569119 h 6250127"/>
                <a:gd name="connsiteX37" fmla="*/ 5068985 w 5535001"/>
                <a:gd name="connsiteY37" fmla="*/ 4640220 h 6250127"/>
                <a:gd name="connsiteX38" fmla="*/ 5043904 w 5535001"/>
                <a:gd name="connsiteY38" fmla="*/ 4712105 h 6250127"/>
                <a:gd name="connsiteX39" fmla="*/ 5015799 w 5535001"/>
                <a:gd name="connsiteY39" fmla="*/ 4784438 h 6250127"/>
                <a:gd name="connsiteX40" fmla="*/ 4982880 w 5535001"/>
                <a:gd name="connsiteY40" fmla="*/ 4856435 h 6250127"/>
                <a:gd name="connsiteX41" fmla="*/ 4817276 w 5535001"/>
                <a:gd name="connsiteY41" fmla="*/ 5125275 h 6250127"/>
                <a:gd name="connsiteX42" fmla="*/ 4618753 w 5535001"/>
                <a:gd name="connsiteY42" fmla="*/ 5355374 h 6250127"/>
                <a:gd name="connsiteX43" fmla="*/ 4566575 w 5535001"/>
                <a:gd name="connsiteY43" fmla="*/ 5408560 h 6250127"/>
                <a:gd name="connsiteX44" fmla="*/ 4513837 w 5535001"/>
                <a:gd name="connsiteY44" fmla="*/ 5461186 h 6250127"/>
                <a:gd name="connsiteX45" fmla="*/ 4459531 w 5535001"/>
                <a:gd name="connsiteY45" fmla="*/ 5512580 h 6250127"/>
                <a:gd name="connsiteX46" fmla="*/ 4404554 w 5535001"/>
                <a:gd name="connsiteY46" fmla="*/ 5563526 h 6250127"/>
                <a:gd name="connsiteX47" fmla="*/ 4348009 w 5535001"/>
                <a:gd name="connsiteY47" fmla="*/ 5613017 h 6250127"/>
                <a:gd name="connsiteX48" fmla="*/ 4290568 w 5535001"/>
                <a:gd name="connsiteY48" fmla="*/ 5661948 h 6250127"/>
                <a:gd name="connsiteX49" fmla="*/ 4276124 w 5535001"/>
                <a:gd name="connsiteY49" fmla="*/ 5674153 h 6250127"/>
                <a:gd name="connsiteX50" fmla="*/ 4261120 w 5535001"/>
                <a:gd name="connsiteY50" fmla="*/ 5685798 h 6250127"/>
                <a:gd name="connsiteX51" fmla="*/ 4231112 w 5535001"/>
                <a:gd name="connsiteY51" fmla="*/ 5708976 h 6250127"/>
                <a:gd name="connsiteX52" fmla="*/ 4170984 w 5535001"/>
                <a:gd name="connsiteY52" fmla="*/ 5755443 h 6250127"/>
                <a:gd name="connsiteX53" fmla="*/ 4046025 w 5535001"/>
                <a:gd name="connsiteY53" fmla="*/ 5843228 h 6250127"/>
                <a:gd name="connsiteX54" fmla="*/ 3915356 w 5535001"/>
                <a:gd name="connsiteY54" fmla="*/ 5923735 h 6250127"/>
                <a:gd name="connsiteX55" fmla="*/ 3346323 w 5535001"/>
                <a:gd name="connsiteY55" fmla="*/ 6158872 h 6250127"/>
                <a:gd name="connsiteX56" fmla="*/ 2743476 w 5535001"/>
                <a:gd name="connsiteY56" fmla="*/ 6247328 h 6250127"/>
                <a:gd name="connsiteX57" fmla="*/ 2668120 w 5535001"/>
                <a:gd name="connsiteY57" fmla="*/ 6249344 h 6250127"/>
                <a:gd name="connsiteX58" fmla="*/ 2630498 w 5535001"/>
                <a:gd name="connsiteY58" fmla="*/ 6250127 h 6250127"/>
                <a:gd name="connsiteX59" fmla="*/ 2592988 w 5535001"/>
                <a:gd name="connsiteY59" fmla="*/ 6249568 h 6250127"/>
                <a:gd name="connsiteX60" fmla="*/ 2518080 w 5535001"/>
                <a:gd name="connsiteY60" fmla="*/ 6247777 h 6250127"/>
                <a:gd name="connsiteX61" fmla="*/ 2442948 w 5535001"/>
                <a:gd name="connsiteY61" fmla="*/ 6244529 h 6250127"/>
                <a:gd name="connsiteX62" fmla="*/ 2291676 w 5535001"/>
                <a:gd name="connsiteY62" fmla="*/ 6232213 h 6250127"/>
                <a:gd name="connsiteX63" fmla="*/ 2141412 w 5535001"/>
                <a:gd name="connsiteY63" fmla="*/ 6212394 h 6250127"/>
                <a:gd name="connsiteX64" fmla="*/ 1992715 w 5535001"/>
                <a:gd name="connsiteY64" fmla="*/ 6184961 h 6250127"/>
                <a:gd name="connsiteX65" fmla="*/ 1845811 w 5535001"/>
                <a:gd name="connsiteY65" fmla="*/ 6151034 h 6250127"/>
                <a:gd name="connsiteX66" fmla="*/ 1701033 w 5535001"/>
                <a:gd name="connsiteY66" fmla="*/ 6110724 h 6250127"/>
                <a:gd name="connsiteX67" fmla="*/ 1629484 w 5535001"/>
                <a:gd name="connsiteY67" fmla="*/ 6088219 h 6250127"/>
                <a:gd name="connsiteX68" fmla="*/ 1558383 w 5535001"/>
                <a:gd name="connsiteY68" fmla="*/ 6064929 h 6250127"/>
                <a:gd name="connsiteX69" fmla="*/ 1011968 w 5535001"/>
                <a:gd name="connsiteY69" fmla="*/ 5828896 h 6250127"/>
                <a:gd name="connsiteX70" fmla="*/ 511237 w 5535001"/>
                <a:gd name="connsiteY70" fmla="*/ 5512356 h 6250127"/>
                <a:gd name="connsiteX71" fmla="*/ 395572 w 5535001"/>
                <a:gd name="connsiteY71" fmla="*/ 5419757 h 6250127"/>
                <a:gd name="connsiteX72" fmla="*/ 284722 w 5535001"/>
                <a:gd name="connsiteY72" fmla="*/ 5321559 h 6250127"/>
                <a:gd name="connsiteX73" fmla="*/ 257513 w 5535001"/>
                <a:gd name="connsiteY73" fmla="*/ 5296477 h 6250127"/>
                <a:gd name="connsiteX74" fmla="*/ 243853 w 5535001"/>
                <a:gd name="connsiteY74" fmla="*/ 5283937 h 6250127"/>
                <a:gd name="connsiteX75" fmla="*/ 230752 w 5535001"/>
                <a:gd name="connsiteY75" fmla="*/ 5270836 h 6250127"/>
                <a:gd name="connsiteX76" fmla="*/ 178574 w 5535001"/>
                <a:gd name="connsiteY76" fmla="*/ 5218322 h 6250127"/>
                <a:gd name="connsiteX77" fmla="*/ 126508 w 5535001"/>
                <a:gd name="connsiteY77" fmla="*/ 5165584 h 6250127"/>
                <a:gd name="connsiteX78" fmla="*/ 76345 w 5535001"/>
                <a:gd name="connsiteY78" fmla="*/ 5111167 h 6250127"/>
                <a:gd name="connsiteX79" fmla="*/ 26407 w 5535001"/>
                <a:gd name="connsiteY79" fmla="*/ 5056413 h 6250127"/>
                <a:gd name="connsiteX80" fmla="*/ 0 w 5535001"/>
                <a:gd name="connsiteY80" fmla="*/ 5024776 h 6250127"/>
                <a:gd name="connsiteX81" fmla="*/ 0 w 5535001"/>
                <a:gd name="connsiteY81" fmla="*/ 4492798 h 6250127"/>
                <a:gd name="connsiteX82" fmla="*/ 28534 w 5535001"/>
                <a:gd name="connsiteY82" fmla="*/ 4537879 h 6250127"/>
                <a:gd name="connsiteX83" fmla="*/ 66604 w 5535001"/>
                <a:gd name="connsiteY83" fmla="*/ 4592745 h 6250127"/>
                <a:gd name="connsiteX84" fmla="*/ 104114 w 5535001"/>
                <a:gd name="connsiteY84" fmla="*/ 4647834 h 6250127"/>
                <a:gd name="connsiteX85" fmla="*/ 143751 w 5535001"/>
                <a:gd name="connsiteY85" fmla="*/ 4701580 h 6250127"/>
                <a:gd name="connsiteX86" fmla="*/ 182717 w 5535001"/>
                <a:gd name="connsiteY86" fmla="*/ 4755773 h 6250127"/>
                <a:gd name="connsiteX87" fmla="*/ 223810 w 5535001"/>
                <a:gd name="connsiteY87" fmla="*/ 4808399 h 6250127"/>
                <a:gd name="connsiteX88" fmla="*/ 264679 w 5535001"/>
                <a:gd name="connsiteY88" fmla="*/ 4861249 h 6250127"/>
                <a:gd name="connsiteX89" fmla="*/ 307788 w 5535001"/>
                <a:gd name="connsiteY89" fmla="*/ 4912420 h 6250127"/>
                <a:gd name="connsiteX90" fmla="*/ 351232 w 5535001"/>
                <a:gd name="connsiteY90" fmla="*/ 4963254 h 6250127"/>
                <a:gd name="connsiteX91" fmla="*/ 397028 w 5535001"/>
                <a:gd name="connsiteY91" fmla="*/ 5012185 h 6250127"/>
                <a:gd name="connsiteX92" fmla="*/ 443496 w 5535001"/>
                <a:gd name="connsiteY92" fmla="*/ 5060444 h 6250127"/>
                <a:gd name="connsiteX93" fmla="*/ 455140 w 5535001"/>
                <a:gd name="connsiteY93" fmla="*/ 5072537 h 6250127"/>
                <a:gd name="connsiteX94" fmla="*/ 467345 w 5535001"/>
                <a:gd name="connsiteY94" fmla="*/ 5083958 h 6250127"/>
                <a:gd name="connsiteX95" fmla="*/ 491755 w 5535001"/>
                <a:gd name="connsiteY95" fmla="*/ 5106912 h 6250127"/>
                <a:gd name="connsiteX96" fmla="*/ 540686 w 5535001"/>
                <a:gd name="connsiteY96" fmla="*/ 5152819 h 6250127"/>
                <a:gd name="connsiteX97" fmla="*/ 552890 w 5535001"/>
                <a:gd name="connsiteY97" fmla="*/ 5164353 h 6250127"/>
                <a:gd name="connsiteX98" fmla="*/ 565655 w 5535001"/>
                <a:gd name="connsiteY98" fmla="*/ 5175214 h 6250127"/>
                <a:gd name="connsiteX99" fmla="*/ 591072 w 5535001"/>
                <a:gd name="connsiteY99" fmla="*/ 5197048 h 6250127"/>
                <a:gd name="connsiteX100" fmla="*/ 694197 w 5535001"/>
                <a:gd name="connsiteY100" fmla="*/ 5283041 h 6250127"/>
                <a:gd name="connsiteX101" fmla="*/ 1146221 w 5535001"/>
                <a:gd name="connsiteY101" fmla="*/ 5573716 h 6250127"/>
                <a:gd name="connsiteX102" fmla="*/ 1650982 w 5535001"/>
                <a:gd name="connsiteY102" fmla="*/ 5758130 h 6250127"/>
                <a:gd name="connsiteX103" fmla="*/ 1716485 w 5535001"/>
                <a:gd name="connsiteY103" fmla="*/ 5772798 h 6250127"/>
                <a:gd name="connsiteX104" fmla="*/ 1782211 w 5535001"/>
                <a:gd name="connsiteY104" fmla="*/ 5786235 h 6250127"/>
                <a:gd name="connsiteX105" fmla="*/ 1848386 w 5535001"/>
                <a:gd name="connsiteY105" fmla="*/ 5796984 h 6250127"/>
                <a:gd name="connsiteX106" fmla="*/ 1881417 w 5535001"/>
                <a:gd name="connsiteY106" fmla="*/ 5802359 h 6250127"/>
                <a:gd name="connsiteX107" fmla="*/ 1914560 w 5535001"/>
                <a:gd name="connsiteY107" fmla="*/ 5807061 h 6250127"/>
                <a:gd name="connsiteX108" fmla="*/ 2047469 w 5535001"/>
                <a:gd name="connsiteY108" fmla="*/ 5821282 h 6250127"/>
                <a:gd name="connsiteX109" fmla="*/ 2180601 w 5535001"/>
                <a:gd name="connsiteY109" fmla="*/ 5828896 h 6250127"/>
                <a:gd name="connsiteX110" fmla="*/ 2313622 w 5535001"/>
                <a:gd name="connsiteY110" fmla="*/ 5830463 h 6250127"/>
                <a:gd name="connsiteX111" fmla="*/ 2380021 w 5535001"/>
                <a:gd name="connsiteY111" fmla="*/ 5828448 h 6250127"/>
                <a:gd name="connsiteX112" fmla="*/ 2446195 w 5535001"/>
                <a:gd name="connsiteY112" fmla="*/ 5826433 h 6250127"/>
                <a:gd name="connsiteX113" fmla="*/ 2513041 w 5535001"/>
                <a:gd name="connsiteY113" fmla="*/ 5822737 h 6250127"/>
                <a:gd name="connsiteX114" fmla="*/ 2580111 w 5535001"/>
                <a:gd name="connsiteY114" fmla="*/ 5818258 h 6250127"/>
                <a:gd name="connsiteX115" fmla="*/ 2613590 w 5535001"/>
                <a:gd name="connsiteY115" fmla="*/ 5816355 h 6250127"/>
                <a:gd name="connsiteX116" fmla="*/ 2646845 w 5535001"/>
                <a:gd name="connsiteY116" fmla="*/ 5813108 h 6250127"/>
                <a:gd name="connsiteX117" fmla="*/ 2713244 w 5535001"/>
                <a:gd name="connsiteY117" fmla="*/ 5806838 h 6250127"/>
                <a:gd name="connsiteX118" fmla="*/ 3230882 w 5535001"/>
                <a:gd name="connsiteY118" fmla="*/ 5721292 h 6250127"/>
                <a:gd name="connsiteX119" fmla="*/ 3720416 w 5535001"/>
                <a:gd name="connsiteY119" fmla="*/ 5556472 h 6250127"/>
                <a:gd name="connsiteX120" fmla="*/ 3837425 w 5535001"/>
                <a:gd name="connsiteY120" fmla="*/ 5499927 h 6250127"/>
                <a:gd name="connsiteX121" fmla="*/ 3951634 w 5535001"/>
                <a:gd name="connsiteY121" fmla="*/ 5436552 h 6250127"/>
                <a:gd name="connsiteX122" fmla="*/ 4007284 w 5535001"/>
                <a:gd name="connsiteY122" fmla="*/ 5401841 h 6250127"/>
                <a:gd name="connsiteX123" fmla="*/ 4035164 w 5535001"/>
                <a:gd name="connsiteY123" fmla="*/ 5384374 h 6250127"/>
                <a:gd name="connsiteX124" fmla="*/ 4049049 w 5535001"/>
                <a:gd name="connsiteY124" fmla="*/ 5375640 h 6250127"/>
                <a:gd name="connsiteX125" fmla="*/ 4062485 w 5535001"/>
                <a:gd name="connsiteY125" fmla="*/ 5366123 h 6250127"/>
                <a:gd name="connsiteX126" fmla="*/ 4116567 w 5535001"/>
                <a:gd name="connsiteY126" fmla="*/ 5328277 h 6250127"/>
                <a:gd name="connsiteX127" fmla="*/ 4169976 w 5535001"/>
                <a:gd name="connsiteY127" fmla="*/ 5289199 h 6250127"/>
                <a:gd name="connsiteX128" fmla="*/ 4222042 w 5535001"/>
                <a:gd name="connsiteY128" fmla="*/ 5247994 h 6250127"/>
                <a:gd name="connsiteX129" fmla="*/ 4273213 w 5535001"/>
                <a:gd name="connsiteY129" fmla="*/ 5205558 h 6250127"/>
                <a:gd name="connsiteX130" fmla="*/ 4323151 w 5535001"/>
                <a:gd name="connsiteY130" fmla="*/ 5161329 h 6250127"/>
                <a:gd name="connsiteX131" fmla="*/ 4371971 w 5535001"/>
                <a:gd name="connsiteY131" fmla="*/ 5116093 h 6250127"/>
                <a:gd name="connsiteX132" fmla="*/ 4546868 w 5535001"/>
                <a:gd name="connsiteY132" fmla="*/ 4924400 h 6250127"/>
                <a:gd name="connsiteX133" fmla="*/ 4675634 w 5535001"/>
                <a:gd name="connsiteY133" fmla="*/ 4715352 h 6250127"/>
                <a:gd name="connsiteX134" fmla="*/ 4700155 w 5535001"/>
                <a:gd name="connsiteY134" fmla="*/ 4659255 h 6250127"/>
                <a:gd name="connsiteX135" fmla="*/ 4721206 w 5535001"/>
                <a:gd name="connsiteY135" fmla="*/ 4600135 h 6250127"/>
                <a:gd name="connsiteX136" fmla="*/ 4740465 w 5535001"/>
                <a:gd name="connsiteY136" fmla="*/ 4538887 h 6250127"/>
                <a:gd name="connsiteX137" fmla="*/ 4758492 w 5535001"/>
                <a:gd name="connsiteY137" fmla="*/ 4475848 h 6250127"/>
                <a:gd name="connsiteX138" fmla="*/ 4891288 w 5535001"/>
                <a:gd name="connsiteY138" fmla="*/ 3930329 h 6250127"/>
                <a:gd name="connsiteX139" fmla="*/ 5066298 w 5535001"/>
                <a:gd name="connsiteY139" fmla="*/ 3382235 h 6250127"/>
                <a:gd name="connsiteX140" fmla="*/ 5156994 w 5535001"/>
                <a:gd name="connsiteY140" fmla="*/ 2898635 h 6250127"/>
                <a:gd name="connsiteX141" fmla="*/ 5083317 w 5535001"/>
                <a:gd name="connsiteY141" fmla="*/ 2402047 h 6250127"/>
                <a:gd name="connsiteX142" fmla="*/ 4871022 w 5535001"/>
                <a:gd name="connsiteY142" fmla="*/ 1926958 h 6250127"/>
                <a:gd name="connsiteX143" fmla="*/ 4727028 w 5535001"/>
                <a:gd name="connsiteY143" fmla="*/ 1703577 h 6250127"/>
                <a:gd name="connsiteX144" fmla="*/ 4563776 w 5535001"/>
                <a:gd name="connsiteY144" fmla="*/ 1490834 h 6250127"/>
                <a:gd name="connsiteX145" fmla="*/ 4370291 w 5535001"/>
                <a:gd name="connsiteY145" fmla="*/ 1300596 h 6250127"/>
                <a:gd name="connsiteX146" fmla="*/ 4266046 w 5535001"/>
                <a:gd name="connsiteY146" fmla="*/ 1214491 h 6250127"/>
                <a:gd name="connsiteX147" fmla="*/ 4212973 w 5535001"/>
                <a:gd name="connsiteY147" fmla="*/ 1173062 h 6250127"/>
                <a:gd name="connsiteX148" fmla="*/ 4157995 w 5535001"/>
                <a:gd name="connsiteY148" fmla="*/ 1134545 h 6250127"/>
                <a:gd name="connsiteX149" fmla="*/ 3697126 w 5535001"/>
                <a:gd name="connsiteY149" fmla="*/ 881044 h 6250127"/>
                <a:gd name="connsiteX150" fmla="*/ 3637670 w 5535001"/>
                <a:gd name="connsiteY150" fmla="*/ 856747 h 6250127"/>
                <a:gd name="connsiteX151" fmla="*/ 3608222 w 5535001"/>
                <a:gd name="connsiteY151" fmla="*/ 844318 h 6250127"/>
                <a:gd name="connsiteX152" fmla="*/ 3578214 w 5535001"/>
                <a:gd name="connsiteY152" fmla="*/ 833457 h 6250127"/>
                <a:gd name="connsiteX153" fmla="*/ 3518309 w 5535001"/>
                <a:gd name="connsiteY153" fmla="*/ 812294 h 6250127"/>
                <a:gd name="connsiteX154" fmla="*/ 3503417 w 5535001"/>
                <a:gd name="connsiteY154" fmla="*/ 806920 h 6250127"/>
                <a:gd name="connsiteX155" fmla="*/ 3489533 w 5535001"/>
                <a:gd name="connsiteY155" fmla="*/ 799642 h 6250127"/>
                <a:gd name="connsiteX156" fmla="*/ 3460869 w 5535001"/>
                <a:gd name="connsiteY156" fmla="*/ 787101 h 6250127"/>
                <a:gd name="connsiteX157" fmla="*/ 3402980 w 5535001"/>
                <a:gd name="connsiteY157" fmla="*/ 763475 h 6250127"/>
                <a:gd name="connsiteX158" fmla="*/ 3374092 w 5535001"/>
                <a:gd name="connsiteY158" fmla="*/ 751606 h 6250127"/>
                <a:gd name="connsiteX159" fmla="*/ 3344980 w 5535001"/>
                <a:gd name="connsiteY159" fmla="*/ 740409 h 6250127"/>
                <a:gd name="connsiteX160" fmla="*/ 3226627 w 5535001"/>
                <a:gd name="connsiteY160" fmla="*/ 700772 h 6250127"/>
                <a:gd name="connsiteX161" fmla="*/ 2735750 w 5535001"/>
                <a:gd name="connsiteY161" fmla="*/ 614667 h 6250127"/>
                <a:gd name="connsiteX162" fmla="*/ 2673158 w 5535001"/>
                <a:gd name="connsiteY162" fmla="*/ 610412 h 6250127"/>
                <a:gd name="connsiteX163" fmla="*/ 2610119 w 5535001"/>
                <a:gd name="connsiteY163" fmla="*/ 609628 h 6250127"/>
                <a:gd name="connsiteX164" fmla="*/ 2547080 w 5535001"/>
                <a:gd name="connsiteY164" fmla="*/ 608620 h 6250127"/>
                <a:gd name="connsiteX165" fmla="*/ 2516400 w 5535001"/>
                <a:gd name="connsiteY165" fmla="*/ 608844 h 6250127"/>
                <a:gd name="connsiteX166" fmla="*/ 2486280 w 5535001"/>
                <a:gd name="connsiteY166" fmla="*/ 609740 h 6250127"/>
                <a:gd name="connsiteX167" fmla="*/ 2426376 w 5535001"/>
                <a:gd name="connsiteY167" fmla="*/ 613099 h 6250127"/>
                <a:gd name="connsiteX168" fmla="*/ 2366920 w 5535001"/>
                <a:gd name="connsiteY168" fmla="*/ 618474 h 6250127"/>
                <a:gd name="connsiteX169" fmla="*/ 2337248 w 5535001"/>
                <a:gd name="connsiteY169" fmla="*/ 621497 h 6250127"/>
                <a:gd name="connsiteX170" fmla="*/ 2307800 w 5535001"/>
                <a:gd name="connsiteY170" fmla="*/ 625528 h 6250127"/>
                <a:gd name="connsiteX171" fmla="*/ 2278351 w 5535001"/>
                <a:gd name="connsiteY171" fmla="*/ 629559 h 6250127"/>
                <a:gd name="connsiteX172" fmla="*/ 2249127 w 5535001"/>
                <a:gd name="connsiteY172" fmla="*/ 634710 h 6250127"/>
                <a:gd name="connsiteX173" fmla="*/ 1796096 w 5535001"/>
                <a:gd name="connsiteY173" fmla="*/ 781726 h 6250127"/>
                <a:gd name="connsiteX174" fmla="*/ 1370833 w 5535001"/>
                <a:gd name="connsiteY174" fmla="*/ 1048663 h 6250127"/>
                <a:gd name="connsiteX175" fmla="*/ 959790 w 5535001"/>
                <a:gd name="connsiteY175" fmla="*/ 1390844 h 6250127"/>
                <a:gd name="connsiteX176" fmla="*/ 749062 w 5535001"/>
                <a:gd name="connsiteY176" fmla="*/ 1577611 h 6250127"/>
                <a:gd name="connsiteX177" fmla="*/ 524786 w 5535001"/>
                <a:gd name="connsiteY177" fmla="*/ 1763145 h 6250127"/>
                <a:gd name="connsiteX178" fmla="*/ 84071 w 5535001"/>
                <a:gd name="connsiteY178" fmla="*/ 2098496 h 6250127"/>
                <a:gd name="connsiteX179" fmla="*/ 0 w 5535001"/>
                <a:gd name="connsiteY179" fmla="*/ 2168094 h 6250127"/>
                <a:gd name="connsiteX180" fmla="*/ 0 w 5535001"/>
                <a:gd name="connsiteY180" fmla="*/ 1576676 h 6250127"/>
                <a:gd name="connsiteX181" fmla="*/ 174655 w 5535001"/>
                <a:gd name="connsiteY181" fmla="*/ 1387597 h 6250127"/>
                <a:gd name="connsiteX182" fmla="*/ 363661 w 5535001"/>
                <a:gd name="connsiteY182" fmla="*/ 1188626 h 6250127"/>
                <a:gd name="connsiteX183" fmla="*/ 458052 w 5535001"/>
                <a:gd name="connsiteY183" fmla="*/ 1086397 h 6250127"/>
                <a:gd name="connsiteX184" fmla="*/ 557257 w 5535001"/>
                <a:gd name="connsiteY184" fmla="*/ 981593 h 6250127"/>
                <a:gd name="connsiteX185" fmla="*/ 994165 w 5535001"/>
                <a:gd name="connsiteY185" fmla="*/ 578389 h 6250127"/>
                <a:gd name="connsiteX186" fmla="*/ 1520873 w 5535001"/>
                <a:gd name="connsiteY186" fmla="*/ 237215 h 6250127"/>
                <a:gd name="connsiteX187" fmla="*/ 2141748 w 5535001"/>
                <a:gd name="connsiteY187" fmla="*/ 31190 h 6250127"/>
                <a:gd name="connsiteX188" fmla="*/ 2182505 w 5535001"/>
                <a:gd name="connsiteY188" fmla="*/ 24360 h 6250127"/>
                <a:gd name="connsiteX189" fmla="*/ 2223374 w 5535001"/>
                <a:gd name="connsiteY189" fmla="*/ 18873 h 6250127"/>
                <a:gd name="connsiteX190" fmla="*/ 2264355 w 5535001"/>
                <a:gd name="connsiteY190" fmla="*/ 13611 h 6250127"/>
                <a:gd name="connsiteX191" fmla="*/ 2305336 w 5535001"/>
                <a:gd name="connsiteY191" fmla="*/ 9580 h 6250127"/>
                <a:gd name="connsiteX192" fmla="*/ 2387410 w 5535001"/>
                <a:gd name="connsiteY192" fmla="*/ 3645 h 6250127"/>
                <a:gd name="connsiteX193" fmla="*/ 2469373 w 5535001"/>
                <a:gd name="connsiteY193" fmla="*/ 622 h 62501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Lst>
              <a:rect l="l" t="t" r="r" b="b"/>
              <a:pathLst>
                <a:path w="5535001" h="6250127">
                  <a:moveTo>
                    <a:pt x="2510242" y="174"/>
                  </a:moveTo>
                  <a:cubicBezTo>
                    <a:pt x="2523902" y="-50"/>
                    <a:pt x="2537562" y="-162"/>
                    <a:pt x="2550551" y="510"/>
                  </a:cubicBezTo>
                  <a:lnTo>
                    <a:pt x="2629490" y="3757"/>
                  </a:lnTo>
                  <a:lnTo>
                    <a:pt x="2708317" y="7229"/>
                  </a:lnTo>
                  <a:cubicBezTo>
                    <a:pt x="2734630" y="8572"/>
                    <a:pt x="2760943" y="12155"/>
                    <a:pt x="2787256" y="14619"/>
                  </a:cubicBezTo>
                  <a:cubicBezTo>
                    <a:pt x="2997536" y="34885"/>
                    <a:pt x="3207144" y="77994"/>
                    <a:pt x="3408467" y="145064"/>
                  </a:cubicBezTo>
                  <a:lnTo>
                    <a:pt x="3557723" y="199593"/>
                  </a:lnTo>
                  <a:cubicBezTo>
                    <a:pt x="3570264" y="203848"/>
                    <a:pt x="3582245" y="209447"/>
                    <a:pt x="3594337" y="214597"/>
                  </a:cubicBezTo>
                  <a:lnTo>
                    <a:pt x="3630616" y="230385"/>
                  </a:lnTo>
                  <a:lnTo>
                    <a:pt x="3703172" y="262073"/>
                  </a:lnTo>
                  <a:cubicBezTo>
                    <a:pt x="3715265" y="267335"/>
                    <a:pt x="3727358" y="272598"/>
                    <a:pt x="3739003" y="278756"/>
                  </a:cubicBezTo>
                  <a:cubicBezTo>
                    <a:pt x="3744937" y="281667"/>
                    <a:pt x="3750984" y="284131"/>
                    <a:pt x="3756806" y="287266"/>
                  </a:cubicBezTo>
                  <a:cubicBezTo>
                    <a:pt x="3762517" y="290513"/>
                    <a:pt x="3768115" y="294208"/>
                    <a:pt x="3773714" y="297567"/>
                  </a:cubicBezTo>
                  <a:lnTo>
                    <a:pt x="3840784" y="339332"/>
                  </a:lnTo>
                  <a:cubicBezTo>
                    <a:pt x="3851869" y="346386"/>
                    <a:pt x="3863290" y="352881"/>
                    <a:pt x="3873927" y="360495"/>
                  </a:cubicBezTo>
                  <a:lnTo>
                    <a:pt x="3906062" y="383001"/>
                  </a:lnTo>
                  <a:lnTo>
                    <a:pt x="3969662" y="428572"/>
                  </a:lnTo>
                  <a:cubicBezTo>
                    <a:pt x="4137281" y="552188"/>
                    <a:pt x="4285417" y="693270"/>
                    <a:pt x="4423029" y="837600"/>
                  </a:cubicBezTo>
                  <a:cubicBezTo>
                    <a:pt x="4440160" y="855739"/>
                    <a:pt x="4457404" y="873766"/>
                    <a:pt x="4474647" y="891569"/>
                  </a:cubicBezTo>
                  <a:lnTo>
                    <a:pt x="4524250" y="946883"/>
                  </a:lnTo>
                  <a:lnTo>
                    <a:pt x="4573965" y="1001748"/>
                  </a:lnTo>
                  <a:cubicBezTo>
                    <a:pt x="4590760" y="1019887"/>
                    <a:pt x="4605988" y="1039146"/>
                    <a:pt x="4622224" y="1057509"/>
                  </a:cubicBezTo>
                  <a:cubicBezTo>
                    <a:pt x="4653911" y="1094907"/>
                    <a:pt x="4686831" y="1131409"/>
                    <a:pt x="4717510" y="1169143"/>
                  </a:cubicBezTo>
                  <a:cubicBezTo>
                    <a:pt x="4733186" y="1187730"/>
                    <a:pt x="4748862" y="1206430"/>
                    <a:pt x="4764986" y="1224681"/>
                  </a:cubicBezTo>
                  <a:cubicBezTo>
                    <a:pt x="4780886" y="1243044"/>
                    <a:pt x="4797233" y="1261071"/>
                    <a:pt x="4813021" y="1279994"/>
                  </a:cubicBezTo>
                  <a:cubicBezTo>
                    <a:pt x="4877292" y="1354230"/>
                    <a:pt x="4941339" y="1428914"/>
                    <a:pt x="5001915" y="1506846"/>
                  </a:cubicBezTo>
                  <a:cubicBezTo>
                    <a:pt x="5062603" y="1584665"/>
                    <a:pt x="5118252" y="1666739"/>
                    <a:pt x="5170542" y="1751165"/>
                  </a:cubicBezTo>
                  <a:cubicBezTo>
                    <a:pt x="5274898" y="1920240"/>
                    <a:pt x="5363579" y="2101295"/>
                    <a:pt x="5428969" y="2293660"/>
                  </a:cubicBezTo>
                  <a:cubicBezTo>
                    <a:pt x="5494136" y="2485801"/>
                    <a:pt x="5533102" y="2690819"/>
                    <a:pt x="5534893" y="2899307"/>
                  </a:cubicBezTo>
                  <a:cubicBezTo>
                    <a:pt x="5536124" y="3003439"/>
                    <a:pt x="5526831" y="3108132"/>
                    <a:pt x="5508804" y="3211144"/>
                  </a:cubicBezTo>
                  <a:cubicBezTo>
                    <a:pt x="5490441" y="3314157"/>
                    <a:pt x="5462336" y="3415490"/>
                    <a:pt x="5426282" y="3513352"/>
                  </a:cubicBezTo>
                  <a:cubicBezTo>
                    <a:pt x="5363355" y="3684890"/>
                    <a:pt x="5302219" y="3856428"/>
                    <a:pt x="5248250" y="4030542"/>
                  </a:cubicBezTo>
                  <a:lnTo>
                    <a:pt x="5208612" y="4161771"/>
                  </a:lnTo>
                  <a:lnTo>
                    <a:pt x="5170318" y="4294680"/>
                  </a:lnTo>
                  <a:lnTo>
                    <a:pt x="5132248" y="4430164"/>
                  </a:lnTo>
                  <a:lnTo>
                    <a:pt x="5112765" y="4498914"/>
                  </a:lnTo>
                  <a:lnTo>
                    <a:pt x="5091715" y="4569119"/>
                  </a:lnTo>
                  <a:cubicBezTo>
                    <a:pt x="5085221" y="4592297"/>
                    <a:pt x="5076823" y="4616482"/>
                    <a:pt x="5068985" y="4640220"/>
                  </a:cubicBezTo>
                  <a:cubicBezTo>
                    <a:pt x="5060699" y="4664182"/>
                    <a:pt x="5053981" y="4687807"/>
                    <a:pt x="5043904" y="4712105"/>
                  </a:cubicBezTo>
                  <a:lnTo>
                    <a:pt x="5015799" y="4784438"/>
                  </a:lnTo>
                  <a:cubicBezTo>
                    <a:pt x="5005274" y="4808511"/>
                    <a:pt x="4993965" y="4832473"/>
                    <a:pt x="4982880" y="4856435"/>
                  </a:cubicBezTo>
                  <a:cubicBezTo>
                    <a:pt x="4936524" y="4951273"/>
                    <a:pt x="4881099" y="5044096"/>
                    <a:pt x="4817276" y="5125275"/>
                  </a:cubicBezTo>
                  <a:cubicBezTo>
                    <a:pt x="4755244" y="5208805"/>
                    <a:pt x="4686943" y="5282817"/>
                    <a:pt x="4618753" y="5355374"/>
                  </a:cubicBezTo>
                  <a:cubicBezTo>
                    <a:pt x="4602069" y="5374073"/>
                    <a:pt x="4584154" y="5391092"/>
                    <a:pt x="4566575" y="5408560"/>
                  </a:cubicBezTo>
                  <a:lnTo>
                    <a:pt x="4513837" y="5461186"/>
                  </a:lnTo>
                  <a:cubicBezTo>
                    <a:pt x="4496593" y="5479101"/>
                    <a:pt x="4477894" y="5495560"/>
                    <a:pt x="4459531" y="5512580"/>
                  </a:cubicBezTo>
                  <a:lnTo>
                    <a:pt x="4404554" y="5563526"/>
                  </a:lnTo>
                  <a:cubicBezTo>
                    <a:pt x="4386527" y="5580770"/>
                    <a:pt x="4366932" y="5596670"/>
                    <a:pt x="4348009" y="5613017"/>
                  </a:cubicBezTo>
                  <a:lnTo>
                    <a:pt x="4290568" y="5661948"/>
                  </a:lnTo>
                  <a:lnTo>
                    <a:pt x="4276124" y="5674153"/>
                  </a:lnTo>
                  <a:lnTo>
                    <a:pt x="4261120" y="5685798"/>
                  </a:lnTo>
                  <a:lnTo>
                    <a:pt x="4231112" y="5708976"/>
                  </a:lnTo>
                  <a:lnTo>
                    <a:pt x="4170984" y="5755443"/>
                  </a:lnTo>
                  <a:cubicBezTo>
                    <a:pt x="4130227" y="5785563"/>
                    <a:pt x="4087790" y="5813892"/>
                    <a:pt x="4046025" y="5843228"/>
                  </a:cubicBezTo>
                  <a:cubicBezTo>
                    <a:pt x="4002917" y="5870437"/>
                    <a:pt x="3959248" y="5897309"/>
                    <a:pt x="3915356" y="5923735"/>
                  </a:cubicBezTo>
                  <a:cubicBezTo>
                    <a:pt x="3737659" y="6026299"/>
                    <a:pt x="3544847" y="6106022"/>
                    <a:pt x="3346323" y="6158872"/>
                  </a:cubicBezTo>
                  <a:cubicBezTo>
                    <a:pt x="3147800" y="6211946"/>
                    <a:pt x="2944462" y="6239714"/>
                    <a:pt x="2743476" y="6247328"/>
                  </a:cubicBezTo>
                  <a:lnTo>
                    <a:pt x="2668120" y="6249344"/>
                  </a:lnTo>
                  <a:lnTo>
                    <a:pt x="2630498" y="6250127"/>
                  </a:lnTo>
                  <a:lnTo>
                    <a:pt x="2592988" y="6249568"/>
                  </a:lnTo>
                  <a:lnTo>
                    <a:pt x="2518080" y="6247777"/>
                  </a:lnTo>
                  <a:cubicBezTo>
                    <a:pt x="2493110" y="6247105"/>
                    <a:pt x="2468365" y="6246881"/>
                    <a:pt x="2442948" y="6244529"/>
                  </a:cubicBezTo>
                  <a:cubicBezTo>
                    <a:pt x="2392337" y="6240722"/>
                    <a:pt x="2341950" y="6237699"/>
                    <a:pt x="2291676" y="6232213"/>
                  </a:cubicBezTo>
                  <a:lnTo>
                    <a:pt x="2141412" y="6212394"/>
                  </a:lnTo>
                  <a:lnTo>
                    <a:pt x="1992715" y="6184961"/>
                  </a:lnTo>
                  <a:cubicBezTo>
                    <a:pt x="1943561" y="6173988"/>
                    <a:pt x="1894630" y="6162231"/>
                    <a:pt x="1845811" y="6151034"/>
                  </a:cubicBezTo>
                  <a:cubicBezTo>
                    <a:pt x="1797215" y="6138829"/>
                    <a:pt x="1749180" y="6123938"/>
                    <a:pt x="1701033" y="6110724"/>
                  </a:cubicBezTo>
                  <a:cubicBezTo>
                    <a:pt x="1676847" y="6104566"/>
                    <a:pt x="1653334" y="6095833"/>
                    <a:pt x="1629484" y="6088219"/>
                  </a:cubicBezTo>
                  <a:lnTo>
                    <a:pt x="1558383" y="6064929"/>
                  </a:lnTo>
                  <a:cubicBezTo>
                    <a:pt x="1369713" y="6000210"/>
                    <a:pt x="1186978" y="5921271"/>
                    <a:pt x="1011968" y="5828896"/>
                  </a:cubicBezTo>
                  <a:cubicBezTo>
                    <a:pt x="837071" y="5736408"/>
                    <a:pt x="668556" y="5631940"/>
                    <a:pt x="511237" y="5512356"/>
                  </a:cubicBezTo>
                  <a:cubicBezTo>
                    <a:pt x="471152" y="5483468"/>
                    <a:pt x="433642" y="5451220"/>
                    <a:pt x="395572" y="5419757"/>
                  </a:cubicBezTo>
                  <a:cubicBezTo>
                    <a:pt x="356831" y="5388965"/>
                    <a:pt x="321112" y="5354926"/>
                    <a:pt x="284722" y="5321559"/>
                  </a:cubicBezTo>
                  <a:lnTo>
                    <a:pt x="257513" y="5296477"/>
                  </a:lnTo>
                  <a:lnTo>
                    <a:pt x="243853" y="5283937"/>
                  </a:lnTo>
                  <a:lnTo>
                    <a:pt x="230752" y="5270836"/>
                  </a:lnTo>
                  <a:lnTo>
                    <a:pt x="178574" y="5218322"/>
                  </a:lnTo>
                  <a:cubicBezTo>
                    <a:pt x="161331" y="5200631"/>
                    <a:pt x="143191" y="5183948"/>
                    <a:pt x="126508" y="5165584"/>
                  </a:cubicBezTo>
                  <a:lnTo>
                    <a:pt x="76345" y="5111167"/>
                  </a:lnTo>
                  <a:cubicBezTo>
                    <a:pt x="59774" y="5092916"/>
                    <a:pt x="42530" y="5075112"/>
                    <a:pt x="26407" y="5056413"/>
                  </a:cubicBezTo>
                  <a:lnTo>
                    <a:pt x="0" y="5024776"/>
                  </a:lnTo>
                  <a:lnTo>
                    <a:pt x="0" y="4492798"/>
                  </a:lnTo>
                  <a:lnTo>
                    <a:pt x="28534" y="4537879"/>
                  </a:lnTo>
                  <a:cubicBezTo>
                    <a:pt x="41299" y="4556130"/>
                    <a:pt x="54175" y="4574382"/>
                    <a:pt x="66604" y="4592745"/>
                  </a:cubicBezTo>
                  <a:lnTo>
                    <a:pt x="104114" y="4647834"/>
                  </a:lnTo>
                  <a:lnTo>
                    <a:pt x="143751" y="4701580"/>
                  </a:lnTo>
                  <a:cubicBezTo>
                    <a:pt x="156964" y="4719495"/>
                    <a:pt x="169728" y="4737746"/>
                    <a:pt x="182717" y="4755773"/>
                  </a:cubicBezTo>
                  <a:lnTo>
                    <a:pt x="223810" y="4808399"/>
                  </a:lnTo>
                  <a:lnTo>
                    <a:pt x="264679" y="4861249"/>
                  </a:lnTo>
                  <a:cubicBezTo>
                    <a:pt x="278563" y="4878717"/>
                    <a:pt x="293455" y="4895288"/>
                    <a:pt x="307788" y="4912420"/>
                  </a:cubicBezTo>
                  <a:lnTo>
                    <a:pt x="351232" y="4963254"/>
                  </a:lnTo>
                  <a:cubicBezTo>
                    <a:pt x="365788" y="4980162"/>
                    <a:pt x="381688" y="4995837"/>
                    <a:pt x="397028" y="5012185"/>
                  </a:cubicBezTo>
                  <a:lnTo>
                    <a:pt x="443496" y="5060444"/>
                  </a:lnTo>
                  <a:lnTo>
                    <a:pt x="455140" y="5072537"/>
                  </a:lnTo>
                  <a:lnTo>
                    <a:pt x="467345" y="5083958"/>
                  </a:lnTo>
                  <a:lnTo>
                    <a:pt x="491755" y="5106912"/>
                  </a:lnTo>
                  <a:lnTo>
                    <a:pt x="540686" y="5152819"/>
                  </a:lnTo>
                  <a:lnTo>
                    <a:pt x="552890" y="5164353"/>
                  </a:lnTo>
                  <a:lnTo>
                    <a:pt x="565655" y="5175214"/>
                  </a:lnTo>
                  <a:lnTo>
                    <a:pt x="591072" y="5197048"/>
                  </a:lnTo>
                  <a:cubicBezTo>
                    <a:pt x="624999" y="5226160"/>
                    <a:pt x="658366" y="5256056"/>
                    <a:pt x="694197" y="5283041"/>
                  </a:cubicBezTo>
                  <a:cubicBezTo>
                    <a:pt x="834272" y="5394675"/>
                    <a:pt x="985207" y="5493881"/>
                    <a:pt x="1146221" y="5573716"/>
                  </a:cubicBezTo>
                  <a:cubicBezTo>
                    <a:pt x="1307122" y="5653774"/>
                    <a:pt x="1476869" y="5715918"/>
                    <a:pt x="1650982" y="5758130"/>
                  </a:cubicBezTo>
                  <a:lnTo>
                    <a:pt x="1716485" y="5772798"/>
                  </a:lnTo>
                  <a:cubicBezTo>
                    <a:pt x="1738431" y="5777390"/>
                    <a:pt x="1759929" y="5783100"/>
                    <a:pt x="1782211" y="5786235"/>
                  </a:cubicBezTo>
                  <a:lnTo>
                    <a:pt x="1848386" y="5796984"/>
                  </a:lnTo>
                  <a:lnTo>
                    <a:pt x="1881417" y="5802359"/>
                  </a:lnTo>
                  <a:cubicBezTo>
                    <a:pt x="1892390" y="5804151"/>
                    <a:pt x="1903363" y="5806054"/>
                    <a:pt x="1914560" y="5807061"/>
                  </a:cubicBezTo>
                  <a:cubicBezTo>
                    <a:pt x="1959012" y="5811765"/>
                    <a:pt x="2003241" y="5817251"/>
                    <a:pt x="2047469" y="5821282"/>
                  </a:cubicBezTo>
                  <a:lnTo>
                    <a:pt x="2180601" y="5828896"/>
                  </a:lnTo>
                  <a:lnTo>
                    <a:pt x="2313622" y="5830463"/>
                  </a:lnTo>
                  <a:cubicBezTo>
                    <a:pt x="2335680" y="5830799"/>
                    <a:pt x="2357962" y="5829008"/>
                    <a:pt x="2380021" y="5828448"/>
                  </a:cubicBezTo>
                  <a:lnTo>
                    <a:pt x="2446195" y="5826433"/>
                  </a:lnTo>
                  <a:cubicBezTo>
                    <a:pt x="2468029" y="5826208"/>
                    <a:pt x="2490647" y="5824193"/>
                    <a:pt x="2513041" y="5822737"/>
                  </a:cubicBezTo>
                  <a:lnTo>
                    <a:pt x="2580111" y="5818258"/>
                  </a:lnTo>
                  <a:lnTo>
                    <a:pt x="2613590" y="5816355"/>
                  </a:lnTo>
                  <a:lnTo>
                    <a:pt x="2646845" y="5813108"/>
                  </a:lnTo>
                  <a:cubicBezTo>
                    <a:pt x="2669016" y="5810869"/>
                    <a:pt x="2691074" y="5808741"/>
                    <a:pt x="2713244" y="5806838"/>
                  </a:cubicBezTo>
                  <a:cubicBezTo>
                    <a:pt x="2889933" y="5789371"/>
                    <a:pt x="3062815" y="5762050"/>
                    <a:pt x="3230882" y="5721292"/>
                  </a:cubicBezTo>
                  <a:cubicBezTo>
                    <a:pt x="3398837" y="5680423"/>
                    <a:pt x="3562426" y="5626902"/>
                    <a:pt x="3720416" y="5556472"/>
                  </a:cubicBezTo>
                  <a:cubicBezTo>
                    <a:pt x="3759381" y="5537997"/>
                    <a:pt x="3798347" y="5518962"/>
                    <a:pt x="3837425" y="5499927"/>
                  </a:cubicBezTo>
                  <a:cubicBezTo>
                    <a:pt x="3875271" y="5478765"/>
                    <a:pt x="3913900" y="5458610"/>
                    <a:pt x="3951634" y="5436552"/>
                  </a:cubicBezTo>
                  <a:lnTo>
                    <a:pt x="4007284" y="5401841"/>
                  </a:lnTo>
                  <a:lnTo>
                    <a:pt x="4035164" y="5384374"/>
                  </a:lnTo>
                  <a:lnTo>
                    <a:pt x="4049049" y="5375640"/>
                  </a:lnTo>
                  <a:lnTo>
                    <a:pt x="4062485" y="5366123"/>
                  </a:lnTo>
                  <a:lnTo>
                    <a:pt x="4116567" y="5328277"/>
                  </a:lnTo>
                  <a:cubicBezTo>
                    <a:pt x="4134594" y="5315624"/>
                    <a:pt x="4152957" y="5303420"/>
                    <a:pt x="4169976" y="5289199"/>
                  </a:cubicBezTo>
                  <a:lnTo>
                    <a:pt x="4222042" y="5247994"/>
                  </a:lnTo>
                  <a:cubicBezTo>
                    <a:pt x="4239398" y="5234222"/>
                    <a:pt x="4256865" y="5220562"/>
                    <a:pt x="4273213" y="5205558"/>
                  </a:cubicBezTo>
                  <a:lnTo>
                    <a:pt x="4323151" y="5161329"/>
                  </a:lnTo>
                  <a:cubicBezTo>
                    <a:pt x="4339611" y="5146437"/>
                    <a:pt x="4356631" y="5131881"/>
                    <a:pt x="4371971" y="5116093"/>
                  </a:cubicBezTo>
                  <a:cubicBezTo>
                    <a:pt x="4435457" y="5054398"/>
                    <a:pt x="4496258" y="4991135"/>
                    <a:pt x="4546868" y="4924400"/>
                  </a:cubicBezTo>
                  <a:cubicBezTo>
                    <a:pt x="4600054" y="4858450"/>
                    <a:pt x="4640699" y="4788916"/>
                    <a:pt x="4675634" y="4715352"/>
                  </a:cubicBezTo>
                  <a:lnTo>
                    <a:pt x="4700155" y="4659255"/>
                  </a:lnTo>
                  <a:lnTo>
                    <a:pt x="4721206" y="4600135"/>
                  </a:lnTo>
                  <a:cubicBezTo>
                    <a:pt x="4728707" y="4580988"/>
                    <a:pt x="4733970" y="4559266"/>
                    <a:pt x="4740465" y="4538887"/>
                  </a:cubicBezTo>
                  <a:cubicBezTo>
                    <a:pt x="4746623" y="4518061"/>
                    <a:pt x="4753005" y="4497906"/>
                    <a:pt x="4758492" y="4475848"/>
                  </a:cubicBezTo>
                  <a:cubicBezTo>
                    <a:pt x="4803168" y="4303637"/>
                    <a:pt x="4840902" y="4115080"/>
                    <a:pt x="4891288" y="3930329"/>
                  </a:cubicBezTo>
                  <a:cubicBezTo>
                    <a:pt x="4940891" y="3744906"/>
                    <a:pt x="5000235" y="3562059"/>
                    <a:pt x="5066298" y="3382235"/>
                  </a:cubicBezTo>
                  <a:cubicBezTo>
                    <a:pt x="5124186" y="3226932"/>
                    <a:pt x="5154530" y="3064015"/>
                    <a:pt x="5156994" y="2898635"/>
                  </a:cubicBezTo>
                  <a:cubicBezTo>
                    <a:pt x="5159681" y="2733255"/>
                    <a:pt x="5132920" y="2565636"/>
                    <a:pt x="5083317" y="2402047"/>
                  </a:cubicBezTo>
                  <a:cubicBezTo>
                    <a:pt x="5033938" y="2238123"/>
                    <a:pt x="4960150" y="2079013"/>
                    <a:pt x="4871022" y="1926958"/>
                  </a:cubicBezTo>
                  <a:cubicBezTo>
                    <a:pt x="4826570" y="1850818"/>
                    <a:pt x="4777415" y="1776918"/>
                    <a:pt x="4727028" y="1703577"/>
                  </a:cubicBezTo>
                  <a:cubicBezTo>
                    <a:pt x="4676418" y="1630349"/>
                    <a:pt x="4622784" y="1558464"/>
                    <a:pt x="4563776" y="1490834"/>
                  </a:cubicBezTo>
                  <a:cubicBezTo>
                    <a:pt x="4503647" y="1423764"/>
                    <a:pt x="4439041" y="1359157"/>
                    <a:pt x="4370291" y="1300596"/>
                  </a:cubicBezTo>
                  <a:cubicBezTo>
                    <a:pt x="4336812" y="1270141"/>
                    <a:pt x="4301541" y="1242148"/>
                    <a:pt x="4266046" y="1214491"/>
                  </a:cubicBezTo>
                  <a:cubicBezTo>
                    <a:pt x="4248355" y="1200607"/>
                    <a:pt x="4230776" y="1186611"/>
                    <a:pt x="4212973" y="1173062"/>
                  </a:cubicBezTo>
                  <a:cubicBezTo>
                    <a:pt x="4194722" y="1160074"/>
                    <a:pt x="4176359" y="1147197"/>
                    <a:pt x="4157995" y="1134545"/>
                  </a:cubicBezTo>
                  <a:cubicBezTo>
                    <a:pt x="4011426" y="1031980"/>
                    <a:pt x="3855004" y="948562"/>
                    <a:pt x="3697126" y="881044"/>
                  </a:cubicBezTo>
                  <a:lnTo>
                    <a:pt x="3637670" y="856747"/>
                  </a:lnTo>
                  <a:lnTo>
                    <a:pt x="3608222" y="844318"/>
                  </a:lnTo>
                  <a:cubicBezTo>
                    <a:pt x="3598480" y="840063"/>
                    <a:pt x="3588179" y="837040"/>
                    <a:pt x="3578214" y="833457"/>
                  </a:cubicBezTo>
                  <a:lnTo>
                    <a:pt x="3518309" y="812294"/>
                  </a:lnTo>
                  <a:cubicBezTo>
                    <a:pt x="3513383" y="810503"/>
                    <a:pt x="3508344" y="808823"/>
                    <a:pt x="3503417" y="806920"/>
                  </a:cubicBezTo>
                  <a:cubicBezTo>
                    <a:pt x="3498603" y="804792"/>
                    <a:pt x="3494236" y="801993"/>
                    <a:pt x="3489533" y="799642"/>
                  </a:cubicBezTo>
                  <a:cubicBezTo>
                    <a:pt x="3480240" y="794827"/>
                    <a:pt x="3470498" y="791020"/>
                    <a:pt x="3460869" y="787101"/>
                  </a:cubicBezTo>
                  <a:lnTo>
                    <a:pt x="3402980" y="763475"/>
                  </a:lnTo>
                  <a:lnTo>
                    <a:pt x="3374092" y="751606"/>
                  </a:lnTo>
                  <a:cubicBezTo>
                    <a:pt x="3364462" y="747688"/>
                    <a:pt x="3354945" y="743433"/>
                    <a:pt x="3344980" y="740409"/>
                  </a:cubicBezTo>
                  <a:lnTo>
                    <a:pt x="3226627" y="700772"/>
                  </a:lnTo>
                  <a:cubicBezTo>
                    <a:pt x="3067405" y="652849"/>
                    <a:pt x="2902697" y="625192"/>
                    <a:pt x="2735750" y="614667"/>
                  </a:cubicBezTo>
                  <a:cubicBezTo>
                    <a:pt x="2714811" y="613435"/>
                    <a:pt x="2694209" y="610860"/>
                    <a:pt x="2673158" y="610412"/>
                  </a:cubicBezTo>
                  <a:lnTo>
                    <a:pt x="2610119" y="609628"/>
                  </a:lnTo>
                  <a:lnTo>
                    <a:pt x="2547080" y="608620"/>
                  </a:lnTo>
                  <a:cubicBezTo>
                    <a:pt x="2536443" y="608173"/>
                    <a:pt x="2526365" y="608397"/>
                    <a:pt x="2516400" y="608844"/>
                  </a:cubicBezTo>
                  <a:lnTo>
                    <a:pt x="2486280" y="609740"/>
                  </a:lnTo>
                  <a:cubicBezTo>
                    <a:pt x="2466125" y="609852"/>
                    <a:pt x="2446307" y="611868"/>
                    <a:pt x="2426376" y="613099"/>
                  </a:cubicBezTo>
                  <a:cubicBezTo>
                    <a:pt x="2406333" y="613995"/>
                    <a:pt x="2386627" y="616458"/>
                    <a:pt x="2366920" y="618474"/>
                  </a:cubicBezTo>
                  <a:cubicBezTo>
                    <a:pt x="2357066" y="619482"/>
                    <a:pt x="2347101" y="620153"/>
                    <a:pt x="2337248" y="621497"/>
                  </a:cubicBezTo>
                  <a:lnTo>
                    <a:pt x="2307800" y="625528"/>
                  </a:lnTo>
                  <a:lnTo>
                    <a:pt x="2278351" y="629559"/>
                  </a:lnTo>
                  <a:lnTo>
                    <a:pt x="2249127" y="634710"/>
                  </a:lnTo>
                  <a:cubicBezTo>
                    <a:pt x="2093377" y="661918"/>
                    <a:pt x="1942329" y="710849"/>
                    <a:pt x="1796096" y="781726"/>
                  </a:cubicBezTo>
                  <a:cubicBezTo>
                    <a:pt x="1649751" y="852268"/>
                    <a:pt x="1508892" y="944307"/>
                    <a:pt x="1370833" y="1048663"/>
                  </a:cubicBezTo>
                  <a:cubicBezTo>
                    <a:pt x="1232774" y="1153244"/>
                    <a:pt x="1097290" y="1269917"/>
                    <a:pt x="959790" y="1390844"/>
                  </a:cubicBezTo>
                  <a:lnTo>
                    <a:pt x="749062" y="1577611"/>
                  </a:lnTo>
                  <a:cubicBezTo>
                    <a:pt x="674602" y="1642329"/>
                    <a:pt x="599806" y="1704137"/>
                    <a:pt x="524786" y="1763145"/>
                  </a:cubicBezTo>
                  <a:cubicBezTo>
                    <a:pt x="374858" y="1881498"/>
                    <a:pt x="223810" y="1987422"/>
                    <a:pt x="84071" y="2098496"/>
                  </a:cubicBezTo>
                  <a:lnTo>
                    <a:pt x="0" y="2168094"/>
                  </a:lnTo>
                  <a:lnTo>
                    <a:pt x="0" y="1576676"/>
                  </a:lnTo>
                  <a:lnTo>
                    <a:pt x="174655" y="1387597"/>
                  </a:lnTo>
                  <a:cubicBezTo>
                    <a:pt x="238926" y="1320079"/>
                    <a:pt x="302749" y="1254577"/>
                    <a:pt x="363661" y="1188626"/>
                  </a:cubicBezTo>
                  <a:lnTo>
                    <a:pt x="458052" y="1086397"/>
                  </a:lnTo>
                  <a:cubicBezTo>
                    <a:pt x="490635" y="1051351"/>
                    <a:pt x="523666" y="1016416"/>
                    <a:pt x="557257" y="981593"/>
                  </a:cubicBezTo>
                  <a:cubicBezTo>
                    <a:pt x="691510" y="842414"/>
                    <a:pt x="835055" y="705699"/>
                    <a:pt x="994165" y="578389"/>
                  </a:cubicBezTo>
                  <a:cubicBezTo>
                    <a:pt x="1152939" y="451190"/>
                    <a:pt x="1328060" y="333398"/>
                    <a:pt x="1520873" y="237215"/>
                  </a:cubicBezTo>
                  <a:cubicBezTo>
                    <a:pt x="1713238" y="141033"/>
                    <a:pt x="1924302" y="68028"/>
                    <a:pt x="2141748" y="31190"/>
                  </a:cubicBezTo>
                  <a:lnTo>
                    <a:pt x="2182505" y="24360"/>
                  </a:lnTo>
                  <a:cubicBezTo>
                    <a:pt x="2196165" y="22344"/>
                    <a:pt x="2209826" y="20665"/>
                    <a:pt x="2223374" y="18873"/>
                  </a:cubicBezTo>
                  <a:lnTo>
                    <a:pt x="2264355" y="13611"/>
                  </a:lnTo>
                  <a:cubicBezTo>
                    <a:pt x="2278015" y="11931"/>
                    <a:pt x="2291676" y="10924"/>
                    <a:pt x="2305336" y="9580"/>
                  </a:cubicBezTo>
                  <a:cubicBezTo>
                    <a:pt x="2332657" y="7229"/>
                    <a:pt x="2360090" y="4653"/>
                    <a:pt x="2387410" y="3645"/>
                  </a:cubicBezTo>
                  <a:cubicBezTo>
                    <a:pt x="2414731" y="2414"/>
                    <a:pt x="2442164" y="510"/>
                    <a:pt x="2469373" y="622"/>
                  </a:cubicBezTo>
                  <a:close/>
                </a:path>
              </a:pathLst>
            </a:custGeom>
            <a:gradFill>
              <a:gsLst>
                <a:gs pos="37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1" name="Freeform: Shape 30">
              <a:extLst>
                <a:ext uri="{FF2B5EF4-FFF2-40B4-BE49-F238E27FC236}">
                  <a16:creationId xmlns:a16="http://schemas.microsoft.com/office/drawing/2014/main" id="{67C4629D-4AB7-48D4-A61B-1AE1837A78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176241"/>
              <a:ext cx="5646908" cy="6130481"/>
            </a:xfrm>
            <a:custGeom>
              <a:avLst/>
              <a:gdLst>
                <a:gd name="connsiteX0" fmla="*/ 2616837 w 5646908"/>
                <a:gd name="connsiteY0" fmla="*/ 0 h 6130481"/>
                <a:gd name="connsiteX1" fmla="*/ 4918721 w 5646908"/>
                <a:gd name="connsiteY1" fmla="*/ 1134258 h 6130481"/>
                <a:gd name="connsiteX2" fmla="*/ 5539036 w 5646908"/>
                <a:gd name="connsiteY2" fmla="*/ 3362353 h 6130481"/>
                <a:gd name="connsiteX3" fmla="*/ 4712024 w 5646908"/>
                <a:gd name="connsiteY3" fmla="*/ 5293280 h 6130481"/>
                <a:gd name="connsiteX4" fmla="*/ 2547864 w 5646908"/>
                <a:gd name="connsiteY4" fmla="*/ 6130481 h 6130481"/>
                <a:gd name="connsiteX5" fmla="*/ 263223 w 5646908"/>
                <a:gd name="connsiteY5" fmla="*/ 5212325 h 6130481"/>
                <a:gd name="connsiteX6" fmla="*/ 49974 w 5646908"/>
                <a:gd name="connsiteY6" fmla="*/ 4985345 h 6130481"/>
                <a:gd name="connsiteX7" fmla="*/ 0 w 5646908"/>
                <a:gd name="connsiteY7" fmla="*/ 4920618 h 6130481"/>
                <a:gd name="connsiteX8" fmla="*/ 0 w 5646908"/>
                <a:gd name="connsiteY8" fmla="*/ 3760303 h 6130481"/>
                <a:gd name="connsiteX9" fmla="*/ 80488 w 5646908"/>
                <a:gd name="connsiteY9" fmla="*/ 3974159 h 6130481"/>
                <a:gd name="connsiteX10" fmla="*/ 664748 w 5646908"/>
                <a:gd name="connsiteY10" fmla="*/ 4813600 h 6130481"/>
                <a:gd name="connsiteX11" fmla="*/ 2548087 w 5646908"/>
                <a:gd name="connsiteY11" fmla="*/ 5570406 h 6130481"/>
                <a:gd name="connsiteX12" fmla="*/ 3536561 w 5646908"/>
                <a:gd name="connsiteY12" fmla="*/ 5407153 h 6130481"/>
                <a:gd name="connsiteX13" fmla="*/ 4308035 w 5646908"/>
                <a:gd name="connsiteY13" fmla="*/ 4897241 h 6130481"/>
                <a:gd name="connsiteX14" fmla="*/ 4569038 w 5646908"/>
                <a:gd name="connsiteY14" fmla="*/ 4564802 h 6130481"/>
                <a:gd name="connsiteX15" fmla="*/ 4699147 w 5646908"/>
                <a:gd name="connsiteY15" fmla="*/ 4149952 h 6130481"/>
                <a:gd name="connsiteX16" fmla="*/ 5003034 w 5646908"/>
                <a:gd name="connsiteY16" fmla="*/ 3168421 h 6130481"/>
                <a:gd name="connsiteX17" fmla="*/ 4994189 w 5646908"/>
                <a:gd name="connsiteY17" fmla="*/ 2321590 h 6130481"/>
                <a:gd name="connsiteX18" fmla="*/ 4487860 w 5646908"/>
                <a:gd name="connsiteY18" fmla="*/ 1501856 h 6130481"/>
                <a:gd name="connsiteX19" fmla="*/ 3640469 w 5646908"/>
                <a:gd name="connsiteY19" fmla="*/ 808425 h 6130481"/>
                <a:gd name="connsiteX20" fmla="*/ 2616837 w 5646908"/>
                <a:gd name="connsiteY20" fmla="*/ 559851 h 6130481"/>
                <a:gd name="connsiteX21" fmla="*/ 1762952 w 5646908"/>
                <a:gd name="connsiteY21" fmla="*/ 812008 h 6130481"/>
                <a:gd name="connsiteX22" fmla="*/ 939635 w 5646908"/>
                <a:gd name="connsiteY22" fmla="*/ 1502976 h 6130481"/>
                <a:gd name="connsiteX23" fmla="*/ 585250 w 5646908"/>
                <a:gd name="connsiteY23" fmla="*/ 1831049 h 6130481"/>
                <a:gd name="connsiteX24" fmla="*/ 40403 w 5646908"/>
                <a:gd name="connsiteY24" fmla="*/ 2389556 h 6130481"/>
                <a:gd name="connsiteX25" fmla="*/ 0 w 5646908"/>
                <a:gd name="connsiteY25" fmla="*/ 2456747 h 6130481"/>
                <a:gd name="connsiteX26" fmla="*/ 0 w 5646908"/>
                <a:gd name="connsiteY26" fmla="*/ 1601114 h 6130481"/>
                <a:gd name="connsiteX27" fmla="*/ 93200 w 5646908"/>
                <a:gd name="connsiteY27" fmla="*/ 1513741 h 6130481"/>
                <a:gd name="connsiteX28" fmla="*/ 535423 w 5646908"/>
                <a:gd name="connsiteY28" fmla="*/ 1107273 h 6130481"/>
                <a:gd name="connsiteX29" fmla="*/ 2616837 w 5646908"/>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646908" h="6130481">
                  <a:moveTo>
                    <a:pt x="2616837" y="0"/>
                  </a:moveTo>
                  <a:cubicBezTo>
                    <a:pt x="3596241" y="0"/>
                    <a:pt x="4322479" y="463445"/>
                    <a:pt x="4918721" y="1134258"/>
                  </a:cubicBezTo>
                  <a:cubicBezTo>
                    <a:pt x="5416317" y="1694109"/>
                    <a:pt x="5857703" y="2516643"/>
                    <a:pt x="5539036" y="3362353"/>
                  </a:cubicBezTo>
                  <a:cubicBezTo>
                    <a:pt x="5111758" y="4496612"/>
                    <a:pt x="5300763" y="4716633"/>
                    <a:pt x="4712024" y="5293280"/>
                  </a:cubicBezTo>
                  <a:cubicBezTo>
                    <a:pt x="4123284" y="5869926"/>
                    <a:pt x="3446201" y="6130481"/>
                    <a:pt x="2547864" y="6130481"/>
                  </a:cubicBezTo>
                  <a:cubicBezTo>
                    <a:pt x="1657476" y="6130481"/>
                    <a:pt x="850619" y="5780127"/>
                    <a:pt x="263223" y="5212325"/>
                  </a:cubicBezTo>
                  <a:cubicBezTo>
                    <a:pt x="188497" y="5140091"/>
                    <a:pt x="117321" y="5064339"/>
                    <a:pt x="49974" y="4985345"/>
                  </a:cubicBezTo>
                  <a:lnTo>
                    <a:pt x="0" y="4920618"/>
                  </a:lnTo>
                  <a:lnTo>
                    <a:pt x="0" y="3760303"/>
                  </a:lnTo>
                  <a:lnTo>
                    <a:pt x="80488" y="3974159"/>
                  </a:lnTo>
                  <a:cubicBezTo>
                    <a:pt x="217875" y="4289243"/>
                    <a:pt x="414383" y="4571632"/>
                    <a:pt x="664748" y="4813600"/>
                  </a:cubicBezTo>
                  <a:cubicBezTo>
                    <a:pt x="1169734" y="5301566"/>
                    <a:pt x="1838644" y="5570406"/>
                    <a:pt x="2548087" y="5570406"/>
                  </a:cubicBezTo>
                  <a:cubicBezTo>
                    <a:pt x="2928786" y="5570406"/>
                    <a:pt x="3252156" y="5516996"/>
                    <a:pt x="3536561" y="5407153"/>
                  </a:cubicBezTo>
                  <a:cubicBezTo>
                    <a:pt x="3815366" y="5299438"/>
                    <a:pt x="4067747" y="5132603"/>
                    <a:pt x="4308035" y="4897241"/>
                  </a:cubicBezTo>
                  <a:cubicBezTo>
                    <a:pt x="4475095" y="4733653"/>
                    <a:pt x="4533767" y="4637358"/>
                    <a:pt x="4569038" y="4564802"/>
                  </a:cubicBezTo>
                  <a:cubicBezTo>
                    <a:pt x="4619313" y="4461453"/>
                    <a:pt x="4652792" y="4330784"/>
                    <a:pt x="4699147" y="4149952"/>
                  </a:cubicBezTo>
                  <a:cubicBezTo>
                    <a:pt x="4758491" y="3918846"/>
                    <a:pt x="4839558" y="3602194"/>
                    <a:pt x="5003034" y="3168421"/>
                  </a:cubicBezTo>
                  <a:cubicBezTo>
                    <a:pt x="5103024" y="2902940"/>
                    <a:pt x="5100112" y="2626037"/>
                    <a:pt x="4994189" y="2321590"/>
                  </a:cubicBezTo>
                  <a:cubicBezTo>
                    <a:pt x="4900470" y="2052526"/>
                    <a:pt x="4725460" y="1769129"/>
                    <a:pt x="4487860" y="1501856"/>
                  </a:cubicBezTo>
                  <a:cubicBezTo>
                    <a:pt x="4210285" y="1189683"/>
                    <a:pt x="3933047" y="962832"/>
                    <a:pt x="3640469" y="808425"/>
                  </a:cubicBezTo>
                  <a:cubicBezTo>
                    <a:pt x="3323369" y="641141"/>
                    <a:pt x="2988578" y="559851"/>
                    <a:pt x="2616837" y="559851"/>
                  </a:cubicBezTo>
                  <a:cubicBezTo>
                    <a:pt x="2315413" y="559851"/>
                    <a:pt x="2044110" y="640134"/>
                    <a:pt x="1762952" y="812008"/>
                  </a:cubicBezTo>
                  <a:cubicBezTo>
                    <a:pt x="1472838" y="989593"/>
                    <a:pt x="1197167" y="1250707"/>
                    <a:pt x="939635" y="1502976"/>
                  </a:cubicBezTo>
                  <a:cubicBezTo>
                    <a:pt x="819379" y="1620769"/>
                    <a:pt x="700355" y="1727700"/>
                    <a:pt x="585250" y="1831049"/>
                  </a:cubicBezTo>
                  <a:cubicBezTo>
                    <a:pt x="362317" y="2031140"/>
                    <a:pt x="169840" y="2204022"/>
                    <a:pt x="40403" y="2389556"/>
                  </a:cubicBezTo>
                  <a:lnTo>
                    <a:pt x="0" y="2456747"/>
                  </a:lnTo>
                  <a:lnTo>
                    <a:pt x="0" y="1601114"/>
                  </a:lnTo>
                  <a:lnTo>
                    <a:pt x="93200" y="1513741"/>
                  </a:lnTo>
                  <a:cubicBezTo>
                    <a:pt x="237107" y="1383294"/>
                    <a:pt x="388238" y="1251435"/>
                    <a:pt x="535423" y="1107273"/>
                  </a:cubicBezTo>
                  <a:cubicBezTo>
                    <a:pt x="1124050" y="530627"/>
                    <a:pt x="1718500" y="0"/>
                    <a:pt x="2616837" y="0"/>
                  </a:cubicBezTo>
                  <a:close/>
                </a:path>
              </a:pathLst>
            </a:custGeom>
            <a:gradFill>
              <a:gsLst>
                <a:gs pos="2000">
                  <a:schemeClr val="bg1">
                    <a:alpha val="10000"/>
                  </a:schemeClr>
                </a:gs>
                <a:gs pos="54000">
                  <a:schemeClr val="accent6">
                    <a:alpha val="10000"/>
                  </a:schemeClr>
                </a:gs>
                <a:gs pos="100000">
                  <a:schemeClr val="bg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2" name="Freeform: Shape 31">
              <a:extLst>
                <a:ext uri="{FF2B5EF4-FFF2-40B4-BE49-F238E27FC236}">
                  <a16:creationId xmlns:a16="http://schemas.microsoft.com/office/drawing/2014/main" id="{D1E30050-9FC4-4CC7-8C0B-BF5EFD106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176241"/>
              <a:ext cx="5517522" cy="6130481"/>
            </a:xfrm>
            <a:custGeom>
              <a:avLst/>
              <a:gdLst>
                <a:gd name="connsiteX0" fmla="*/ 2549095 w 5517522"/>
                <a:gd name="connsiteY0" fmla="*/ 0 h 6130481"/>
                <a:gd name="connsiteX1" fmla="*/ 4804175 w 5517522"/>
                <a:gd name="connsiteY1" fmla="*/ 1134258 h 6130481"/>
                <a:gd name="connsiteX2" fmla="*/ 5411838 w 5517522"/>
                <a:gd name="connsiteY2" fmla="*/ 3362353 h 6130481"/>
                <a:gd name="connsiteX3" fmla="*/ 4601621 w 5517522"/>
                <a:gd name="connsiteY3" fmla="*/ 5293280 h 6130481"/>
                <a:gd name="connsiteX4" fmla="*/ 2481577 w 5517522"/>
                <a:gd name="connsiteY4" fmla="*/ 6130481 h 6130481"/>
                <a:gd name="connsiteX5" fmla="*/ 243517 w 5517522"/>
                <a:gd name="connsiteY5" fmla="*/ 5212325 h 6130481"/>
                <a:gd name="connsiteX6" fmla="*/ 34587 w 5517522"/>
                <a:gd name="connsiteY6" fmla="*/ 4985345 h 6130481"/>
                <a:gd name="connsiteX7" fmla="*/ 0 w 5517522"/>
                <a:gd name="connsiteY7" fmla="*/ 4939620 h 6130481"/>
                <a:gd name="connsiteX8" fmla="*/ 0 w 5517522"/>
                <a:gd name="connsiteY8" fmla="*/ 3335329 h 6130481"/>
                <a:gd name="connsiteX9" fmla="*/ 17141 w 5517522"/>
                <a:gd name="connsiteY9" fmla="*/ 3448738 h 6130481"/>
                <a:gd name="connsiteX10" fmla="*/ 167489 w 5517522"/>
                <a:gd name="connsiteY10" fmla="*/ 3930490 h 6130481"/>
                <a:gd name="connsiteX11" fmla="*/ 715471 w 5517522"/>
                <a:gd name="connsiteY11" fmla="*/ 4734212 h 6130481"/>
                <a:gd name="connsiteX12" fmla="*/ 2481689 w 5517522"/>
                <a:gd name="connsiteY12" fmla="*/ 5458772 h 6130481"/>
                <a:gd name="connsiteX13" fmla="*/ 4126644 w 5517522"/>
                <a:gd name="connsiteY13" fmla="*/ 4818302 h 6130481"/>
                <a:gd name="connsiteX14" fmla="*/ 4360437 w 5517522"/>
                <a:gd name="connsiteY14" fmla="*/ 4516766 h 6130481"/>
                <a:gd name="connsiteX15" fmla="*/ 4480357 w 5517522"/>
                <a:gd name="connsiteY15" fmla="*/ 4122855 h 6130481"/>
                <a:gd name="connsiteX16" fmla="*/ 4781557 w 5517522"/>
                <a:gd name="connsiteY16" fmla="*/ 3129791 h 6130481"/>
                <a:gd name="connsiteX17" fmla="*/ 4771928 w 5517522"/>
                <a:gd name="connsiteY17" fmla="*/ 2357869 h 6130481"/>
                <a:gd name="connsiteX18" fmla="*/ 4297510 w 5517522"/>
                <a:gd name="connsiteY18" fmla="*/ 1575533 h 6130481"/>
                <a:gd name="connsiteX19" fmla="*/ 3498715 w 5517522"/>
                <a:gd name="connsiteY19" fmla="*/ 907071 h 6130481"/>
                <a:gd name="connsiteX20" fmla="*/ 2549095 w 5517522"/>
                <a:gd name="connsiteY20" fmla="*/ 671821 h 6130481"/>
                <a:gd name="connsiteX21" fmla="*/ 985319 w 5517522"/>
                <a:gd name="connsiteY21" fmla="*/ 1582475 h 6130481"/>
                <a:gd name="connsiteX22" fmla="*/ 634628 w 5517522"/>
                <a:gd name="connsiteY22" fmla="*/ 1913907 h 6130481"/>
                <a:gd name="connsiteX23" fmla="*/ 117662 w 5517522"/>
                <a:gd name="connsiteY23" fmla="*/ 2453044 h 6130481"/>
                <a:gd name="connsiteX24" fmla="*/ 2515 w 5517522"/>
                <a:gd name="connsiteY24" fmla="*/ 2685494 h 6130481"/>
                <a:gd name="connsiteX25" fmla="*/ 0 w 5517522"/>
                <a:gd name="connsiteY25" fmla="*/ 2696965 h 6130481"/>
                <a:gd name="connsiteX26" fmla="*/ 0 w 5517522"/>
                <a:gd name="connsiteY26" fmla="*/ 1587383 h 6130481"/>
                <a:gd name="connsiteX27" fmla="*/ 76951 w 5517522"/>
                <a:gd name="connsiteY27" fmla="*/ 1513741 h 6130481"/>
                <a:gd name="connsiteX28" fmla="*/ 510118 w 5517522"/>
                <a:gd name="connsiteY28" fmla="*/ 1107273 h 6130481"/>
                <a:gd name="connsiteX29" fmla="*/ 2549095 w 5517522"/>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517522" h="6130481">
                  <a:moveTo>
                    <a:pt x="2549095" y="0"/>
                  </a:moveTo>
                  <a:cubicBezTo>
                    <a:pt x="3508568" y="0"/>
                    <a:pt x="4219915" y="463445"/>
                    <a:pt x="4804175" y="1134258"/>
                  </a:cubicBezTo>
                  <a:cubicBezTo>
                    <a:pt x="5291694" y="1694109"/>
                    <a:pt x="5724011" y="2516643"/>
                    <a:pt x="5411838" y="3362353"/>
                  </a:cubicBezTo>
                  <a:cubicBezTo>
                    <a:pt x="4993181" y="4496612"/>
                    <a:pt x="5178268" y="4716633"/>
                    <a:pt x="4601621" y="5293280"/>
                  </a:cubicBezTo>
                  <a:cubicBezTo>
                    <a:pt x="4024863" y="5869926"/>
                    <a:pt x="3361551" y="6130481"/>
                    <a:pt x="2481577" y="6130481"/>
                  </a:cubicBezTo>
                  <a:cubicBezTo>
                    <a:pt x="1609329" y="6130481"/>
                    <a:pt x="818932" y="5780127"/>
                    <a:pt x="243517" y="5212325"/>
                  </a:cubicBezTo>
                  <a:cubicBezTo>
                    <a:pt x="170302" y="5140091"/>
                    <a:pt x="100568" y="5064339"/>
                    <a:pt x="34587" y="4985345"/>
                  </a:cubicBezTo>
                  <a:lnTo>
                    <a:pt x="0" y="4939620"/>
                  </a:lnTo>
                  <a:lnTo>
                    <a:pt x="0" y="3335329"/>
                  </a:lnTo>
                  <a:lnTo>
                    <a:pt x="17141" y="3448738"/>
                  </a:lnTo>
                  <a:cubicBezTo>
                    <a:pt x="50676" y="3613558"/>
                    <a:pt x="100867" y="3774516"/>
                    <a:pt x="167489" y="3930490"/>
                  </a:cubicBezTo>
                  <a:cubicBezTo>
                    <a:pt x="296255" y="4232138"/>
                    <a:pt x="480670" y="4502546"/>
                    <a:pt x="715471" y="4734212"/>
                  </a:cubicBezTo>
                  <a:cubicBezTo>
                    <a:pt x="1188993" y="5201464"/>
                    <a:pt x="1816250" y="5458772"/>
                    <a:pt x="2481689" y="5458772"/>
                  </a:cubicBezTo>
                  <a:cubicBezTo>
                    <a:pt x="3185758" y="5458772"/>
                    <a:pt x="3677755" y="5267191"/>
                    <a:pt x="4126644" y="4818302"/>
                  </a:cubicBezTo>
                  <a:cubicBezTo>
                    <a:pt x="4278363" y="4666583"/>
                    <a:pt x="4329982" y="4580701"/>
                    <a:pt x="4360437" y="4516766"/>
                  </a:cubicBezTo>
                  <a:cubicBezTo>
                    <a:pt x="4404890" y="4423495"/>
                    <a:pt x="4436577" y="4297417"/>
                    <a:pt x="4480357" y="4122855"/>
                  </a:cubicBezTo>
                  <a:cubicBezTo>
                    <a:pt x="4539030" y="3889285"/>
                    <a:pt x="4619425" y="3569275"/>
                    <a:pt x="4781557" y="3129791"/>
                  </a:cubicBezTo>
                  <a:cubicBezTo>
                    <a:pt x="4870238" y="2889503"/>
                    <a:pt x="4867103" y="2637010"/>
                    <a:pt x="4771928" y="2357869"/>
                  </a:cubicBezTo>
                  <a:cubicBezTo>
                    <a:pt x="4684815" y="2102465"/>
                    <a:pt x="4520779" y="1831945"/>
                    <a:pt x="4297510" y="1575533"/>
                  </a:cubicBezTo>
                  <a:cubicBezTo>
                    <a:pt x="4034492" y="1273549"/>
                    <a:pt x="3773266" y="1054983"/>
                    <a:pt x="3498715" y="907071"/>
                  </a:cubicBezTo>
                  <a:cubicBezTo>
                    <a:pt x="3204905" y="748745"/>
                    <a:pt x="2894187" y="671821"/>
                    <a:pt x="2549095" y="671821"/>
                  </a:cubicBezTo>
                  <a:cubicBezTo>
                    <a:pt x="1942553" y="671821"/>
                    <a:pt x="1518298" y="1049273"/>
                    <a:pt x="985319" y="1582475"/>
                  </a:cubicBezTo>
                  <a:cubicBezTo>
                    <a:pt x="865735" y="1702059"/>
                    <a:pt x="748278" y="1809774"/>
                    <a:pt x="634628" y="1913907"/>
                  </a:cubicBezTo>
                  <a:cubicBezTo>
                    <a:pt x="421325" y="2109407"/>
                    <a:pt x="237134" y="2278146"/>
                    <a:pt x="117662" y="2453044"/>
                  </a:cubicBezTo>
                  <a:cubicBezTo>
                    <a:pt x="64756" y="2530415"/>
                    <a:pt x="27022" y="2605799"/>
                    <a:pt x="2515" y="2685494"/>
                  </a:cubicBezTo>
                  <a:lnTo>
                    <a:pt x="0" y="2696965"/>
                  </a:lnTo>
                  <a:lnTo>
                    <a:pt x="0" y="1587383"/>
                  </a:lnTo>
                  <a:lnTo>
                    <a:pt x="76951" y="1513741"/>
                  </a:lnTo>
                  <a:cubicBezTo>
                    <a:pt x="217918" y="1383294"/>
                    <a:pt x="365956" y="1251435"/>
                    <a:pt x="510118" y="1107273"/>
                  </a:cubicBezTo>
                  <a:cubicBezTo>
                    <a:pt x="1086764" y="530627"/>
                    <a:pt x="1669121" y="0"/>
                    <a:pt x="25490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3" name="Freeform: Shape 32">
              <a:extLst>
                <a:ext uri="{FF2B5EF4-FFF2-40B4-BE49-F238E27FC236}">
                  <a16:creationId xmlns:a16="http://schemas.microsoft.com/office/drawing/2014/main" id="{E7E03733-50FD-49A6-B226-40F6A0AD45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176241"/>
              <a:ext cx="5517475" cy="6130481"/>
            </a:xfrm>
            <a:custGeom>
              <a:avLst/>
              <a:gdLst>
                <a:gd name="connsiteX0" fmla="*/ 2549095 w 5517475"/>
                <a:gd name="connsiteY0" fmla="*/ 0 h 6130481"/>
                <a:gd name="connsiteX1" fmla="*/ 4804175 w 5517475"/>
                <a:gd name="connsiteY1" fmla="*/ 1134258 h 6130481"/>
                <a:gd name="connsiteX2" fmla="*/ 5411838 w 5517475"/>
                <a:gd name="connsiteY2" fmla="*/ 3362353 h 6130481"/>
                <a:gd name="connsiteX3" fmla="*/ 4601621 w 5517475"/>
                <a:gd name="connsiteY3" fmla="*/ 5293280 h 6130481"/>
                <a:gd name="connsiteX4" fmla="*/ 2481577 w 5517475"/>
                <a:gd name="connsiteY4" fmla="*/ 6130481 h 6130481"/>
                <a:gd name="connsiteX5" fmla="*/ 243517 w 5517475"/>
                <a:gd name="connsiteY5" fmla="*/ 5212325 h 6130481"/>
                <a:gd name="connsiteX6" fmla="*/ 34587 w 5517475"/>
                <a:gd name="connsiteY6" fmla="*/ 4985345 h 6130481"/>
                <a:gd name="connsiteX7" fmla="*/ 0 w 5517475"/>
                <a:gd name="connsiteY7" fmla="*/ 4939620 h 6130481"/>
                <a:gd name="connsiteX8" fmla="*/ 0 w 5517475"/>
                <a:gd name="connsiteY8" fmla="*/ 3799573 h 6130481"/>
                <a:gd name="connsiteX9" fmla="*/ 64364 w 5517475"/>
                <a:gd name="connsiteY9" fmla="*/ 3974159 h 6130481"/>
                <a:gd name="connsiteX10" fmla="*/ 636644 w 5517475"/>
                <a:gd name="connsiteY10" fmla="*/ 4813600 h 6130481"/>
                <a:gd name="connsiteX11" fmla="*/ 2481577 w 5517475"/>
                <a:gd name="connsiteY11" fmla="*/ 5570406 h 6130481"/>
                <a:gd name="connsiteX12" fmla="*/ 3449896 w 5517475"/>
                <a:gd name="connsiteY12" fmla="*/ 5407153 h 6130481"/>
                <a:gd name="connsiteX13" fmla="*/ 4205695 w 5517475"/>
                <a:gd name="connsiteY13" fmla="*/ 4897241 h 6130481"/>
                <a:gd name="connsiteX14" fmla="*/ 4461434 w 5517475"/>
                <a:gd name="connsiteY14" fmla="*/ 4564802 h 6130481"/>
                <a:gd name="connsiteX15" fmla="*/ 4588969 w 5517475"/>
                <a:gd name="connsiteY15" fmla="*/ 4149952 h 6130481"/>
                <a:gd name="connsiteX16" fmla="*/ 4886585 w 5517475"/>
                <a:gd name="connsiteY16" fmla="*/ 3168421 h 6130481"/>
                <a:gd name="connsiteX17" fmla="*/ 4877964 w 5517475"/>
                <a:gd name="connsiteY17" fmla="*/ 2321590 h 6130481"/>
                <a:gd name="connsiteX18" fmla="*/ 4382048 w 5517475"/>
                <a:gd name="connsiteY18" fmla="*/ 1501856 h 6130481"/>
                <a:gd name="connsiteX19" fmla="*/ 3551900 w 5517475"/>
                <a:gd name="connsiteY19" fmla="*/ 808425 h 6130481"/>
                <a:gd name="connsiteX20" fmla="*/ 2549095 w 5517475"/>
                <a:gd name="connsiteY20" fmla="*/ 559851 h 6130481"/>
                <a:gd name="connsiteX21" fmla="*/ 1712566 w 5517475"/>
                <a:gd name="connsiteY21" fmla="*/ 812008 h 6130481"/>
                <a:gd name="connsiteX22" fmla="*/ 906044 w 5517475"/>
                <a:gd name="connsiteY22" fmla="*/ 1502976 h 6130481"/>
                <a:gd name="connsiteX23" fmla="*/ 558825 w 5517475"/>
                <a:gd name="connsiteY23" fmla="*/ 1831049 h 6130481"/>
                <a:gd name="connsiteX24" fmla="*/ 25063 w 5517475"/>
                <a:gd name="connsiteY24" fmla="*/ 2389556 h 6130481"/>
                <a:gd name="connsiteX25" fmla="*/ 0 w 5517475"/>
                <a:gd name="connsiteY25" fmla="*/ 2432109 h 6130481"/>
                <a:gd name="connsiteX26" fmla="*/ 0 w 5517475"/>
                <a:gd name="connsiteY26" fmla="*/ 1587383 h 6130481"/>
                <a:gd name="connsiteX27" fmla="*/ 76951 w 5517475"/>
                <a:gd name="connsiteY27" fmla="*/ 1513741 h 6130481"/>
                <a:gd name="connsiteX28" fmla="*/ 510118 w 5517475"/>
                <a:gd name="connsiteY28" fmla="*/ 1107273 h 6130481"/>
                <a:gd name="connsiteX29" fmla="*/ 2549095 w 5517475"/>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517475" h="6130481">
                  <a:moveTo>
                    <a:pt x="2549095" y="0"/>
                  </a:moveTo>
                  <a:cubicBezTo>
                    <a:pt x="3508568" y="0"/>
                    <a:pt x="4219915" y="463445"/>
                    <a:pt x="4804175" y="1134258"/>
                  </a:cubicBezTo>
                  <a:cubicBezTo>
                    <a:pt x="5291694" y="1694109"/>
                    <a:pt x="5723899" y="2516643"/>
                    <a:pt x="5411838" y="3362353"/>
                  </a:cubicBezTo>
                  <a:cubicBezTo>
                    <a:pt x="4993181" y="4496612"/>
                    <a:pt x="5178268" y="4716633"/>
                    <a:pt x="4601621" y="5293280"/>
                  </a:cubicBezTo>
                  <a:cubicBezTo>
                    <a:pt x="4024863" y="5869926"/>
                    <a:pt x="3361551" y="6130481"/>
                    <a:pt x="2481577" y="6130481"/>
                  </a:cubicBezTo>
                  <a:cubicBezTo>
                    <a:pt x="1609329" y="6130481"/>
                    <a:pt x="818932" y="5780127"/>
                    <a:pt x="243517" y="5212325"/>
                  </a:cubicBezTo>
                  <a:cubicBezTo>
                    <a:pt x="170302" y="5140091"/>
                    <a:pt x="100568" y="5064339"/>
                    <a:pt x="34587" y="4985345"/>
                  </a:cubicBezTo>
                  <a:lnTo>
                    <a:pt x="0" y="4939620"/>
                  </a:lnTo>
                  <a:lnTo>
                    <a:pt x="0" y="3799573"/>
                  </a:lnTo>
                  <a:lnTo>
                    <a:pt x="64364" y="3974159"/>
                  </a:lnTo>
                  <a:cubicBezTo>
                    <a:pt x="198841" y="4289243"/>
                    <a:pt x="391429" y="4571632"/>
                    <a:pt x="636644" y="4813600"/>
                  </a:cubicBezTo>
                  <a:cubicBezTo>
                    <a:pt x="1131328" y="5301566"/>
                    <a:pt x="1786578" y="5570406"/>
                    <a:pt x="2481577" y="5570406"/>
                  </a:cubicBezTo>
                  <a:cubicBezTo>
                    <a:pt x="2854550" y="5570406"/>
                    <a:pt x="3171314" y="5516996"/>
                    <a:pt x="3449896" y="5407153"/>
                  </a:cubicBezTo>
                  <a:cubicBezTo>
                    <a:pt x="3723103" y="5299438"/>
                    <a:pt x="3970333" y="5132603"/>
                    <a:pt x="4205695" y="4897241"/>
                  </a:cubicBezTo>
                  <a:cubicBezTo>
                    <a:pt x="4369395" y="4733653"/>
                    <a:pt x="4426836" y="4637358"/>
                    <a:pt x="4461434" y="4564802"/>
                  </a:cubicBezTo>
                  <a:cubicBezTo>
                    <a:pt x="4510701" y="4461453"/>
                    <a:pt x="4543509" y="4330784"/>
                    <a:pt x="4588969" y="4149952"/>
                  </a:cubicBezTo>
                  <a:cubicBezTo>
                    <a:pt x="4646969" y="3918846"/>
                    <a:pt x="4726468" y="3602194"/>
                    <a:pt x="4886585" y="3168421"/>
                  </a:cubicBezTo>
                  <a:cubicBezTo>
                    <a:pt x="4984560" y="2902940"/>
                    <a:pt x="4981760" y="2626037"/>
                    <a:pt x="4877964" y="2321590"/>
                  </a:cubicBezTo>
                  <a:cubicBezTo>
                    <a:pt x="4786260" y="2052526"/>
                    <a:pt x="4614834" y="1769129"/>
                    <a:pt x="4382048" y="1501856"/>
                  </a:cubicBezTo>
                  <a:cubicBezTo>
                    <a:pt x="4110072" y="1189683"/>
                    <a:pt x="3838544" y="962832"/>
                    <a:pt x="3551900" y="808425"/>
                  </a:cubicBezTo>
                  <a:cubicBezTo>
                    <a:pt x="3241183" y="641141"/>
                    <a:pt x="2913222" y="559851"/>
                    <a:pt x="2549095" y="559851"/>
                  </a:cubicBezTo>
                  <a:cubicBezTo>
                    <a:pt x="2253830" y="559851"/>
                    <a:pt x="1988013" y="640134"/>
                    <a:pt x="1712566" y="812008"/>
                  </a:cubicBezTo>
                  <a:cubicBezTo>
                    <a:pt x="1428385" y="989593"/>
                    <a:pt x="1158313" y="1250707"/>
                    <a:pt x="906044" y="1502976"/>
                  </a:cubicBezTo>
                  <a:cubicBezTo>
                    <a:pt x="788140" y="1620769"/>
                    <a:pt x="671579" y="1727700"/>
                    <a:pt x="558825" y="1831049"/>
                  </a:cubicBezTo>
                  <a:cubicBezTo>
                    <a:pt x="340371" y="2031140"/>
                    <a:pt x="151813" y="2204022"/>
                    <a:pt x="25063" y="2389556"/>
                  </a:cubicBezTo>
                  <a:lnTo>
                    <a:pt x="0" y="2432109"/>
                  </a:lnTo>
                  <a:lnTo>
                    <a:pt x="0" y="1587383"/>
                  </a:lnTo>
                  <a:lnTo>
                    <a:pt x="76951" y="1513741"/>
                  </a:lnTo>
                  <a:cubicBezTo>
                    <a:pt x="217918" y="1383294"/>
                    <a:pt x="365956" y="1251435"/>
                    <a:pt x="510118" y="1107273"/>
                  </a:cubicBezTo>
                  <a:cubicBezTo>
                    <a:pt x="1086764" y="530627"/>
                    <a:pt x="1669121" y="0"/>
                    <a:pt x="25490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4" name="Freeform: Shape 33">
              <a:extLst>
                <a:ext uri="{FF2B5EF4-FFF2-40B4-BE49-F238E27FC236}">
                  <a16:creationId xmlns:a16="http://schemas.microsoft.com/office/drawing/2014/main" id="{8A614510-A9F4-41B6-B78E-F49E390C7E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0"/>
              <a:ext cx="5646974" cy="6483075"/>
            </a:xfrm>
            <a:custGeom>
              <a:avLst/>
              <a:gdLst>
                <a:gd name="connsiteX0" fmla="*/ 2405773 w 5646974"/>
                <a:gd name="connsiteY0" fmla="*/ 0 h 6483075"/>
                <a:gd name="connsiteX1" fmla="*/ 5646974 w 5646974"/>
                <a:gd name="connsiteY1" fmla="*/ 3241538 h 6483075"/>
                <a:gd name="connsiteX2" fmla="*/ 2405773 w 5646974"/>
                <a:gd name="connsiteY2" fmla="*/ 6483075 h 6483075"/>
                <a:gd name="connsiteX3" fmla="*/ 113897 w 5646974"/>
                <a:gd name="connsiteY3" fmla="*/ 5533666 h 6483075"/>
                <a:gd name="connsiteX4" fmla="*/ 0 w 5646974"/>
                <a:gd name="connsiteY4" fmla="*/ 5408336 h 6483075"/>
                <a:gd name="connsiteX5" fmla="*/ 0 w 5646974"/>
                <a:gd name="connsiteY5" fmla="*/ 4983659 h 6483075"/>
                <a:gd name="connsiteX6" fmla="*/ 155731 w 5646974"/>
                <a:gd name="connsiteY6" fmla="*/ 5176047 h 6483075"/>
                <a:gd name="connsiteX7" fmla="*/ 1093706 w 5646974"/>
                <a:gd name="connsiteY7" fmla="*/ 5866903 h 6483075"/>
                <a:gd name="connsiteX8" fmla="*/ 1639673 w 5646974"/>
                <a:gd name="connsiteY8" fmla="*/ 6059940 h 6483075"/>
                <a:gd name="connsiteX9" fmla="*/ 1709990 w 5646974"/>
                <a:gd name="connsiteY9" fmla="*/ 6076287 h 6483075"/>
                <a:gd name="connsiteX10" fmla="*/ 1780307 w 5646974"/>
                <a:gd name="connsiteY10" fmla="*/ 6091963 h 6483075"/>
                <a:gd name="connsiteX11" fmla="*/ 1851072 w 5646974"/>
                <a:gd name="connsiteY11" fmla="*/ 6105176 h 6483075"/>
                <a:gd name="connsiteX12" fmla="*/ 1886455 w 5646974"/>
                <a:gd name="connsiteY12" fmla="*/ 6111782 h 6483075"/>
                <a:gd name="connsiteX13" fmla="*/ 1921949 w 5646974"/>
                <a:gd name="connsiteY13" fmla="*/ 6117716 h 6483075"/>
                <a:gd name="connsiteX14" fmla="*/ 2064152 w 5646974"/>
                <a:gd name="connsiteY14" fmla="*/ 6137647 h 6483075"/>
                <a:gd name="connsiteX15" fmla="*/ 2206914 w 5646974"/>
                <a:gd name="connsiteY15" fmla="*/ 6151195 h 6483075"/>
                <a:gd name="connsiteX16" fmla="*/ 2350011 w 5646974"/>
                <a:gd name="connsiteY16" fmla="*/ 6158250 h 6483075"/>
                <a:gd name="connsiteX17" fmla="*/ 2493109 w 5646974"/>
                <a:gd name="connsiteY17" fmla="*/ 6159705 h 6483075"/>
                <a:gd name="connsiteX18" fmla="*/ 2781321 w 5646974"/>
                <a:gd name="connsiteY18" fmla="*/ 6147277 h 6483075"/>
                <a:gd name="connsiteX19" fmla="*/ 3345091 w 5646974"/>
                <a:gd name="connsiteY19" fmla="*/ 6060276 h 6483075"/>
                <a:gd name="connsiteX20" fmla="*/ 3878853 w 5646974"/>
                <a:gd name="connsiteY20" fmla="*/ 5871718 h 6483075"/>
                <a:gd name="connsiteX21" fmla="*/ 4367267 w 5646974"/>
                <a:gd name="connsiteY21" fmla="*/ 5573093 h 6483075"/>
                <a:gd name="connsiteX22" fmla="*/ 4424484 w 5646974"/>
                <a:gd name="connsiteY22" fmla="*/ 5528529 h 6483075"/>
                <a:gd name="connsiteX23" fmla="*/ 4481252 w 5646974"/>
                <a:gd name="connsiteY23" fmla="*/ 5483069 h 6483075"/>
                <a:gd name="connsiteX24" fmla="*/ 4536790 w 5646974"/>
                <a:gd name="connsiteY24" fmla="*/ 5435818 h 6483075"/>
                <a:gd name="connsiteX25" fmla="*/ 4591543 w 5646974"/>
                <a:gd name="connsiteY25" fmla="*/ 5387671 h 6483075"/>
                <a:gd name="connsiteX26" fmla="*/ 4794209 w 5646974"/>
                <a:gd name="connsiteY26" fmla="*/ 5181198 h 6483075"/>
                <a:gd name="connsiteX27" fmla="*/ 4956678 w 5646974"/>
                <a:gd name="connsiteY27" fmla="*/ 4945836 h 6483075"/>
                <a:gd name="connsiteX28" fmla="*/ 4989262 w 5646974"/>
                <a:gd name="connsiteY28" fmla="*/ 4881453 h 6483075"/>
                <a:gd name="connsiteX29" fmla="*/ 5017814 w 5646974"/>
                <a:gd name="connsiteY29" fmla="*/ 4814607 h 6483075"/>
                <a:gd name="connsiteX30" fmla="*/ 5044127 w 5646974"/>
                <a:gd name="connsiteY30" fmla="*/ 4746193 h 6483075"/>
                <a:gd name="connsiteX31" fmla="*/ 5068425 w 5646974"/>
                <a:gd name="connsiteY31" fmla="*/ 4676436 h 6483075"/>
                <a:gd name="connsiteX32" fmla="*/ 5154641 w 5646974"/>
                <a:gd name="connsiteY32" fmla="*/ 4390352 h 6483075"/>
                <a:gd name="connsiteX33" fmla="*/ 5196854 w 5646974"/>
                <a:gd name="connsiteY33" fmla="*/ 4246134 h 6483075"/>
                <a:gd name="connsiteX34" fmla="*/ 5240299 w 5646974"/>
                <a:gd name="connsiteY34" fmla="*/ 4102140 h 6483075"/>
                <a:gd name="connsiteX35" fmla="*/ 5432440 w 5646974"/>
                <a:gd name="connsiteY35" fmla="*/ 3532884 h 6483075"/>
                <a:gd name="connsiteX36" fmla="*/ 5528846 w 5646974"/>
                <a:gd name="connsiteY36" fmla="*/ 2951647 h 6483075"/>
                <a:gd name="connsiteX37" fmla="*/ 5495927 w 5646974"/>
                <a:gd name="connsiteY37" fmla="*/ 2658733 h 6483075"/>
                <a:gd name="connsiteX38" fmla="*/ 5480027 w 5646974"/>
                <a:gd name="connsiteY38" fmla="*/ 2586848 h 6483075"/>
                <a:gd name="connsiteX39" fmla="*/ 5461328 w 5646974"/>
                <a:gd name="connsiteY39" fmla="*/ 2515635 h 6483075"/>
                <a:gd name="connsiteX40" fmla="*/ 5439605 w 5646974"/>
                <a:gd name="connsiteY40" fmla="*/ 2445317 h 6483075"/>
                <a:gd name="connsiteX41" fmla="*/ 5415532 w 5646974"/>
                <a:gd name="connsiteY41" fmla="*/ 2375896 h 6483075"/>
                <a:gd name="connsiteX42" fmla="*/ 5144564 w 5646974"/>
                <a:gd name="connsiteY42" fmla="*/ 1857138 h 6483075"/>
                <a:gd name="connsiteX43" fmla="*/ 4774838 w 5646974"/>
                <a:gd name="connsiteY43" fmla="*/ 1405450 h 6483075"/>
                <a:gd name="connsiteX44" fmla="*/ 4345769 w 5646974"/>
                <a:gd name="connsiteY44" fmla="*/ 1012323 h 6483075"/>
                <a:gd name="connsiteX45" fmla="*/ 4115334 w 5646974"/>
                <a:gd name="connsiteY45" fmla="*/ 841344 h 6483075"/>
                <a:gd name="connsiteX46" fmla="*/ 3874038 w 5646974"/>
                <a:gd name="connsiteY46" fmla="*/ 691528 h 6483075"/>
                <a:gd name="connsiteX47" fmla="*/ 3359535 w 5646974"/>
                <a:gd name="connsiteY47" fmla="*/ 468819 h 6483075"/>
                <a:gd name="connsiteX48" fmla="*/ 2811105 w 5646974"/>
                <a:gd name="connsiteY48" fmla="*/ 366031 h 6483075"/>
                <a:gd name="connsiteX49" fmla="*/ 2741124 w 5646974"/>
                <a:gd name="connsiteY49" fmla="*/ 361440 h 6483075"/>
                <a:gd name="connsiteX50" fmla="*/ 2671030 w 5646974"/>
                <a:gd name="connsiteY50" fmla="*/ 358417 h 6483075"/>
                <a:gd name="connsiteX51" fmla="*/ 2600713 w 5646974"/>
                <a:gd name="connsiteY51" fmla="*/ 357521 h 6483075"/>
                <a:gd name="connsiteX52" fmla="*/ 2531739 w 5646974"/>
                <a:gd name="connsiteY52" fmla="*/ 358529 h 6483075"/>
                <a:gd name="connsiteX53" fmla="*/ 2259988 w 5646974"/>
                <a:gd name="connsiteY53" fmla="*/ 385289 h 6483075"/>
                <a:gd name="connsiteX54" fmla="*/ 1740670 w 5646974"/>
                <a:gd name="connsiteY54" fmla="*/ 553917 h 6483075"/>
                <a:gd name="connsiteX55" fmla="*/ 1264124 w 5646974"/>
                <a:gd name="connsiteY55" fmla="*/ 853549 h 6483075"/>
                <a:gd name="connsiteX56" fmla="*/ 823074 w 5646974"/>
                <a:gd name="connsiteY56" fmla="*/ 1234136 h 6483075"/>
                <a:gd name="connsiteX57" fmla="*/ 715694 w 5646974"/>
                <a:gd name="connsiteY57" fmla="*/ 1336252 h 6483075"/>
                <a:gd name="connsiteX58" fmla="*/ 606859 w 5646974"/>
                <a:gd name="connsiteY58" fmla="*/ 1440945 h 6483075"/>
                <a:gd name="connsiteX59" fmla="*/ 382023 w 5646974"/>
                <a:gd name="connsiteY59" fmla="*/ 1646074 h 6483075"/>
                <a:gd name="connsiteX60" fmla="*/ 158531 w 5646974"/>
                <a:gd name="connsiteY60" fmla="*/ 1843813 h 6483075"/>
                <a:gd name="connsiteX61" fmla="*/ 0 w 5646974"/>
                <a:gd name="connsiteY61" fmla="*/ 1991775 h 6483075"/>
                <a:gd name="connsiteX62" fmla="*/ 0 w 5646974"/>
                <a:gd name="connsiteY62" fmla="*/ 1074740 h 6483075"/>
                <a:gd name="connsiteX63" fmla="*/ 113897 w 5646974"/>
                <a:gd name="connsiteY63" fmla="*/ 949410 h 6483075"/>
                <a:gd name="connsiteX64" fmla="*/ 2405773 w 5646974"/>
                <a:gd name="connsiteY64" fmla="*/ 0 h 6483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5646974" h="6483075">
                  <a:moveTo>
                    <a:pt x="2405773" y="0"/>
                  </a:moveTo>
                  <a:cubicBezTo>
                    <a:pt x="4195841" y="0"/>
                    <a:pt x="5646974" y="1451246"/>
                    <a:pt x="5646974" y="3241538"/>
                  </a:cubicBezTo>
                  <a:cubicBezTo>
                    <a:pt x="5646974" y="5031830"/>
                    <a:pt x="4195841" y="6483075"/>
                    <a:pt x="2405773" y="6483075"/>
                  </a:cubicBezTo>
                  <a:cubicBezTo>
                    <a:pt x="1510739" y="6483075"/>
                    <a:pt x="700439" y="6120264"/>
                    <a:pt x="113897" y="5533666"/>
                  </a:cubicBezTo>
                  <a:lnTo>
                    <a:pt x="0" y="5408336"/>
                  </a:lnTo>
                  <a:lnTo>
                    <a:pt x="0" y="4983659"/>
                  </a:lnTo>
                  <a:lnTo>
                    <a:pt x="155731" y="5176047"/>
                  </a:lnTo>
                  <a:cubicBezTo>
                    <a:pt x="417742" y="5469073"/>
                    <a:pt x="741224" y="5704211"/>
                    <a:pt x="1093706" y="5866903"/>
                  </a:cubicBezTo>
                  <a:cubicBezTo>
                    <a:pt x="1269947" y="5948418"/>
                    <a:pt x="1453018" y="6013137"/>
                    <a:pt x="1639673" y="6059940"/>
                  </a:cubicBezTo>
                  <a:lnTo>
                    <a:pt x="1709990" y="6076287"/>
                  </a:lnTo>
                  <a:cubicBezTo>
                    <a:pt x="1733504" y="6081550"/>
                    <a:pt x="1756570" y="6088156"/>
                    <a:pt x="1780307" y="6091963"/>
                  </a:cubicBezTo>
                  <a:lnTo>
                    <a:pt x="1851072" y="6105176"/>
                  </a:lnTo>
                  <a:lnTo>
                    <a:pt x="1886455" y="6111782"/>
                  </a:lnTo>
                  <a:cubicBezTo>
                    <a:pt x="1898212" y="6114021"/>
                    <a:pt x="1909969" y="6116373"/>
                    <a:pt x="1921949" y="6117716"/>
                  </a:cubicBezTo>
                  <a:cubicBezTo>
                    <a:pt x="1969425" y="6124323"/>
                    <a:pt x="2016676" y="6131489"/>
                    <a:pt x="2064152" y="6137647"/>
                  </a:cubicBezTo>
                  <a:cubicBezTo>
                    <a:pt x="2111851" y="6141790"/>
                    <a:pt x="2159438" y="6146381"/>
                    <a:pt x="2206914" y="6151195"/>
                  </a:cubicBezTo>
                  <a:lnTo>
                    <a:pt x="2350011" y="6158250"/>
                  </a:lnTo>
                  <a:cubicBezTo>
                    <a:pt x="2397711" y="6159593"/>
                    <a:pt x="2445410" y="6159146"/>
                    <a:pt x="2493109" y="6159705"/>
                  </a:cubicBezTo>
                  <a:cubicBezTo>
                    <a:pt x="2589068" y="6158137"/>
                    <a:pt x="2685922" y="6154666"/>
                    <a:pt x="2781321" y="6147277"/>
                  </a:cubicBezTo>
                  <a:cubicBezTo>
                    <a:pt x="2972566" y="6132944"/>
                    <a:pt x="3161348" y="6105288"/>
                    <a:pt x="3345091" y="6060276"/>
                  </a:cubicBezTo>
                  <a:cubicBezTo>
                    <a:pt x="3528834" y="6015375"/>
                    <a:pt x="3707539" y="5952785"/>
                    <a:pt x="3878853" y="5871718"/>
                  </a:cubicBezTo>
                  <a:cubicBezTo>
                    <a:pt x="4050167" y="5790428"/>
                    <a:pt x="4213084" y="5689318"/>
                    <a:pt x="4367267" y="5573093"/>
                  </a:cubicBezTo>
                  <a:lnTo>
                    <a:pt x="4424484" y="5528529"/>
                  </a:lnTo>
                  <a:cubicBezTo>
                    <a:pt x="4443631" y="5513637"/>
                    <a:pt x="4463113" y="5499193"/>
                    <a:pt x="4481252" y="5483069"/>
                  </a:cubicBezTo>
                  <a:lnTo>
                    <a:pt x="4536790" y="5435818"/>
                  </a:lnTo>
                  <a:cubicBezTo>
                    <a:pt x="4555265" y="5419918"/>
                    <a:pt x="4574188" y="5404466"/>
                    <a:pt x="4591543" y="5387671"/>
                  </a:cubicBezTo>
                  <a:cubicBezTo>
                    <a:pt x="4662980" y="5321944"/>
                    <a:pt x="4733074" y="5254650"/>
                    <a:pt x="4794209" y="5181198"/>
                  </a:cubicBezTo>
                  <a:cubicBezTo>
                    <a:pt x="4857808" y="5109089"/>
                    <a:pt x="4910434" y="5029926"/>
                    <a:pt x="4956678" y="4945836"/>
                  </a:cubicBezTo>
                  <a:cubicBezTo>
                    <a:pt x="4967651" y="4924450"/>
                    <a:pt x="4978624" y="4903064"/>
                    <a:pt x="4989262" y="4881453"/>
                  </a:cubicBezTo>
                  <a:lnTo>
                    <a:pt x="5017814" y="4814607"/>
                  </a:lnTo>
                  <a:cubicBezTo>
                    <a:pt x="5027891" y="4792549"/>
                    <a:pt x="5035393" y="4769035"/>
                    <a:pt x="5044127" y="4746193"/>
                  </a:cubicBezTo>
                  <a:cubicBezTo>
                    <a:pt x="5052636" y="4723128"/>
                    <a:pt x="5061146" y="4700174"/>
                    <a:pt x="5068425" y="4676436"/>
                  </a:cubicBezTo>
                  <a:cubicBezTo>
                    <a:pt x="5099552" y="4582717"/>
                    <a:pt x="5126985" y="4486422"/>
                    <a:pt x="5154641" y="4390352"/>
                  </a:cubicBezTo>
                  <a:lnTo>
                    <a:pt x="5196854" y="4246134"/>
                  </a:lnTo>
                  <a:lnTo>
                    <a:pt x="5240299" y="4102140"/>
                  </a:lnTo>
                  <a:cubicBezTo>
                    <a:pt x="5299195" y="3910560"/>
                    <a:pt x="5364697" y="3721330"/>
                    <a:pt x="5432440" y="3532884"/>
                  </a:cubicBezTo>
                  <a:cubicBezTo>
                    <a:pt x="5500294" y="3346902"/>
                    <a:pt x="5533549" y="3148714"/>
                    <a:pt x="5528846" y="2951647"/>
                  </a:cubicBezTo>
                  <a:cubicBezTo>
                    <a:pt x="5526831" y="2853113"/>
                    <a:pt x="5515409" y="2755027"/>
                    <a:pt x="5495927" y="2658733"/>
                  </a:cubicBezTo>
                  <a:cubicBezTo>
                    <a:pt x="5491112" y="2634659"/>
                    <a:pt x="5486297" y="2610585"/>
                    <a:pt x="5480027" y="2586848"/>
                  </a:cubicBezTo>
                  <a:cubicBezTo>
                    <a:pt x="5474205" y="2562998"/>
                    <a:pt x="5468718" y="2539036"/>
                    <a:pt x="5461328" y="2515635"/>
                  </a:cubicBezTo>
                  <a:cubicBezTo>
                    <a:pt x="5454386" y="2492009"/>
                    <a:pt x="5447668" y="2468495"/>
                    <a:pt x="5439605" y="2445317"/>
                  </a:cubicBezTo>
                  <a:cubicBezTo>
                    <a:pt x="5431879" y="2422028"/>
                    <a:pt x="5424378" y="2398738"/>
                    <a:pt x="5415532" y="2375896"/>
                  </a:cubicBezTo>
                  <a:cubicBezTo>
                    <a:pt x="5347790" y="2191817"/>
                    <a:pt x="5254071" y="2018599"/>
                    <a:pt x="5144564" y="1857138"/>
                  </a:cubicBezTo>
                  <a:cubicBezTo>
                    <a:pt x="5034946" y="1695565"/>
                    <a:pt x="4909762" y="1545301"/>
                    <a:pt x="4774838" y="1405450"/>
                  </a:cubicBezTo>
                  <a:cubicBezTo>
                    <a:pt x="4638907" y="1265040"/>
                    <a:pt x="4496145" y="1132131"/>
                    <a:pt x="4345769" y="1012323"/>
                  </a:cubicBezTo>
                  <a:cubicBezTo>
                    <a:pt x="4270749" y="952195"/>
                    <a:pt x="4194273" y="894642"/>
                    <a:pt x="4115334" y="841344"/>
                  </a:cubicBezTo>
                  <a:cubicBezTo>
                    <a:pt x="4037067" y="787263"/>
                    <a:pt x="3956336" y="737548"/>
                    <a:pt x="3874038" y="691528"/>
                  </a:cubicBezTo>
                  <a:cubicBezTo>
                    <a:pt x="3709554" y="599712"/>
                    <a:pt x="3537792" y="523349"/>
                    <a:pt x="3359535" y="468819"/>
                  </a:cubicBezTo>
                  <a:cubicBezTo>
                    <a:pt x="3181278" y="414514"/>
                    <a:pt x="2997311" y="380699"/>
                    <a:pt x="2811105" y="366031"/>
                  </a:cubicBezTo>
                  <a:cubicBezTo>
                    <a:pt x="2787703" y="364575"/>
                    <a:pt x="2764525" y="362448"/>
                    <a:pt x="2741124" y="361440"/>
                  </a:cubicBezTo>
                  <a:lnTo>
                    <a:pt x="2671030" y="358417"/>
                  </a:lnTo>
                  <a:lnTo>
                    <a:pt x="2600713" y="357521"/>
                  </a:lnTo>
                  <a:cubicBezTo>
                    <a:pt x="2577087" y="356961"/>
                    <a:pt x="2554805" y="358305"/>
                    <a:pt x="2531739" y="358529"/>
                  </a:cubicBezTo>
                  <a:cubicBezTo>
                    <a:pt x="2440259" y="360992"/>
                    <a:pt x="2349564" y="370285"/>
                    <a:pt x="2259988" y="385289"/>
                  </a:cubicBezTo>
                  <a:cubicBezTo>
                    <a:pt x="2080723" y="415521"/>
                    <a:pt x="1906945" y="473634"/>
                    <a:pt x="1740670" y="553917"/>
                  </a:cubicBezTo>
                  <a:cubicBezTo>
                    <a:pt x="1574506" y="634647"/>
                    <a:pt x="1415844" y="737100"/>
                    <a:pt x="1264124" y="853549"/>
                  </a:cubicBezTo>
                  <a:cubicBezTo>
                    <a:pt x="1112181" y="969886"/>
                    <a:pt x="966508" y="1099212"/>
                    <a:pt x="823074" y="1234136"/>
                  </a:cubicBezTo>
                  <a:cubicBezTo>
                    <a:pt x="787131" y="1267951"/>
                    <a:pt x="751413" y="1301990"/>
                    <a:pt x="715694" y="1336252"/>
                  </a:cubicBezTo>
                  <a:lnTo>
                    <a:pt x="606859" y="1440945"/>
                  </a:lnTo>
                  <a:cubicBezTo>
                    <a:pt x="532623" y="1511374"/>
                    <a:pt x="457267" y="1579452"/>
                    <a:pt x="382023" y="1646074"/>
                  </a:cubicBezTo>
                  <a:lnTo>
                    <a:pt x="158531" y="1843813"/>
                  </a:lnTo>
                  <a:lnTo>
                    <a:pt x="0" y="1991775"/>
                  </a:lnTo>
                  <a:lnTo>
                    <a:pt x="0" y="1074740"/>
                  </a:lnTo>
                  <a:lnTo>
                    <a:pt x="113897" y="949410"/>
                  </a:lnTo>
                  <a:cubicBezTo>
                    <a:pt x="700439" y="362812"/>
                    <a:pt x="1510739" y="0"/>
                    <a:pt x="2405773" y="0"/>
                  </a:cubicBezTo>
                  <a:close/>
                </a:path>
              </a:pathLst>
            </a:custGeom>
            <a:gradFill>
              <a:gsLst>
                <a:gs pos="2000">
                  <a:schemeClr val="bg1">
                    <a:alpha val="10000"/>
                  </a:schemeClr>
                </a:gs>
                <a:gs pos="16000">
                  <a:schemeClr val="accent6">
                    <a:alpha val="10000"/>
                  </a:schemeClr>
                </a:gs>
                <a:gs pos="100000">
                  <a:schemeClr val="bg1">
                    <a:alpha val="10000"/>
                  </a:schemeClr>
                </a:gs>
                <a:gs pos="74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2FA2041C-E143-890B-58C9-705AF3A4E815}"/>
              </a:ext>
            </a:extLst>
          </p:cNvPr>
          <p:cNvSpPr>
            <a:spLocks noGrp="1"/>
          </p:cNvSpPr>
          <p:nvPr>
            <p:ph type="title"/>
          </p:nvPr>
        </p:nvSpPr>
        <p:spPr>
          <a:xfrm>
            <a:off x="804672" y="2053641"/>
            <a:ext cx="3669161" cy="2760098"/>
          </a:xfrm>
        </p:spPr>
        <p:txBody>
          <a:bodyPr>
            <a:normAutofit/>
          </a:bodyPr>
          <a:lstStyle/>
          <a:p>
            <a:r>
              <a:rPr lang="en-GB" sz="4000">
                <a:solidFill>
                  <a:schemeClr val="tx2"/>
                </a:solidFill>
              </a:rPr>
              <a:t>Employment Rights Bill</a:t>
            </a:r>
          </a:p>
        </p:txBody>
      </p:sp>
      <p:sp>
        <p:nvSpPr>
          <p:cNvPr id="3" name="Content Placeholder 2">
            <a:extLst>
              <a:ext uri="{FF2B5EF4-FFF2-40B4-BE49-F238E27FC236}">
                <a16:creationId xmlns:a16="http://schemas.microsoft.com/office/drawing/2014/main" id="{4CD022E1-E24F-76D6-977D-8888E30215B3}"/>
              </a:ext>
            </a:extLst>
          </p:cNvPr>
          <p:cNvSpPr>
            <a:spLocks noGrp="1"/>
          </p:cNvSpPr>
          <p:nvPr>
            <p:ph idx="1"/>
          </p:nvPr>
        </p:nvSpPr>
        <p:spPr>
          <a:xfrm>
            <a:off x="6090574" y="801866"/>
            <a:ext cx="5306084" cy="5230634"/>
          </a:xfrm>
          <a:noFill/>
          <a:ln>
            <a:noFill/>
          </a:ln>
        </p:spPr>
        <p:txBody>
          <a:bodyPr anchor="ctr">
            <a:normAutofit/>
          </a:bodyPr>
          <a:lstStyle/>
          <a:p>
            <a:r>
              <a:rPr lang="en-GB" sz="1800">
                <a:solidFill>
                  <a:schemeClr val="tx2"/>
                </a:solidFill>
              </a:rPr>
              <a:t>Duty to prevent Sexual Harassment</a:t>
            </a:r>
          </a:p>
          <a:p>
            <a:r>
              <a:rPr lang="en-GB" sz="1800">
                <a:solidFill>
                  <a:schemeClr val="tx2"/>
                </a:solidFill>
              </a:rPr>
              <a:t>Third Party Harassment</a:t>
            </a:r>
          </a:p>
          <a:p>
            <a:r>
              <a:rPr lang="en-GB" sz="1800">
                <a:solidFill>
                  <a:schemeClr val="tx2"/>
                </a:solidFill>
              </a:rPr>
              <a:t>Protection of disclosures relating to sexual harassment</a:t>
            </a:r>
          </a:p>
          <a:p>
            <a:r>
              <a:rPr lang="en-GB" sz="1800">
                <a:solidFill>
                  <a:schemeClr val="tx2"/>
                </a:solidFill>
              </a:rPr>
              <a:t>Equality Action Plans</a:t>
            </a:r>
          </a:p>
        </p:txBody>
      </p:sp>
    </p:spTree>
    <p:extLst>
      <p:ext uri="{BB962C8B-B14F-4D97-AF65-F5344CB8AC3E}">
        <p14:creationId xmlns:p14="http://schemas.microsoft.com/office/powerpoint/2010/main" val="20770732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89C5E17-24D0-4696-A3C5-A2261FB455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6929B58F-2358-44CC-ACE5-EF1BD3C6C8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Title 1">
            <a:extLst>
              <a:ext uri="{FF2B5EF4-FFF2-40B4-BE49-F238E27FC236}">
                <a16:creationId xmlns:a16="http://schemas.microsoft.com/office/drawing/2014/main" id="{67695BC2-14FB-4104-93A1-F95329AE6D6B}"/>
              </a:ext>
            </a:extLst>
          </p:cNvPr>
          <p:cNvSpPr>
            <a:spLocks noGrp="1"/>
          </p:cNvSpPr>
          <p:nvPr>
            <p:ph type="title"/>
          </p:nvPr>
        </p:nvSpPr>
        <p:spPr>
          <a:xfrm>
            <a:off x="804672" y="1243013"/>
            <a:ext cx="3855720" cy="4371974"/>
          </a:xfrm>
        </p:spPr>
        <p:txBody>
          <a:bodyPr>
            <a:normAutofit/>
          </a:bodyPr>
          <a:lstStyle/>
          <a:p>
            <a:r>
              <a:rPr lang="en-GB" sz="3600">
                <a:solidFill>
                  <a:schemeClr val="tx2"/>
                </a:solidFill>
              </a:rPr>
              <a:t>Unfair Dismissal</a:t>
            </a:r>
          </a:p>
        </p:txBody>
      </p:sp>
      <p:grpSp>
        <p:nvGrpSpPr>
          <p:cNvPr id="12" name="Group 11">
            <a:extLst>
              <a:ext uri="{FF2B5EF4-FFF2-40B4-BE49-F238E27FC236}">
                <a16:creationId xmlns:a16="http://schemas.microsoft.com/office/drawing/2014/main" id="{09DA5303-A1AF-4830-806C-51FCD96188B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897348" y="5285"/>
            <a:ext cx="7294653" cy="6858000"/>
            <a:chOff x="4897348" y="-5799"/>
            <a:chExt cx="7294653" cy="6858000"/>
          </a:xfrm>
        </p:grpSpPr>
        <p:sp>
          <p:nvSpPr>
            <p:cNvPr id="13" name="Freeform: Shape 12">
              <a:extLst>
                <a:ext uri="{FF2B5EF4-FFF2-40B4-BE49-F238E27FC236}">
                  <a16:creationId xmlns:a16="http://schemas.microsoft.com/office/drawing/2014/main" id="{4FAAA8C8-4EB7-45F1-BF24-3EF0F4DC44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897348" y="-5798"/>
              <a:ext cx="7294652" cy="6857999"/>
            </a:xfrm>
            <a:custGeom>
              <a:avLst/>
              <a:gdLst>
                <a:gd name="connsiteX0" fmla="*/ 7294652 w 7294652"/>
                <a:gd name="connsiteY0" fmla="*/ 6063030 h 6857999"/>
                <a:gd name="connsiteX1" fmla="*/ 7294652 w 7294652"/>
                <a:gd name="connsiteY1" fmla="*/ 6857999 h 6857999"/>
                <a:gd name="connsiteX2" fmla="*/ 6248575 w 7294652"/>
                <a:gd name="connsiteY2" fmla="*/ 6857999 h 6857999"/>
                <a:gd name="connsiteX3" fmla="*/ 6477898 w 7294652"/>
                <a:gd name="connsiteY3" fmla="*/ 6700973 h 6857999"/>
                <a:gd name="connsiteX4" fmla="*/ 6647884 w 7294652"/>
                <a:gd name="connsiteY4" fmla="*/ 6572752 h 6857999"/>
                <a:gd name="connsiteX5" fmla="*/ 6817698 w 7294652"/>
                <a:gd name="connsiteY5" fmla="*/ 6440235 h 6857999"/>
                <a:gd name="connsiteX6" fmla="*/ 7161451 w 7294652"/>
                <a:gd name="connsiteY6" fmla="*/ 6165232 h 6857999"/>
                <a:gd name="connsiteX7" fmla="*/ 1673436 w 7294652"/>
                <a:gd name="connsiteY7" fmla="*/ 0 h 6857999"/>
                <a:gd name="connsiteX8" fmla="*/ 2394951 w 7294652"/>
                <a:gd name="connsiteY8" fmla="*/ 0 h 6857999"/>
                <a:gd name="connsiteX9" fmla="*/ 2244659 w 7294652"/>
                <a:gd name="connsiteY9" fmla="*/ 100763 h 6857999"/>
                <a:gd name="connsiteX10" fmla="*/ 1743903 w 7294652"/>
                <a:gd name="connsiteY10" fmla="*/ 498975 h 6857999"/>
                <a:gd name="connsiteX11" fmla="*/ 1163821 w 7294652"/>
                <a:gd name="connsiteY11" fmla="*/ 1121514 h 6857999"/>
                <a:gd name="connsiteX12" fmla="*/ 704911 w 7294652"/>
                <a:gd name="connsiteY12" fmla="*/ 1837036 h 6857999"/>
                <a:gd name="connsiteX13" fmla="*/ 393472 w 7294652"/>
                <a:gd name="connsiteY13" fmla="*/ 2627669 h 6857999"/>
                <a:gd name="connsiteX14" fmla="*/ 280032 w 7294652"/>
                <a:gd name="connsiteY14" fmla="*/ 3472097 h 6857999"/>
                <a:gd name="connsiteX15" fmla="*/ 327813 w 7294652"/>
                <a:gd name="connsiteY15" fmla="*/ 3884602 h 6857999"/>
                <a:gd name="connsiteX16" fmla="*/ 469096 w 7294652"/>
                <a:gd name="connsiteY16" fmla="*/ 4270809 h 6857999"/>
                <a:gd name="connsiteX17" fmla="*/ 567581 w 7294652"/>
                <a:gd name="connsiteY17" fmla="*/ 4452482 h 6857999"/>
                <a:gd name="connsiteX18" fmla="*/ 680677 w 7294652"/>
                <a:gd name="connsiteY18" fmla="*/ 4628484 h 6857999"/>
                <a:gd name="connsiteX19" fmla="*/ 941928 w 7294652"/>
                <a:gd name="connsiteY19" fmla="*/ 4968628 h 6857999"/>
                <a:gd name="connsiteX20" fmla="*/ 1224665 w 7294652"/>
                <a:gd name="connsiteY20" fmla="*/ 5311349 h 6857999"/>
                <a:gd name="connsiteX21" fmla="*/ 1365259 w 7294652"/>
                <a:gd name="connsiteY21" fmla="*/ 5490273 h 6857999"/>
                <a:gd name="connsiteX22" fmla="*/ 1432808 w 7294652"/>
                <a:gd name="connsiteY22" fmla="*/ 5577931 h 6857999"/>
                <a:gd name="connsiteX23" fmla="*/ 1498980 w 7294652"/>
                <a:gd name="connsiteY23" fmla="*/ 5662148 h 6857999"/>
                <a:gd name="connsiteX24" fmla="*/ 2067548 w 7294652"/>
                <a:gd name="connsiteY24" fmla="*/ 6283312 h 6857999"/>
                <a:gd name="connsiteX25" fmla="*/ 2369879 w 7294652"/>
                <a:gd name="connsiteY25" fmla="*/ 6562782 h 6857999"/>
                <a:gd name="connsiteX26" fmla="*/ 2686645 w 7294652"/>
                <a:gd name="connsiteY26" fmla="*/ 6820598 h 6857999"/>
                <a:gd name="connsiteX27" fmla="*/ 2738907 w 7294652"/>
                <a:gd name="connsiteY27" fmla="*/ 6857999 h 6857999"/>
                <a:gd name="connsiteX28" fmla="*/ 1731787 w 7294652"/>
                <a:gd name="connsiteY28" fmla="*/ 6857999 h 6857999"/>
                <a:gd name="connsiteX29" fmla="*/ 1607949 w 7294652"/>
                <a:gd name="connsiteY29" fmla="*/ 6732770 h 6857999"/>
                <a:gd name="connsiteX30" fmla="*/ 1309057 w 7294652"/>
                <a:gd name="connsiteY30" fmla="*/ 6370109 h 6857999"/>
                <a:gd name="connsiteX31" fmla="*/ 1048147 w 7294652"/>
                <a:gd name="connsiteY31" fmla="*/ 5986138 h 6857999"/>
                <a:gd name="connsiteX32" fmla="*/ 987131 w 7294652"/>
                <a:gd name="connsiteY32" fmla="*/ 5888512 h 6857999"/>
                <a:gd name="connsiteX33" fmla="*/ 928866 w 7294652"/>
                <a:gd name="connsiteY33" fmla="*/ 5793463 h 6857999"/>
                <a:gd name="connsiteX34" fmla="*/ 813708 w 7294652"/>
                <a:gd name="connsiteY34" fmla="*/ 5609556 h 6857999"/>
                <a:gd name="connsiteX35" fmla="*/ 574972 w 7294652"/>
                <a:gd name="connsiteY35" fmla="*/ 5231598 h 6857999"/>
                <a:gd name="connsiteX36" fmla="*/ 342424 w 7294652"/>
                <a:gd name="connsiteY36" fmla="*/ 4834048 h 6857999"/>
                <a:gd name="connsiteX37" fmla="*/ 237579 w 7294652"/>
                <a:gd name="connsiteY37" fmla="*/ 4623500 h 6857999"/>
                <a:gd name="connsiteX38" fmla="*/ 148373 w 7294652"/>
                <a:gd name="connsiteY38" fmla="*/ 4404356 h 6857999"/>
                <a:gd name="connsiteX39" fmla="*/ 79623 w 7294652"/>
                <a:gd name="connsiteY39" fmla="*/ 4175762 h 6857999"/>
                <a:gd name="connsiteX40" fmla="*/ 54185 w 7294652"/>
                <a:gd name="connsiteY40" fmla="*/ 4059229 h 6857999"/>
                <a:gd name="connsiteX41" fmla="*/ 43013 w 7294652"/>
                <a:gd name="connsiteY41" fmla="*/ 4000790 h 6857999"/>
                <a:gd name="connsiteX42" fmla="*/ 33734 w 7294652"/>
                <a:gd name="connsiteY42" fmla="*/ 3942180 h 6857999"/>
                <a:gd name="connsiteX43" fmla="*/ 45 w 7294652"/>
                <a:gd name="connsiteY43" fmla="*/ 3472097 h 6857999"/>
                <a:gd name="connsiteX44" fmla="*/ 95436 w 7294652"/>
                <a:gd name="connsiteY44" fmla="*/ 2557372 h 6857999"/>
                <a:gd name="connsiteX45" fmla="*/ 382126 w 7294652"/>
                <a:gd name="connsiteY45" fmla="*/ 1680799 h 6857999"/>
                <a:gd name="connsiteX46" fmla="*/ 1457043 w 7294652"/>
                <a:gd name="connsiteY46" fmla="*/ 192176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7294652" h="6857999">
                  <a:moveTo>
                    <a:pt x="7294652" y="6063030"/>
                  </a:moveTo>
                  <a:lnTo>
                    <a:pt x="7294652" y="6857999"/>
                  </a:lnTo>
                  <a:lnTo>
                    <a:pt x="6248575" y="6857999"/>
                  </a:lnTo>
                  <a:lnTo>
                    <a:pt x="6477898" y="6700973"/>
                  </a:lnTo>
                  <a:cubicBezTo>
                    <a:pt x="6534790" y="6659378"/>
                    <a:pt x="6591336" y="6616237"/>
                    <a:pt x="6647884" y="6572752"/>
                  </a:cubicBezTo>
                  <a:cubicBezTo>
                    <a:pt x="6704432" y="6529268"/>
                    <a:pt x="6761151" y="6485095"/>
                    <a:pt x="6817698" y="6440235"/>
                  </a:cubicBezTo>
                  <a:lnTo>
                    <a:pt x="7161451" y="6165232"/>
                  </a:lnTo>
                  <a:close/>
                  <a:moveTo>
                    <a:pt x="1673436" y="0"/>
                  </a:moveTo>
                  <a:lnTo>
                    <a:pt x="2394951" y="0"/>
                  </a:lnTo>
                  <a:lnTo>
                    <a:pt x="2244659" y="100763"/>
                  </a:lnTo>
                  <a:cubicBezTo>
                    <a:pt x="2071051" y="224086"/>
                    <a:pt x="1903860" y="356975"/>
                    <a:pt x="1743903" y="498975"/>
                  </a:cubicBezTo>
                  <a:cubicBezTo>
                    <a:pt x="1533218" y="689638"/>
                    <a:pt x="1339146" y="897902"/>
                    <a:pt x="1163821" y="1121514"/>
                  </a:cubicBezTo>
                  <a:cubicBezTo>
                    <a:pt x="988284" y="1344764"/>
                    <a:pt x="834608" y="1584376"/>
                    <a:pt x="704911" y="1837036"/>
                  </a:cubicBezTo>
                  <a:cubicBezTo>
                    <a:pt x="573950" y="2089059"/>
                    <a:pt x="469577" y="2354041"/>
                    <a:pt x="393472" y="2627669"/>
                  </a:cubicBezTo>
                  <a:cubicBezTo>
                    <a:pt x="318269" y="2902842"/>
                    <a:pt x="280119" y="3186833"/>
                    <a:pt x="280032" y="3472097"/>
                  </a:cubicBezTo>
                  <a:cubicBezTo>
                    <a:pt x="280349" y="3610956"/>
                    <a:pt x="296380" y="3749334"/>
                    <a:pt x="327813" y="3884602"/>
                  </a:cubicBezTo>
                  <a:cubicBezTo>
                    <a:pt x="360878" y="4018046"/>
                    <a:pt x="408244" y="4147540"/>
                    <a:pt x="469096" y="4270809"/>
                  </a:cubicBezTo>
                  <a:cubicBezTo>
                    <a:pt x="499175" y="4332511"/>
                    <a:pt x="532347" y="4393012"/>
                    <a:pt x="567581" y="4452482"/>
                  </a:cubicBezTo>
                  <a:cubicBezTo>
                    <a:pt x="602815" y="4511953"/>
                    <a:pt x="641144" y="4570562"/>
                    <a:pt x="680677" y="4628484"/>
                  </a:cubicBezTo>
                  <a:cubicBezTo>
                    <a:pt x="760771" y="4743985"/>
                    <a:pt x="849802" y="4856048"/>
                    <a:pt x="941928" y="4968628"/>
                  </a:cubicBezTo>
                  <a:cubicBezTo>
                    <a:pt x="1034055" y="5081206"/>
                    <a:pt x="1130994" y="5193958"/>
                    <a:pt x="1224665" y="5311349"/>
                  </a:cubicBezTo>
                  <a:cubicBezTo>
                    <a:pt x="1271987" y="5369787"/>
                    <a:pt x="1318853" y="5429429"/>
                    <a:pt x="1365259" y="5490273"/>
                  </a:cubicBezTo>
                  <a:lnTo>
                    <a:pt x="1432808" y="5577931"/>
                  </a:lnTo>
                  <a:cubicBezTo>
                    <a:pt x="1454979" y="5605947"/>
                    <a:pt x="1476121" y="5634821"/>
                    <a:pt x="1498980" y="5662148"/>
                  </a:cubicBezTo>
                  <a:cubicBezTo>
                    <a:pt x="1676323" y="5880038"/>
                    <a:pt x="1866158" y="6087441"/>
                    <a:pt x="2067548" y="6283312"/>
                  </a:cubicBezTo>
                  <a:cubicBezTo>
                    <a:pt x="2166203" y="6379907"/>
                    <a:pt x="2266974" y="6473064"/>
                    <a:pt x="2369879" y="6562782"/>
                  </a:cubicBezTo>
                  <a:cubicBezTo>
                    <a:pt x="2473005" y="6652331"/>
                    <a:pt x="2577677" y="6738957"/>
                    <a:pt x="2686645" y="6820598"/>
                  </a:cubicBezTo>
                  <a:lnTo>
                    <a:pt x="2738907" y="6857999"/>
                  </a:lnTo>
                  <a:lnTo>
                    <a:pt x="1731787" y="6857999"/>
                  </a:lnTo>
                  <a:lnTo>
                    <a:pt x="1607949" y="6732770"/>
                  </a:lnTo>
                  <a:cubicBezTo>
                    <a:pt x="1501232" y="6617903"/>
                    <a:pt x="1401421" y="6496799"/>
                    <a:pt x="1309057" y="6370109"/>
                  </a:cubicBezTo>
                  <a:cubicBezTo>
                    <a:pt x="1217103" y="6244469"/>
                    <a:pt x="1129618" y="6116590"/>
                    <a:pt x="1048147" y="5986138"/>
                  </a:cubicBezTo>
                  <a:cubicBezTo>
                    <a:pt x="1027179" y="5953825"/>
                    <a:pt x="1007414" y="5920996"/>
                    <a:pt x="987131" y="5888512"/>
                  </a:cubicBezTo>
                  <a:lnTo>
                    <a:pt x="928866" y="5793463"/>
                  </a:lnTo>
                  <a:cubicBezTo>
                    <a:pt x="891568" y="5732276"/>
                    <a:pt x="852725" y="5671260"/>
                    <a:pt x="813708" y="5609556"/>
                  </a:cubicBezTo>
                  <a:lnTo>
                    <a:pt x="574972" y="5231598"/>
                  </a:lnTo>
                  <a:cubicBezTo>
                    <a:pt x="495221" y="5103551"/>
                    <a:pt x="416158" y="4971549"/>
                    <a:pt x="342424" y="4834048"/>
                  </a:cubicBezTo>
                  <a:cubicBezTo>
                    <a:pt x="305641" y="4765298"/>
                    <a:pt x="270236" y="4695343"/>
                    <a:pt x="237579" y="4623500"/>
                  </a:cubicBezTo>
                  <a:cubicBezTo>
                    <a:pt x="204922" y="4551655"/>
                    <a:pt x="175187" y="4478607"/>
                    <a:pt x="148373" y="4404356"/>
                  </a:cubicBezTo>
                  <a:cubicBezTo>
                    <a:pt x="121561" y="4330107"/>
                    <a:pt x="99046" y="4252934"/>
                    <a:pt x="79623" y="4175762"/>
                  </a:cubicBezTo>
                  <a:cubicBezTo>
                    <a:pt x="70514" y="4136916"/>
                    <a:pt x="61577" y="4098245"/>
                    <a:pt x="54185" y="4059229"/>
                  </a:cubicBezTo>
                  <a:lnTo>
                    <a:pt x="43013" y="4000790"/>
                  </a:lnTo>
                  <a:lnTo>
                    <a:pt x="33734" y="3942180"/>
                  </a:lnTo>
                  <a:cubicBezTo>
                    <a:pt x="10461" y="3786581"/>
                    <a:pt x="-801" y="3629416"/>
                    <a:pt x="45" y="3472097"/>
                  </a:cubicBezTo>
                  <a:cubicBezTo>
                    <a:pt x="863" y="3164748"/>
                    <a:pt x="32824" y="2858275"/>
                    <a:pt x="95436" y="2557372"/>
                  </a:cubicBezTo>
                  <a:cubicBezTo>
                    <a:pt x="157549" y="2255281"/>
                    <a:pt x="253728" y="1961216"/>
                    <a:pt x="382126" y="1680799"/>
                  </a:cubicBezTo>
                  <a:cubicBezTo>
                    <a:pt x="639940" y="1120482"/>
                    <a:pt x="1015492" y="619117"/>
                    <a:pt x="1457043" y="192176"/>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A77FC097-E4F2-4A45-82E8-3808FA553C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900650" y="-5799"/>
              <a:ext cx="7291350" cy="6858000"/>
            </a:xfrm>
            <a:custGeom>
              <a:avLst/>
              <a:gdLst>
                <a:gd name="connsiteX0" fmla="*/ 7291350 w 7291350"/>
                <a:gd name="connsiteY0" fmla="*/ 5718699 h 6858000"/>
                <a:gd name="connsiteX1" fmla="*/ 7291350 w 7291350"/>
                <a:gd name="connsiteY1" fmla="*/ 6806115 h 6858000"/>
                <a:gd name="connsiteX2" fmla="*/ 7224124 w 7291350"/>
                <a:gd name="connsiteY2" fmla="*/ 6858000 h 6858000"/>
                <a:gd name="connsiteX3" fmla="*/ 5607142 w 7291350"/>
                <a:gd name="connsiteY3" fmla="*/ 6858000 h 6858000"/>
                <a:gd name="connsiteX4" fmla="*/ 5736072 w 7291350"/>
                <a:gd name="connsiteY4" fmla="*/ 6801170 h 6858000"/>
                <a:gd name="connsiteX5" fmla="*/ 6949826 w 7291350"/>
                <a:gd name="connsiteY5" fmla="*/ 5983707 h 6858000"/>
                <a:gd name="connsiteX6" fmla="*/ 7220703 w 7291350"/>
                <a:gd name="connsiteY6" fmla="*/ 5773675 h 6858000"/>
                <a:gd name="connsiteX7" fmla="*/ 7218419 w 7291350"/>
                <a:gd name="connsiteY7" fmla="*/ 0 h 6858000"/>
                <a:gd name="connsiteX8" fmla="*/ 7291350 w 7291350"/>
                <a:gd name="connsiteY8" fmla="*/ 0 h 6858000"/>
                <a:gd name="connsiteX9" fmla="*/ 7291350 w 7291350"/>
                <a:gd name="connsiteY9" fmla="*/ 50138 h 6858000"/>
                <a:gd name="connsiteX10" fmla="*/ 1797607 w 7291350"/>
                <a:gd name="connsiteY10" fmla="*/ 0 h 6858000"/>
                <a:gd name="connsiteX11" fmla="*/ 3385676 w 7291350"/>
                <a:gd name="connsiteY11" fmla="*/ 0 h 6858000"/>
                <a:gd name="connsiteX12" fmla="*/ 3360567 w 7291350"/>
                <a:gd name="connsiteY12" fmla="*/ 11552 h 6858000"/>
                <a:gd name="connsiteX13" fmla="*/ 2267395 w 7291350"/>
                <a:gd name="connsiteY13" fmla="*/ 725831 h 6858000"/>
                <a:gd name="connsiteX14" fmla="*/ 1234074 w 7291350"/>
                <a:gd name="connsiteY14" fmla="*/ 2007171 h 6858000"/>
                <a:gd name="connsiteX15" fmla="*/ 859383 w 7291350"/>
                <a:gd name="connsiteY15" fmla="*/ 3498372 h 6858000"/>
                <a:gd name="connsiteX16" fmla="*/ 1479513 w 7291350"/>
                <a:gd name="connsiteY16" fmla="*/ 4883182 h 6858000"/>
                <a:gd name="connsiteX17" fmla="*/ 1791985 w 7291350"/>
                <a:gd name="connsiteY17" fmla="*/ 5322671 h 6858000"/>
                <a:gd name="connsiteX18" fmla="*/ 3397295 w 7291350"/>
                <a:gd name="connsiteY18" fmla="*/ 6784567 h 6858000"/>
                <a:gd name="connsiteX19" fmla="*/ 3590446 w 7291350"/>
                <a:gd name="connsiteY19" fmla="*/ 6858000 h 6858000"/>
                <a:gd name="connsiteX20" fmla="*/ 1970757 w 7291350"/>
                <a:gd name="connsiteY20" fmla="*/ 6858000 h 6858000"/>
                <a:gd name="connsiteX21" fmla="*/ 1735872 w 7291350"/>
                <a:gd name="connsiteY21" fmla="*/ 6627685 h 6858000"/>
                <a:gd name="connsiteX22" fmla="*/ 1080932 w 7291350"/>
                <a:gd name="connsiteY22" fmla="*/ 5805127 h 6858000"/>
                <a:gd name="connsiteX23" fmla="*/ 0 w 7291350"/>
                <a:gd name="connsiteY23" fmla="*/ 3498372 h 6858000"/>
                <a:gd name="connsiteX24" fmla="*/ 1708174 w 7291350"/>
                <a:gd name="connsiteY24" fmla="*/ 7330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7291350" h="6858000">
                  <a:moveTo>
                    <a:pt x="7291350" y="5718699"/>
                  </a:moveTo>
                  <a:lnTo>
                    <a:pt x="7291350" y="6806115"/>
                  </a:lnTo>
                  <a:lnTo>
                    <a:pt x="7224124" y="6858000"/>
                  </a:lnTo>
                  <a:lnTo>
                    <a:pt x="5607142" y="6858000"/>
                  </a:lnTo>
                  <a:lnTo>
                    <a:pt x="5736072" y="6801170"/>
                  </a:lnTo>
                  <a:cubicBezTo>
                    <a:pt x="6122313" y="6616106"/>
                    <a:pt x="6503069" y="6332805"/>
                    <a:pt x="6949826" y="5983707"/>
                  </a:cubicBezTo>
                  <a:cubicBezTo>
                    <a:pt x="7041094" y="5912378"/>
                    <a:pt x="7132358" y="5842426"/>
                    <a:pt x="7220703" y="5773675"/>
                  </a:cubicBezTo>
                  <a:close/>
                  <a:moveTo>
                    <a:pt x="7218419" y="0"/>
                  </a:moveTo>
                  <a:lnTo>
                    <a:pt x="7291350" y="0"/>
                  </a:lnTo>
                  <a:lnTo>
                    <a:pt x="7291350" y="50138"/>
                  </a:lnTo>
                  <a:close/>
                  <a:moveTo>
                    <a:pt x="1797607" y="0"/>
                  </a:moveTo>
                  <a:lnTo>
                    <a:pt x="3385676" y="0"/>
                  </a:lnTo>
                  <a:lnTo>
                    <a:pt x="3360567" y="11552"/>
                  </a:lnTo>
                  <a:cubicBezTo>
                    <a:pt x="2968013" y="202286"/>
                    <a:pt x="2600620" y="442170"/>
                    <a:pt x="2267395" y="725831"/>
                  </a:cubicBezTo>
                  <a:cubicBezTo>
                    <a:pt x="1824986" y="1104820"/>
                    <a:pt x="1477279" y="1536057"/>
                    <a:pt x="1234074" y="2007171"/>
                  </a:cubicBezTo>
                  <a:cubicBezTo>
                    <a:pt x="985368" y="2488770"/>
                    <a:pt x="859383" y="2990476"/>
                    <a:pt x="859383" y="3498372"/>
                  </a:cubicBezTo>
                  <a:cubicBezTo>
                    <a:pt x="859383" y="4010222"/>
                    <a:pt x="1060651" y="4308942"/>
                    <a:pt x="1479513" y="4883182"/>
                  </a:cubicBezTo>
                  <a:cubicBezTo>
                    <a:pt x="1580577" y="5021714"/>
                    <a:pt x="1685078" y="5164888"/>
                    <a:pt x="1791985" y="5322671"/>
                  </a:cubicBezTo>
                  <a:cubicBezTo>
                    <a:pt x="2283419" y="6046950"/>
                    <a:pt x="2796809" y="6521439"/>
                    <a:pt x="3397295" y="6784567"/>
                  </a:cubicBezTo>
                  <a:lnTo>
                    <a:pt x="3590446" y="6858000"/>
                  </a:lnTo>
                  <a:lnTo>
                    <a:pt x="1970757" y="6858000"/>
                  </a:lnTo>
                  <a:lnTo>
                    <a:pt x="1735872" y="6627685"/>
                  </a:lnTo>
                  <a:cubicBezTo>
                    <a:pt x="1502484" y="6382823"/>
                    <a:pt x="1285774" y="6107254"/>
                    <a:pt x="1080932" y="5805127"/>
                  </a:cubicBezTo>
                  <a:cubicBezTo>
                    <a:pt x="556365" y="5032027"/>
                    <a:pt x="0" y="4501616"/>
                    <a:pt x="0" y="3498372"/>
                  </a:cubicBezTo>
                  <a:cubicBezTo>
                    <a:pt x="0" y="2160829"/>
                    <a:pt x="685186" y="949872"/>
                    <a:pt x="1708174" y="7330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D0DF88B0-FA8A-47F5-8EAC-1880B1A51BF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922894" y="-5799"/>
              <a:ext cx="7269107" cy="6858000"/>
            </a:xfrm>
            <a:custGeom>
              <a:avLst/>
              <a:gdLst>
                <a:gd name="connsiteX0" fmla="*/ 7269107 w 7269107"/>
                <a:gd name="connsiteY0" fmla="*/ 5518449 h 6858000"/>
                <a:gd name="connsiteX1" fmla="*/ 7269107 w 7269107"/>
                <a:gd name="connsiteY1" fmla="*/ 6823281 h 6858000"/>
                <a:gd name="connsiteX2" fmla="*/ 7224122 w 7269107"/>
                <a:gd name="connsiteY2" fmla="*/ 6858000 h 6858000"/>
                <a:gd name="connsiteX3" fmla="*/ 4927054 w 7269107"/>
                <a:gd name="connsiteY3" fmla="*/ 6858000 h 6858000"/>
                <a:gd name="connsiteX4" fmla="*/ 4982167 w 7269107"/>
                <a:gd name="connsiteY4" fmla="*/ 6852876 h 6858000"/>
                <a:gd name="connsiteX5" fmla="*/ 5743768 w 7269107"/>
                <a:gd name="connsiteY5" fmla="*/ 6606245 h 6858000"/>
                <a:gd name="connsiteX6" fmla="*/ 6843778 w 7269107"/>
                <a:gd name="connsiteY6" fmla="*/ 5848440 h 6858000"/>
                <a:gd name="connsiteX7" fmla="*/ 7115515 w 7269107"/>
                <a:gd name="connsiteY7" fmla="*/ 5637891 h 6858000"/>
                <a:gd name="connsiteX8" fmla="*/ 6870111 w 7269107"/>
                <a:gd name="connsiteY8" fmla="*/ 0 h 6858000"/>
                <a:gd name="connsiteX9" fmla="*/ 7269107 w 7269107"/>
                <a:gd name="connsiteY9" fmla="*/ 0 h 6858000"/>
                <a:gd name="connsiteX10" fmla="*/ 7269107 w 7269107"/>
                <a:gd name="connsiteY10" fmla="*/ 243137 h 6858000"/>
                <a:gd name="connsiteX11" fmla="*/ 7089989 w 7269107"/>
                <a:gd name="connsiteY11" fmla="*/ 119955 h 6858000"/>
                <a:gd name="connsiteX12" fmla="*/ 6952948 w 7269107"/>
                <a:gd name="connsiteY12" fmla="*/ 41521 h 6858000"/>
                <a:gd name="connsiteX13" fmla="*/ 1797606 w 7269107"/>
                <a:gd name="connsiteY13" fmla="*/ 0 h 6858000"/>
                <a:gd name="connsiteX14" fmla="*/ 3815328 w 7269107"/>
                <a:gd name="connsiteY14" fmla="*/ 0 h 6858000"/>
                <a:gd name="connsiteX15" fmla="*/ 3627371 w 7269107"/>
                <a:gd name="connsiteY15" fmla="*/ 77142 h 6858000"/>
                <a:gd name="connsiteX16" fmla="*/ 2379115 w 7269107"/>
                <a:gd name="connsiteY16" fmla="*/ 856285 h 6858000"/>
                <a:gd name="connsiteX17" fmla="*/ 1386699 w 7269107"/>
                <a:gd name="connsiteY17" fmla="*/ 2086062 h 6858000"/>
                <a:gd name="connsiteX18" fmla="*/ 1031258 w 7269107"/>
                <a:gd name="connsiteY18" fmla="*/ 3498372 h 6858000"/>
                <a:gd name="connsiteX19" fmla="*/ 1618904 w 7269107"/>
                <a:gd name="connsiteY19" fmla="*/ 4781604 h 6858000"/>
                <a:gd name="connsiteX20" fmla="*/ 1934812 w 7269107"/>
                <a:gd name="connsiteY20" fmla="*/ 5225904 h 6858000"/>
                <a:gd name="connsiteX21" fmla="*/ 3140010 w 7269107"/>
                <a:gd name="connsiteY21" fmla="*/ 6456196 h 6858000"/>
                <a:gd name="connsiteX22" fmla="*/ 4281662 w 7269107"/>
                <a:gd name="connsiteY22" fmla="*/ 6843305 h 6858000"/>
                <a:gd name="connsiteX23" fmla="*/ 4449058 w 7269107"/>
                <a:gd name="connsiteY23" fmla="*/ 6858000 h 6858000"/>
                <a:gd name="connsiteX24" fmla="*/ 1970756 w 7269107"/>
                <a:gd name="connsiteY24" fmla="*/ 6858000 h 6858000"/>
                <a:gd name="connsiteX25" fmla="*/ 1735871 w 7269107"/>
                <a:gd name="connsiteY25" fmla="*/ 6627685 h 6858000"/>
                <a:gd name="connsiteX26" fmla="*/ 1080930 w 7269107"/>
                <a:gd name="connsiteY26" fmla="*/ 5805127 h 6858000"/>
                <a:gd name="connsiteX27" fmla="*/ 0 w 7269107"/>
                <a:gd name="connsiteY27" fmla="*/ 3498372 h 6858000"/>
                <a:gd name="connsiteX28" fmla="*/ 1708172 w 7269107"/>
                <a:gd name="connsiteY28" fmla="*/ 7330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7269107" h="6858000">
                  <a:moveTo>
                    <a:pt x="7269107" y="5518449"/>
                  </a:moveTo>
                  <a:lnTo>
                    <a:pt x="7269107" y="6823281"/>
                  </a:lnTo>
                  <a:lnTo>
                    <a:pt x="7224122" y="6858000"/>
                  </a:lnTo>
                  <a:lnTo>
                    <a:pt x="4927054" y="6858000"/>
                  </a:lnTo>
                  <a:lnTo>
                    <a:pt x="4982167" y="6852876"/>
                  </a:lnTo>
                  <a:cubicBezTo>
                    <a:pt x="5236517" y="6821036"/>
                    <a:pt x="5483373" y="6740566"/>
                    <a:pt x="5743768" y="6606245"/>
                  </a:cubicBezTo>
                  <a:cubicBezTo>
                    <a:pt x="6099551" y="6422337"/>
                    <a:pt x="6452586" y="6154209"/>
                    <a:pt x="6843778" y="5848440"/>
                  </a:cubicBezTo>
                  <a:cubicBezTo>
                    <a:pt x="6935559" y="5776768"/>
                    <a:pt x="7026997" y="5706642"/>
                    <a:pt x="7115515" y="5637891"/>
                  </a:cubicBezTo>
                  <a:close/>
                  <a:moveTo>
                    <a:pt x="6870111" y="0"/>
                  </a:moveTo>
                  <a:lnTo>
                    <a:pt x="7269107" y="0"/>
                  </a:lnTo>
                  <a:lnTo>
                    <a:pt x="7269107" y="243137"/>
                  </a:lnTo>
                  <a:lnTo>
                    <a:pt x="7089989" y="119955"/>
                  </a:lnTo>
                  <a:cubicBezTo>
                    <a:pt x="7045081" y="92581"/>
                    <a:pt x="6999384" y="66425"/>
                    <a:pt x="6952948" y="41521"/>
                  </a:cubicBezTo>
                  <a:close/>
                  <a:moveTo>
                    <a:pt x="1797606" y="0"/>
                  </a:moveTo>
                  <a:lnTo>
                    <a:pt x="3815328" y="0"/>
                  </a:lnTo>
                  <a:lnTo>
                    <a:pt x="3627371" y="77142"/>
                  </a:lnTo>
                  <a:cubicBezTo>
                    <a:pt x="3175548" y="273822"/>
                    <a:pt x="2754868" y="536281"/>
                    <a:pt x="2379115" y="856285"/>
                  </a:cubicBezTo>
                  <a:cubicBezTo>
                    <a:pt x="1959736" y="1215679"/>
                    <a:pt x="1616497" y="1640901"/>
                    <a:pt x="1386699" y="2086062"/>
                  </a:cubicBezTo>
                  <a:cubicBezTo>
                    <a:pt x="1151572" y="2543083"/>
                    <a:pt x="1031258" y="3018150"/>
                    <a:pt x="1031258" y="3498372"/>
                  </a:cubicBezTo>
                  <a:cubicBezTo>
                    <a:pt x="1031258" y="3957455"/>
                    <a:pt x="1211213" y="4223692"/>
                    <a:pt x="1618904" y="4781604"/>
                  </a:cubicBezTo>
                  <a:cubicBezTo>
                    <a:pt x="1720826" y="4921339"/>
                    <a:pt x="1826186" y="5065887"/>
                    <a:pt x="1934812" y="5225904"/>
                  </a:cubicBezTo>
                  <a:cubicBezTo>
                    <a:pt x="2318957" y="5792064"/>
                    <a:pt x="2713069" y="6194600"/>
                    <a:pt x="3140010" y="6456196"/>
                  </a:cubicBezTo>
                  <a:cubicBezTo>
                    <a:pt x="3479423" y="6664512"/>
                    <a:pt x="3855769" y="6792387"/>
                    <a:pt x="4281662" y="6843305"/>
                  </a:cubicBezTo>
                  <a:lnTo>
                    <a:pt x="4449058" y="6858000"/>
                  </a:lnTo>
                  <a:lnTo>
                    <a:pt x="1970756" y="6858000"/>
                  </a:lnTo>
                  <a:lnTo>
                    <a:pt x="1735871" y="6627685"/>
                  </a:lnTo>
                  <a:cubicBezTo>
                    <a:pt x="1502482" y="6382823"/>
                    <a:pt x="1285773" y="6107254"/>
                    <a:pt x="1080930" y="5805127"/>
                  </a:cubicBezTo>
                  <a:cubicBezTo>
                    <a:pt x="556364" y="5032027"/>
                    <a:pt x="0" y="4501616"/>
                    <a:pt x="0" y="3498372"/>
                  </a:cubicBezTo>
                  <a:cubicBezTo>
                    <a:pt x="0" y="2160829"/>
                    <a:pt x="685185" y="949872"/>
                    <a:pt x="1708172" y="73302"/>
                  </a:cubicBezTo>
                  <a:close/>
                </a:path>
              </a:pathLst>
            </a:custGeom>
            <a:gradFill>
              <a:gsLst>
                <a:gs pos="2000">
                  <a:schemeClr val="bg1">
                    <a:alpha val="10000"/>
                  </a:schemeClr>
                </a:gs>
                <a:gs pos="5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3" name="Content Placeholder 2">
            <a:extLst>
              <a:ext uri="{FF2B5EF4-FFF2-40B4-BE49-F238E27FC236}">
                <a16:creationId xmlns:a16="http://schemas.microsoft.com/office/drawing/2014/main" id="{C27B09A2-0EBF-81F6-B7BB-F93D41B78383}"/>
              </a:ext>
            </a:extLst>
          </p:cNvPr>
          <p:cNvSpPr>
            <a:spLocks noGrp="1"/>
          </p:cNvSpPr>
          <p:nvPr>
            <p:ph idx="1"/>
          </p:nvPr>
        </p:nvSpPr>
        <p:spPr>
          <a:xfrm>
            <a:off x="6632812" y="1032987"/>
            <a:ext cx="4919108" cy="4792027"/>
          </a:xfrm>
        </p:spPr>
        <p:txBody>
          <a:bodyPr anchor="ctr">
            <a:normAutofit/>
          </a:bodyPr>
          <a:lstStyle/>
          <a:p>
            <a:pPr marL="0" indent="0">
              <a:buNone/>
            </a:pPr>
            <a:r>
              <a:rPr lang="en-GB" sz="1700" b="1">
                <a:solidFill>
                  <a:schemeClr val="tx2"/>
                </a:solidFill>
              </a:rPr>
              <a:t>Easton v Secretary of State for the Home Department (Border Force) </a:t>
            </a:r>
            <a:r>
              <a:rPr lang="en-GB" sz="1700">
                <a:solidFill>
                  <a:schemeClr val="tx2"/>
                </a:solidFill>
              </a:rPr>
              <a:t>[2025] EAT 15, [2025] IRLR 420</a:t>
            </a:r>
          </a:p>
          <a:p>
            <a:pPr lvl="1"/>
            <a:r>
              <a:rPr lang="en-GB" sz="1700">
                <a:solidFill>
                  <a:schemeClr val="tx2"/>
                </a:solidFill>
              </a:rPr>
              <a:t>E was a chief immigration officer.</a:t>
            </a:r>
          </a:p>
          <a:p>
            <a:pPr lvl="1"/>
            <a:r>
              <a:rPr lang="en-GB" sz="1700">
                <a:solidFill>
                  <a:schemeClr val="tx2"/>
                </a:solidFill>
              </a:rPr>
              <a:t>E dismissed for GM, brought proceedings.  Compromised – No admission.</a:t>
            </a:r>
          </a:p>
          <a:p>
            <a:pPr lvl="1"/>
            <a:r>
              <a:rPr lang="en-GB" sz="1700">
                <a:solidFill>
                  <a:schemeClr val="tx2"/>
                </a:solidFill>
              </a:rPr>
              <a:t>3 months without work, then joined DWP.</a:t>
            </a:r>
          </a:p>
          <a:p>
            <a:pPr lvl="1"/>
            <a:r>
              <a:rPr lang="en-GB" sz="1700">
                <a:solidFill>
                  <a:schemeClr val="tx2"/>
                </a:solidFill>
              </a:rPr>
              <a:t>E applied for a job as an immigration officer.</a:t>
            </a:r>
          </a:p>
          <a:p>
            <a:pPr lvl="1"/>
            <a:r>
              <a:rPr lang="en-GB" sz="1700">
                <a:solidFill>
                  <a:schemeClr val="tx2"/>
                </a:solidFill>
              </a:rPr>
              <a:t>E filled in a form and set out previous employment history.</a:t>
            </a:r>
          </a:p>
          <a:p>
            <a:pPr lvl="1"/>
            <a:r>
              <a:rPr lang="en-GB" sz="1700">
                <a:solidFill>
                  <a:schemeClr val="tx2"/>
                </a:solidFill>
              </a:rPr>
              <a:t>Didn’t mention dismissal or the period of unemployment.</a:t>
            </a:r>
          </a:p>
          <a:p>
            <a:pPr lvl="1"/>
            <a:r>
              <a:rPr lang="en-GB" sz="1700">
                <a:solidFill>
                  <a:schemeClr val="tx2"/>
                </a:solidFill>
              </a:rPr>
              <a:t>E’s former manager let his new manager know about dismissal.</a:t>
            </a:r>
          </a:p>
          <a:p>
            <a:pPr lvl="1"/>
            <a:r>
              <a:rPr lang="en-GB" sz="1700">
                <a:solidFill>
                  <a:schemeClr val="tx2"/>
                </a:solidFill>
              </a:rPr>
              <a:t>Disciplinary investigation ending in dismissal.</a:t>
            </a:r>
          </a:p>
          <a:p>
            <a:endParaRPr lang="en-GB" sz="1700">
              <a:solidFill>
                <a:schemeClr val="tx2"/>
              </a:solidFill>
            </a:endParaRPr>
          </a:p>
        </p:txBody>
      </p:sp>
    </p:spTree>
    <p:extLst>
      <p:ext uri="{BB962C8B-B14F-4D97-AF65-F5344CB8AC3E}">
        <p14:creationId xmlns:p14="http://schemas.microsoft.com/office/powerpoint/2010/main" val="48385978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A0FFB55B-0C61-446E-F0DC-294981780C96}"/>
              </a:ext>
            </a:extLst>
          </p:cNvPr>
          <p:cNvSpPr>
            <a:spLocks noGrp="1"/>
          </p:cNvSpPr>
          <p:nvPr>
            <p:ph type="title"/>
          </p:nvPr>
        </p:nvSpPr>
        <p:spPr>
          <a:xfrm>
            <a:off x="640080" y="1243013"/>
            <a:ext cx="3855720" cy="4371974"/>
          </a:xfrm>
        </p:spPr>
        <p:txBody>
          <a:bodyPr>
            <a:normAutofit/>
          </a:bodyPr>
          <a:lstStyle/>
          <a:p>
            <a:r>
              <a:rPr lang="en-GB" sz="3600">
                <a:solidFill>
                  <a:schemeClr val="tx2"/>
                </a:solidFill>
              </a:rPr>
              <a:t>Unfair Dismissal</a:t>
            </a:r>
          </a:p>
        </p:txBody>
      </p:sp>
      <p:sp>
        <p:nvSpPr>
          <p:cNvPr id="3" name="Content Placeholder 2">
            <a:extLst>
              <a:ext uri="{FF2B5EF4-FFF2-40B4-BE49-F238E27FC236}">
                <a16:creationId xmlns:a16="http://schemas.microsoft.com/office/drawing/2014/main" id="{A27C3CAF-1627-1D96-A7EA-0FB7BF050FCF}"/>
              </a:ext>
            </a:extLst>
          </p:cNvPr>
          <p:cNvSpPr>
            <a:spLocks noGrp="1"/>
          </p:cNvSpPr>
          <p:nvPr>
            <p:ph idx="1"/>
          </p:nvPr>
        </p:nvSpPr>
        <p:spPr>
          <a:xfrm>
            <a:off x="6172200" y="804672"/>
            <a:ext cx="5221224" cy="5230368"/>
          </a:xfrm>
        </p:spPr>
        <p:txBody>
          <a:bodyPr anchor="ctr">
            <a:normAutofit/>
          </a:bodyPr>
          <a:lstStyle/>
          <a:p>
            <a:r>
              <a:rPr lang="en-GB" sz="1800">
                <a:solidFill>
                  <a:schemeClr val="tx2"/>
                </a:solidFill>
              </a:rPr>
              <a:t>ET: Dismissal fair</a:t>
            </a:r>
          </a:p>
          <a:p>
            <a:r>
              <a:rPr lang="en-GB" sz="1800">
                <a:solidFill>
                  <a:schemeClr val="tx2"/>
                </a:solidFill>
              </a:rPr>
              <a:t>EAT: ET entitled to finding</a:t>
            </a:r>
          </a:p>
          <a:p>
            <a:r>
              <a:rPr lang="en-GB" sz="1800">
                <a:solidFill>
                  <a:schemeClr val="tx2"/>
                </a:solidFill>
              </a:rPr>
              <a:t>E relied on </a:t>
            </a:r>
            <a:r>
              <a:rPr lang="en-GB" sz="1800" b="1">
                <a:solidFill>
                  <a:schemeClr val="tx2"/>
                </a:solidFill>
              </a:rPr>
              <a:t>Cheltenham v Laird </a:t>
            </a:r>
            <a:r>
              <a:rPr lang="en-GB" sz="1800">
                <a:solidFill>
                  <a:schemeClr val="tx2"/>
                </a:solidFill>
              </a:rPr>
              <a:t>which says that if an application form is ambiguous, the responsibility lies with the employer not the applicant.</a:t>
            </a:r>
          </a:p>
          <a:p>
            <a:r>
              <a:rPr lang="en-GB" sz="1800">
                <a:solidFill>
                  <a:schemeClr val="tx2"/>
                </a:solidFill>
              </a:rPr>
              <a:t>EAT: Applicants have duty to take </a:t>
            </a:r>
            <a:r>
              <a:rPr lang="en-GB" sz="1800" b="1">
                <a:solidFill>
                  <a:schemeClr val="tx2"/>
                </a:solidFill>
              </a:rPr>
              <a:t>reasonable care </a:t>
            </a:r>
            <a:r>
              <a:rPr lang="en-GB" sz="1800">
                <a:solidFill>
                  <a:schemeClr val="tx2"/>
                </a:solidFill>
              </a:rPr>
              <a:t>to ensure that statements of fact that are to be relied on are accurate.</a:t>
            </a:r>
          </a:p>
          <a:p>
            <a:r>
              <a:rPr lang="en-GB" sz="1800">
                <a:solidFill>
                  <a:schemeClr val="tx2"/>
                </a:solidFill>
              </a:rPr>
              <a:t>E had not met the standard.	 </a:t>
            </a:r>
          </a:p>
        </p:txBody>
      </p:sp>
    </p:spTree>
    <p:extLst>
      <p:ext uri="{BB962C8B-B14F-4D97-AF65-F5344CB8AC3E}">
        <p14:creationId xmlns:p14="http://schemas.microsoft.com/office/powerpoint/2010/main" val="34562585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7BF42CA-AD55-48B4-8949-C4DCA60A6A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66AE1D3D-3106-4CB2-AA7C-0C1642AC0F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0A31B6AF-B711-4CDB-8C2B-16E963DDC4C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137" y="0"/>
            <a:ext cx="5646974" cy="6483075"/>
            <a:chOff x="-19221" y="0"/>
            <a:chExt cx="5646974" cy="6483075"/>
          </a:xfrm>
        </p:grpSpPr>
        <p:sp>
          <p:nvSpPr>
            <p:cNvPr id="13" name="Freeform: Shape 12">
              <a:extLst>
                <a:ext uri="{FF2B5EF4-FFF2-40B4-BE49-F238E27FC236}">
                  <a16:creationId xmlns:a16="http://schemas.microsoft.com/office/drawing/2014/main" id="{CA818331-E13C-49C6-B98D-A60AD0E85A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116610"/>
              <a:ext cx="5535001" cy="6250127"/>
            </a:xfrm>
            <a:custGeom>
              <a:avLst/>
              <a:gdLst>
                <a:gd name="connsiteX0" fmla="*/ 2510242 w 5535001"/>
                <a:gd name="connsiteY0" fmla="*/ 174 h 6250127"/>
                <a:gd name="connsiteX1" fmla="*/ 2550551 w 5535001"/>
                <a:gd name="connsiteY1" fmla="*/ 510 h 6250127"/>
                <a:gd name="connsiteX2" fmla="*/ 2629490 w 5535001"/>
                <a:gd name="connsiteY2" fmla="*/ 3757 h 6250127"/>
                <a:gd name="connsiteX3" fmla="*/ 2708317 w 5535001"/>
                <a:gd name="connsiteY3" fmla="*/ 7229 h 6250127"/>
                <a:gd name="connsiteX4" fmla="*/ 2787256 w 5535001"/>
                <a:gd name="connsiteY4" fmla="*/ 14619 h 6250127"/>
                <a:gd name="connsiteX5" fmla="*/ 3408467 w 5535001"/>
                <a:gd name="connsiteY5" fmla="*/ 145064 h 6250127"/>
                <a:gd name="connsiteX6" fmla="*/ 3557723 w 5535001"/>
                <a:gd name="connsiteY6" fmla="*/ 199593 h 6250127"/>
                <a:gd name="connsiteX7" fmla="*/ 3594337 w 5535001"/>
                <a:gd name="connsiteY7" fmla="*/ 214597 h 6250127"/>
                <a:gd name="connsiteX8" fmla="*/ 3630616 w 5535001"/>
                <a:gd name="connsiteY8" fmla="*/ 230385 h 6250127"/>
                <a:gd name="connsiteX9" fmla="*/ 3703172 w 5535001"/>
                <a:gd name="connsiteY9" fmla="*/ 262073 h 6250127"/>
                <a:gd name="connsiteX10" fmla="*/ 3739003 w 5535001"/>
                <a:gd name="connsiteY10" fmla="*/ 278756 h 6250127"/>
                <a:gd name="connsiteX11" fmla="*/ 3756806 w 5535001"/>
                <a:gd name="connsiteY11" fmla="*/ 287266 h 6250127"/>
                <a:gd name="connsiteX12" fmla="*/ 3773714 w 5535001"/>
                <a:gd name="connsiteY12" fmla="*/ 297567 h 6250127"/>
                <a:gd name="connsiteX13" fmla="*/ 3840784 w 5535001"/>
                <a:gd name="connsiteY13" fmla="*/ 339332 h 6250127"/>
                <a:gd name="connsiteX14" fmla="*/ 3873927 w 5535001"/>
                <a:gd name="connsiteY14" fmla="*/ 360495 h 6250127"/>
                <a:gd name="connsiteX15" fmla="*/ 3906062 w 5535001"/>
                <a:gd name="connsiteY15" fmla="*/ 383001 h 6250127"/>
                <a:gd name="connsiteX16" fmla="*/ 3969662 w 5535001"/>
                <a:gd name="connsiteY16" fmla="*/ 428572 h 6250127"/>
                <a:gd name="connsiteX17" fmla="*/ 4423029 w 5535001"/>
                <a:gd name="connsiteY17" fmla="*/ 837600 h 6250127"/>
                <a:gd name="connsiteX18" fmla="*/ 4474647 w 5535001"/>
                <a:gd name="connsiteY18" fmla="*/ 891569 h 6250127"/>
                <a:gd name="connsiteX19" fmla="*/ 4524250 w 5535001"/>
                <a:gd name="connsiteY19" fmla="*/ 946883 h 6250127"/>
                <a:gd name="connsiteX20" fmla="*/ 4573965 w 5535001"/>
                <a:gd name="connsiteY20" fmla="*/ 1001748 h 6250127"/>
                <a:gd name="connsiteX21" fmla="*/ 4622224 w 5535001"/>
                <a:gd name="connsiteY21" fmla="*/ 1057509 h 6250127"/>
                <a:gd name="connsiteX22" fmla="*/ 4717510 w 5535001"/>
                <a:gd name="connsiteY22" fmla="*/ 1169143 h 6250127"/>
                <a:gd name="connsiteX23" fmla="*/ 4764986 w 5535001"/>
                <a:gd name="connsiteY23" fmla="*/ 1224681 h 6250127"/>
                <a:gd name="connsiteX24" fmla="*/ 4813021 w 5535001"/>
                <a:gd name="connsiteY24" fmla="*/ 1279994 h 6250127"/>
                <a:gd name="connsiteX25" fmla="*/ 5001915 w 5535001"/>
                <a:gd name="connsiteY25" fmla="*/ 1506846 h 6250127"/>
                <a:gd name="connsiteX26" fmla="*/ 5170542 w 5535001"/>
                <a:gd name="connsiteY26" fmla="*/ 1751165 h 6250127"/>
                <a:gd name="connsiteX27" fmla="*/ 5428969 w 5535001"/>
                <a:gd name="connsiteY27" fmla="*/ 2293660 h 6250127"/>
                <a:gd name="connsiteX28" fmla="*/ 5534893 w 5535001"/>
                <a:gd name="connsiteY28" fmla="*/ 2899307 h 6250127"/>
                <a:gd name="connsiteX29" fmla="*/ 5508804 w 5535001"/>
                <a:gd name="connsiteY29" fmla="*/ 3211144 h 6250127"/>
                <a:gd name="connsiteX30" fmla="*/ 5426282 w 5535001"/>
                <a:gd name="connsiteY30" fmla="*/ 3513352 h 6250127"/>
                <a:gd name="connsiteX31" fmla="*/ 5248250 w 5535001"/>
                <a:gd name="connsiteY31" fmla="*/ 4030542 h 6250127"/>
                <a:gd name="connsiteX32" fmla="*/ 5208612 w 5535001"/>
                <a:gd name="connsiteY32" fmla="*/ 4161771 h 6250127"/>
                <a:gd name="connsiteX33" fmla="*/ 5170318 w 5535001"/>
                <a:gd name="connsiteY33" fmla="*/ 4294680 h 6250127"/>
                <a:gd name="connsiteX34" fmla="*/ 5132248 w 5535001"/>
                <a:gd name="connsiteY34" fmla="*/ 4430164 h 6250127"/>
                <a:gd name="connsiteX35" fmla="*/ 5112765 w 5535001"/>
                <a:gd name="connsiteY35" fmla="*/ 4498914 h 6250127"/>
                <a:gd name="connsiteX36" fmla="*/ 5091715 w 5535001"/>
                <a:gd name="connsiteY36" fmla="*/ 4569119 h 6250127"/>
                <a:gd name="connsiteX37" fmla="*/ 5068985 w 5535001"/>
                <a:gd name="connsiteY37" fmla="*/ 4640220 h 6250127"/>
                <a:gd name="connsiteX38" fmla="*/ 5043904 w 5535001"/>
                <a:gd name="connsiteY38" fmla="*/ 4712105 h 6250127"/>
                <a:gd name="connsiteX39" fmla="*/ 5015799 w 5535001"/>
                <a:gd name="connsiteY39" fmla="*/ 4784438 h 6250127"/>
                <a:gd name="connsiteX40" fmla="*/ 4982880 w 5535001"/>
                <a:gd name="connsiteY40" fmla="*/ 4856435 h 6250127"/>
                <a:gd name="connsiteX41" fmla="*/ 4817276 w 5535001"/>
                <a:gd name="connsiteY41" fmla="*/ 5125275 h 6250127"/>
                <a:gd name="connsiteX42" fmla="*/ 4618753 w 5535001"/>
                <a:gd name="connsiteY42" fmla="*/ 5355374 h 6250127"/>
                <a:gd name="connsiteX43" fmla="*/ 4566575 w 5535001"/>
                <a:gd name="connsiteY43" fmla="*/ 5408560 h 6250127"/>
                <a:gd name="connsiteX44" fmla="*/ 4513837 w 5535001"/>
                <a:gd name="connsiteY44" fmla="*/ 5461186 h 6250127"/>
                <a:gd name="connsiteX45" fmla="*/ 4459531 w 5535001"/>
                <a:gd name="connsiteY45" fmla="*/ 5512580 h 6250127"/>
                <a:gd name="connsiteX46" fmla="*/ 4404554 w 5535001"/>
                <a:gd name="connsiteY46" fmla="*/ 5563526 h 6250127"/>
                <a:gd name="connsiteX47" fmla="*/ 4348009 w 5535001"/>
                <a:gd name="connsiteY47" fmla="*/ 5613017 h 6250127"/>
                <a:gd name="connsiteX48" fmla="*/ 4290568 w 5535001"/>
                <a:gd name="connsiteY48" fmla="*/ 5661948 h 6250127"/>
                <a:gd name="connsiteX49" fmla="*/ 4276124 w 5535001"/>
                <a:gd name="connsiteY49" fmla="*/ 5674153 h 6250127"/>
                <a:gd name="connsiteX50" fmla="*/ 4261120 w 5535001"/>
                <a:gd name="connsiteY50" fmla="*/ 5685798 h 6250127"/>
                <a:gd name="connsiteX51" fmla="*/ 4231112 w 5535001"/>
                <a:gd name="connsiteY51" fmla="*/ 5708976 h 6250127"/>
                <a:gd name="connsiteX52" fmla="*/ 4170984 w 5535001"/>
                <a:gd name="connsiteY52" fmla="*/ 5755443 h 6250127"/>
                <a:gd name="connsiteX53" fmla="*/ 4046025 w 5535001"/>
                <a:gd name="connsiteY53" fmla="*/ 5843228 h 6250127"/>
                <a:gd name="connsiteX54" fmla="*/ 3915356 w 5535001"/>
                <a:gd name="connsiteY54" fmla="*/ 5923735 h 6250127"/>
                <a:gd name="connsiteX55" fmla="*/ 3346323 w 5535001"/>
                <a:gd name="connsiteY55" fmla="*/ 6158872 h 6250127"/>
                <a:gd name="connsiteX56" fmla="*/ 2743476 w 5535001"/>
                <a:gd name="connsiteY56" fmla="*/ 6247328 h 6250127"/>
                <a:gd name="connsiteX57" fmla="*/ 2668120 w 5535001"/>
                <a:gd name="connsiteY57" fmla="*/ 6249344 h 6250127"/>
                <a:gd name="connsiteX58" fmla="*/ 2630498 w 5535001"/>
                <a:gd name="connsiteY58" fmla="*/ 6250127 h 6250127"/>
                <a:gd name="connsiteX59" fmla="*/ 2592988 w 5535001"/>
                <a:gd name="connsiteY59" fmla="*/ 6249568 h 6250127"/>
                <a:gd name="connsiteX60" fmla="*/ 2518080 w 5535001"/>
                <a:gd name="connsiteY60" fmla="*/ 6247777 h 6250127"/>
                <a:gd name="connsiteX61" fmla="*/ 2442948 w 5535001"/>
                <a:gd name="connsiteY61" fmla="*/ 6244529 h 6250127"/>
                <a:gd name="connsiteX62" fmla="*/ 2291676 w 5535001"/>
                <a:gd name="connsiteY62" fmla="*/ 6232213 h 6250127"/>
                <a:gd name="connsiteX63" fmla="*/ 2141412 w 5535001"/>
                <a:gd name="connsiteY63" fmla="*/ 6212394 h 6250127"/>
                <a:gd name="connsiteX64" fmla="*/ 1992715 w 5535001"/>
                <a:gd name="connsiteY64" fmla="*/ 6184961 h 6250127"/>
                <a:gd name="connsiteX65" fmla="*/ 1845811 w 5535001"/>
                <a:gd name="connsiteY65" fmla="*/ 6151034 h 6250127"/>
                <a:gd name="connsiteX66" fmla="*/ 1701033 w 5535001"/>
                <a:gd name="connsiteY66" fmla="*/ 6110724 h 6250127"/>
                <a:gd name="connsiteX67" fmla="*/ 1629484 w 5535001"/>
                <a:gd name="connsiteY67" fmla="*/ 6088219 h 6250127"/>
                <a:gd name="connsiteX68" fmla="*/ 1558383 w 5535001"/>
                <a:gd name="connsiteY68" fmla="*/ 6064929 h 6250127"/>
                <a:gd name="connsiteX69" fmla="*/ 1011968 w 5535001"/>
                <a:gd name="connsiteY69" fmla="*/ 5828896 h 6250127"/>
                <a:gd name="connsiteX70" fmla="*/ 511237 w 5535001"/>
                <a:gd name="connsiteY70" fmla="*/ 5512356 h 6250127"/>
                <a:gd name="connsiteX71" fmla="*/ 395572 w 5535001"/>
                <a:gd name="connsiteY71" fmla="*/ 5419757 h 6250127"/>
                <a:gd name="connsiteX72" fmla="*/ 284722 w 5535001"/>
                <a:gd name="connsiteY72" fmla="*/ 5321559 h 6250127"/>
                <a:gd name="connsiteX73" fmla="*/ 257513 w 5535001"/>
                <a:gd name="connsiteY73" fmla="*/ 5296477 h 6250127"/>
                <a:gd name="connsiteX74" fmla="*/ 243853 w 5535001"/>
                <a:gd name="connsiteY74" fmla="*/ 5283937 h 6250127"/>
                <a:gd name="connsiteX75" fmla="*/ 230752 w 5535001"/>
                <a:gd name="connsiteY75" fmla="*/ 5270836 h 6250127"/>
                <a:gd name="connsiteX76" fmla="*/ 178574 w 5535001"/>
                <a:gd name="connsiteY76" fmla="*/ 5218322 h 6250127"/>
                <a:gd name="connsiteX77" fmla="*/ 126508 w 5535001"/>
                <a:gd name="connsiteY77" fmla="*/ 5165584 h 6250127"/>
                <a:gd name="connsiteX78" fmla="*/ 76345 w 5535001"/>
                <a:gd name="connsiteY78" fmla="*/ 5111167 h 6250127"/>
                <a:gd name="connsiteX79" fmla="*/ 26407 w 5535001"/>
                <a:gd name="connsiteY79" fmla="*/ 5056413 h 6250127"/>
                <a:gd name="connsiteX80" fmla="*/ 0 w 5535001"/>
                <a:gd name="connsiteY80" fmla="*/ 5024776 h 6250127"/>
                <a:gd name="connsiteX81" fmla="*/ 0 w 5535001"/>
                <a:gd name="connsiteY81" fmla="*/ 4492798 h 6250127"/>
                <a:gd name="connsiteX82" fmla="*/ 28534 w 5535001"/>
                <a:gd name="connsiteY82" fmla="*/ 4537879 h 6250127"/>
                <a:gd name="connsiteX83" fmla="*/ 66604 w 5535001"/>
                <a:gd name="connsiteY83" fmla="*/ 4592745 h 6250127"/>
                <a:gd name="connsiteX84" fmla="*/ 104114 w 5535001"/>
                <a:gd name="connsiteY84" fmla="*/ 4647834 h 6250127"/>
                <a:gd name="connsiteX85" fmla="*/ 143751 w 5535001"/>
                <a:gd name="connsiteY85" fmla="*/ 4701580 h 6250127"/>
                <a:gd name="connsiteX86" fmla="*/ 182717 w 5535001"/>
                <a:gd name="connsiteY86" fmla="*/ 4755773 h 6250127"/>
                <a:gd name="connsiteX87" fmla="*/ 223810 w 5535001"/>
                <a:gd name="connsiteY87" fmla="*/ 4808399 h 6250127"/>
                <a:gd name="connsiteX88" fmla="*/ 264679 w 5535001"/>
                <a:gd name="connsiteY88" fmla="*/ 4861249 h 6250127"/>
                <a:gd name="connsiteX89" fmla="*/ 307788 w 5535001"/>
                <a:gd name="connsiteY89" fmla="*/ 4912420 h 6250127"/>
                <a:gd name="connsiteX90" fmla="*/ 351232 w 5535001"/>
                <a:gd name="connsiteY90" fmla="*/ 4963254 h 6250127"/>
                <a:gd name="connsiteX91" fmla="*/ 397028 w 5535001"/>
                <a:gd name="connsiteY91" fmla="*/ 5012185 h 6250127"/>
                <a:gd name="connsiteX92" fmla="*/ 443496 w 5535001"/>
                <a:gd name="connsiteY92" fmla="*/ 5060444 h 6250127"/>
                <a:gd name="connsiteX93" fmla="*/ 455140 w 5535001"/>
                <a:gd name="connsiteY93" fmla="*/ 5072537 h 6250127"/>
                <a:gd name="connsiteX94" fmla="*/ 467345 w 5535001"/>
                <a:gd name="connsiteY94" fmla="*/ 5083958 h 6250127"/>
                <a:gd name="connsiteX95" fmla="*/ 491755 w 5535001"/>
                <a:gd name="connsiteY95" fmla="*/ 5106912 h 6250127"/>
                <a:gd name="connsiteX96" fmla="*/ 540686 w 5535001"/>
                <a:gd name="connsiteY96" fmla="*/ 5152819 h 6250127"/>
                <a:gd name="connsiteX97" fmla="*/ 552890 w 5535001"/>
                <a:gd name="connsiteY97" fmla="*/ 5164353 h 6250127"/>
                <a:gd name="connsiteX98" fmla="*/ 565655 w 5535001"/>
                <a:gd name="connsiteY98" fmla="*/ 5175214 h 6250127"/>
                <a:gd name="connsiteX99" fmla="*/ 591072 w 5535001"/>
                <a:gd name="connsiteY99" fmla="*/ 5197048 h 6250127"/>
                <a:gd name="connsiteX100" fmla="*/ 694197 w 5535001"/>
                <a:gd name="connsiteY100" fmla="*/ 5283041 h 6250127"/>
                <a:gd name="connsiteX101" fmla="*/ 1146221 w 5535001"/>
                <a:gd name="connsiteY101" fmla="*/ 5573716 h 6250127"/>
                <a:gd name="connsiteX102" fmla="*/ 1650982 w 5535001"/>
                <a:gd name="connsiteY102" fmla="*/ 5758130 h 6250127"/>
                <a:gd name="connsiteX103" fmla="*/ 1716485 w 5535001"/>
                <a:gd name="connsiteY103" fmla="*/ 5772798 h 6250127"/>
                <a:gd name="connsiteX104" fmla="*/ 1782211 w 5535001"/>
                <a:gd name="connsiteY104" fmla="*/ 5786235 h 6250127"/>
                <a:gd name="connsiteX105" fmla="*/ 1848386 w 5535001"/>
                <a:gd name="connsiteY105" fmla="*/ 5796984 h 6250127"/>
                <a:gd name="connsiteX106" fmla="*/ 1881417 w 5535001"/>
                <a:gd name="connsiteY106" fmla="*/ 5802359 h 6250127"/>
                <a:gd name="connsiteX107" fmla="*/ 1914560 w 5535001"/>
                <a:gd name="connsiteY107" fmla="*/ 5807061 h 6250127"/>
                <a:gd name="connsiteX108" fmla="*/ 2047469 w 5535001"/>
                <a:gd name="connsiteY108" fmla="*/ 5821282 h 6250127"/>
                <a:gd name="connsiteX109" fmla="*/ 2180601 w 5535001"/>
                <a:gd name="connsiteY109" fmla="*/ 5828896 h 6250127"/>
                <a:gd name="connsiteX110" fmla="*/ 2313622 w 5535001"/>
                <a:gd name="connsiteY110" fmla="*/ 5830463 h 6250127"/>
                <a:gd name="connsiteX111" fmla="*/ 2380021 w 5535001"/>
                <a:gd name="connsiteY111" fmla="*/ 5828448 h 6250127"/>
                <a:gd name="connsiteX112" fmla="*/ 2446195 w 5535001"/>
                <a:gd name="connsiteY112" fmla="*/ 5826433 h 6250127"/>
                <a:gd name="connsiteX113" fmla="*/ 2513041 w 5535001"/>
                <a:gd name="connsiteY113" fmla="*/ 5822737 h 6250127"/>
                <a:gd name="connsiteX114" fmla="*/ 2580111 w 5535001"/>
                <a:gd name="connsiteY114" fmla="*/ 5818258 h 6250127"/>
                <a:gd name="connsiteX115" fmla="*/ 2613590 w 5535001"/>
                <a:gd name="connsiteY115" fmla="*/ 5816355 h 6250127"/>
                <a:gd name="connsiteX116" fmla="*/ 2646845 w 5535001"/>
                <a:gd name="connsiteY116" fmla="*/ 5813108 h 6250127"/>
                <a:gd name="connsiteX117" fmla="*/ 2713244 w 5535001"/>
                <a:gd name="connsiteY117" fmla="*/ 5806838 h 6250127"/>
                <a:gd name="connsiteX118" fmla="*/ 3230882 w 5535001"/>
                <a:gd name="connsiteY118" fmla="*/ 5721292 h 6250127"/>
                <a:gd name="connsiteX119" fmla="*/ 3720416 w 5535001"/>
                <a:gd name="connsiteY119" fmla="*/ 5556472 h 6250127"/>
                <a:gd name="connsiteX120" fmla="*/ 3837425 w 5535001"/>
                <a:gd name="connsiteY120" fmla="*/ 5499927 h 6250127"/>
                <a:gd name="connsiteX121" fmla="*/ 3951634 w 5535001"/>
                <a:gd name="connsiteY121" fmla="*/ 5436552 h 6250127"/>
                <a:gd name="connsiteX122" fmla="*/ 4007284 w 5535001"/>
                <a:gd name="connsiteY122" fmla="*/ 5401841 h 6250127"/>
                <a:gd name="connsiteX123" fmla="*/ 4035164 w 5535001"/>
                <a:gd name="connsiteY123" fmla="*/ 5384374 h 6250127"/>
                <a:gd name="connsiteX124" fmla="*/ 4049049 w 5535001"/>
                <a:gd name="connsiteY124" fmla="*/ 5375640 h 6250127"/>
                <a:gd name="connsiteX125" fmla="*/ 4062485 w 5535001"/>
                <a:gd name="connsiteY125" fmla="*/ 5366123 h 6250127"/>
                <a:gd name="connsiteX126" fmla="*/ 4116567 w 5535001"/>
                <a:gd name="connsiteY126" fmla="*/ 5328277 h 6250127"/>
                <a:gd name="connsiteX127" fmla="*/ 4169976 w 5535001"/>
                <a:gd name="connsiteY127" fmla="*/ 5289199 h 6250127"/>
                <a:gd name="connsiteX128" fmla="*/ 4222042 w 5535001"/>
                <a:gd name="connsiteY128" fmla="*/ 5247994 h 6250127"/>
                <a:gd name="connsiteX129" fmla="*/ 4273213 w 5535001"/>
                <a:gd name="connsiteY129" fmla="*/ 5205558 h 6250127"/>
                <a:gd name="connsiteX130" fmla="*/ 4323151 w 5535001"/>
                <a:gd name="connsiteY130" fmla="*/ 5161329 h 6250127"/>
                <a:gd name="connsiteX131" fmla="*/ 4371971 w 5535001"/>
                <a:gd name="connsiteY131" fmla="*/ 5116093 h 6250127"/>
                <a:gd name="connsiteX132" fmla="*/ 4546868 w 5535001"/>
                <a:gd name="connsiteY132" fmla="*/ 4924400 h 6250127"/>
                <a:gd name="connsiteX133" fmla="*/ 4675634 w 5535001"/>
                <a:gd name="connsiteY133" fmla="*/ 4715352 h 6250127"/>
                <a:gd name="connsiteX134" fmla="*/ 4700155 w 5535001"/>
                <a:gd name="connsiteY134" fmla="*/ 4659255 h 6250127"/>
                <a:gd name="connsiteX135" fmla="*/ 4721206 w 5535001"/>
                <a:gd name="connsiteY135" fmla="*/ 4600135 h 6250127"/>
                <a:gd name="connsiteX136" fmla="*/ 4740465 w 5535001"/>
                <a:gd name="connsiteY136" fmla="*/ 4538887 h 6250127"/>
                <a:gd name="connsiteX137" fmla="*/ 4758492 w 5535001"/>
                <a:gd name="connsiteY137" fmla="*/ 4475848 h 6250127"/>
                <a:gd name="connsiteX138" fmla="*/ 4891288 w 5535001"/>
                <a:gd name="connsiteY138" fmla="*/ 3930329 h 6250127"/>
                <a:gd name="connsiteX139" fmla="*/ 5066298 w 5535001"/>
                <a:gd name="connsiteY139" fmla="*/ 3382235 h 6250127"/>
                <a:gd name="connsiteX140" fmla="*/ 5156994 w 5535001"/>
                <a:gd name="connsiteY140" fmla="*/ 2898635 h 6250127"/>
                <a:gd name="connsiteX141" fmla="*/ 5083317 w 5535001"/>
                <a:gd name="connsiteY141" fmla="*/ 2402047 h 6250127"/>
                <a:gd name="connsiteX142" fmla="*/ 4871022 w 5535001"/>
                <a:gd name="connsiteY142" fmla="*/ 1926958 h 6250127"/>
                <a:gd name="connsiteX143" fmla="*/ 4727028 w 5535001"/>
                <a:gd name="connsiteY143" fmla="*/ 1703577 h 6250127"/>
                <a:gd name="connsiteX144" fmla="*/ 4563776 w 5535001"/>
                <a:gd name="connsiteY144" fmla="*/ 1490834 h 6250127"/>
                <a:gd name="connsiteX145" fmla="*/ 4370291 w 5535001"/>
                <a:gd name="connsiteY145" fmla="*/ 1300596 h 6250127"/>
                <a:gd name="connsiteX146" fmla="*/ 4266046 w 5535001"/>
                <a:gd name="connsiteY146" fmla="*/ 1214491 h 6250127"/>
                <a:gd name="connsiteX147" fmla="*/ 4212973 w 5535001"/>
                <a:gd name="connsiteY147" fmla="*/ 1173062 h 6250127"/>
                <a:gd name="connsiteX148" fmla="*/ 4157995 w 5535001"/>
                <a:gd name="connsiteY148" fmla="*/ 1134545 h 6250127"/>
                <a:gd name="connsiteX149" fmla="*/ 3697126 w 5535001"/>
                <a:gd name="connsiteY149" fmla="*/ 881044 h 6250127"/>
                <a:gd name="connsiteX150" fmla="*/ 3637670 w 5535001"/>
                <a:gd name="connsiteY150" fmla="*/ 856747 h 6250127"/>
                <a:gd name="connsiteX151" fmla="*/ 3608222 w 5535001"/>
                <a:gd name="connsiteY151" fmla="*/ 844318 h 6250127"/>
                <a:gd name="connsiteX152" fmla="*/ 3578214 w 5535001"/>
                <a:gd name="connsiteY152" fmla="*/ 833457 h 6250127"/>
                <a:gd name="connsiteX153" fmla="*/ 3518309 w 5535001"/>
                <a:gd name="connsiteY153" fmla="*/ 812294 h 6250127"/>
                <a:gd name="connsiteX154" fmla="*/ 3503417 w 5535001"/>
                <a:gd name="connsiteY154" fmla="*/ 806920 h 6250127"/>
                <a:gd name="connsiteX155" fmla="*/ 3489533 w 5535001"/>
                <a:gd name="connsiteY155" fmla="*/ 799642 h 6250127"/>
                <a:gd name="connsiteX156" fmla="*/ 3460869 w 5535001"/>
                <a:gd name="connsiteY156" fmla="*/ 787101 h 6250127"/>
                <a:gd name="connsiteX157" fmla="*/ 3402980 w 5535001"/>
                <a:gd name="connsiteY157" fmla="*/ 763475 h 6250127"/>
                <a:gd name="connsiteX158" fmla="*/ 3374092 w 5535001"/>
                <a:gd name="connsiteY158" fmla="*/ 751606 h 6250127"/>
                <a:gd name="connsiteX159" fmla="*/ 3344980 w 5535001"/>
                <a:gd name="connsiteY159" fmla="*/ 740409 h 6250127"/>
                <a:gd name="connsiteX160" fmla="*/ 3226627 w 5535001"/>
                <a:gd name="connsiteY160" fmla="*/ 700772 h 6250127"/>
                <a:gd name="connsiteX161" fmla="*/ 2735750 w 5535001"/>
                <a:gd name="connsiteY161" fmla="*/ 614667 h 6250127"/>
                <a:gd name="connsiteX162" fmla="*/ 2673158 w 5535001"/>
                <a:gd name="connsiteY162" fmla="*/ 610412 h 6250127"/>
                <a:gd name="connsiteX163" fmla="*/ 2610119 w 5535001"/>
                <a:gd name="connsiteY163" fmla="*/ 609628 h 6250127"/>
                <a:gd name="connsiteX164" fmla="*/ 2547080 w 5535001"/>
                <a:gd name="connsiteY164" fmla="*/ 608620 h 6250127"/>
                <a:gd name="connsiteX165" fmla="*/ 2516400 w 5535001"/>
                <a:gd name="connsiteY165" fmla="*/ 608844 h 6250127"/>
                <a:gd name="connsiteX166" fmla="*/ 2486280 w 5535001"/>
                <a:gd name="connsiteY166" fmla="*/ 609740 h 6250127"/>
                <a:gd name="connsiteX167" fmla="*/ 2426376 w 5535001"/>
                <a:gd name="connsiteY167" fmla="*/ 613099 h 6250127"/>
                <a:gd name="connsiteX168" fmla="*/ 2366920 w 5535001"/>
                <a:gd name="connsiteY168" fmla="*/ 618474 h 6250127"/>
                <a:gd name="connsiteX169" fmla="*/ 2337248 w 5535001"/>
                <a:gd name="connsiteY169" fmla="*/ 621497 h 6250127"/>
                <a:gd name="connsiteX170" fmla="*/ 2307800 w 5535001"/>
                <a:gd name="connsiteY170" fmla="*/ 625528 h 6250127"/>
                <a:gd name="connsiteX171" fmla="*/ 2278351 w 5535001"/>
                <a:gd name="connsiteY171" fmla="*/ 629559 h 6250127"/>
                <a:gd name="connsiteX172" fmla="*/ 2249127 w 5535001"/>
                <a:gd name="connsiteY172" fmla="*/ 634710 h 6250127"/>
                <a:gd name="connsiteX173" fmla="*/ 1796096 w 5535001"/>
                <a:gd name="connsiteY173" fmla="*/ 781726 h 6250127"/>
                <a:gd name="connsiteX174" fmla="*/ 1370833 w 5535001"/>
                <a:gd name="connsiteY174" fmla="*/ 1048663 h 6250127"/>
                <a:gd name="connsiteX175" fmla="*/ 959790 w 5535001"/>
                <a:gd name="connsiteY175" fmla="*/ 1390844 h 6250127"/>
                <a:gd name="connsiteX176" fmla="*/ 749062 w 5535001"/>
                <a:gd name="connsiteY176" fmla="*/ 1577611 h 6250127"/>
                <a:gd name="connsiteX177" fmla="*/ 524786 w 5535001"/>
                <a:gd name="connsiteY177" fmla="*/ 1763145 h 6250127"/>
                <a:gd name="connsiteX178" fmla="*/ 84071 w 5535001"/>
                <a:gd name="connsiteY178" fmla="*/ 2098496 h 6250127"/>
                <a:gd name="connsiteX179" fmla="*/ 0 w 5535001"/>
                <a:gd name="connsiteY179" fmla="*/ 2168094 h 6250127"/>
                <a:gd name="connsiteX180" fmla="*/ 0 w 5535001"/>
                <a:gd name="connsiteY180" fmla="*/ 1576676 h 6250127"/>
                <a:gd name="connsiteX181" fmla="*/ 174655 w 5535001"/>
                <a:gd name="connsiteY181" fmla="*/ 1387597 h 6250127"/>
                <a:gd name="connsiteX182" fmla="*/ 363661 w 5535001"/>
                <a:gd name="connsiteY182" fmla="*/ 1188626 h 6250127"/>
                <a:gd name="connsiteX183" fmla="*/ 458052 w 5535001"/>
                <a:gd name="connsiteY183" fmla="*/ 1086397 h 6250127"/>
                <a:gd name="connsiteX184" fmla="*/ 557257 w 5535001"/>
                <a:gd name="connsiteY184" fmla="*/ 981593 h 6250127"/>
                <a:gd name="connsiteX185" fmla="*/ 994165 w 5535001"/>
                <a:gd name="connsiteY185" fmla="*/ 578389 h 6250127"/>
                <a:gd name="connsiteX186" fmla="*/ 1520873 w 5535001"/>
                <a:gd name="connsiteY186" fmla="*/ 237215 h 6250127"/>
                <a:gd name="connsiteX187" fmla="*/ 2141748 w 5535001"/>
                <a:gd name="connsiteY187" fmla="*/ 31190 h 6250127"/>
                <a:gd name="connsiteX188" fmla="*/ 2182505 w 5535001"/>
                <a:gd name="connsiteY188" fmla="*/ 24360 h 6250127"/>
                <a:gd name="connsiteX189" fmla="*/ 2223374 w 5535001"/>
                <a:gd name="connsiteY189" fmla="*/ 18873 h 6250127"/>
                <a:gd name="connsiteX190" fmla="*/ 2264355 w 5535001"/>
                <a:gd name="connsiteY190" fmla="*/ 13611 h 6250127"/>
                <a:gd name="connsiteX191" fmla="*/ 2305336 w 5535001"/>
                <a:gd name="connsiteY191" fmla="*/ 9580 h 6250127"/>
                <a:gd name="connsiteX192" fmla="*/ 2387410 w 5535001"/>
                <a:gd name="connsiteY192" fmla="*/ 3645 h 6250127"/>
                <a:gd name="connsiteX193" fmla="*/ 2469373 w 5535001"/>
                <a:gd name="connsiteY193" fmla="*/ 622 h 62501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Lst>
              <a:rect l="l" t="t" r="r" b="b"/>
              <a:pathLst>
                <a:path w="5535001" h="6250127">
                  <a:moveTo>
                    <a:pt x="2510242" y="174"/>
                  </a:moveTo>
                  <a:cubicBezTo>
                    <a:pt x="2523902" y="-50"/>
                    <a:pt x="2537562" y="-162"/>
                    <a:pt x="2550551" y="510"/>
                  </a:cubicBezTo>
                  <a:lnTo>
                    <a:pt x="2629490" y="3757"/>
                  </a:lnTo>
                  <a:lnTo>
                    <a:pt x="2708317" y="7229"/>
                  </a:lnTo>
                  <a:cubicBezTo>
                    <a:pt x="2734630" y="8572"/>
                    <a:pt x="2760943" y="12155"/>
                    <a:pt x="2787256" y="14619"/>
                  </a:cubicBezTo>
                  <a:cubicBezTo>
                    <a:pt x="2997536" y="34885"/>
                    <a:pt x="3207144" y="77994"/>
                    <a:pt x="3408467" y="145064"/>
                  </a:cubicBezTo>
                  <a:lnTo>
                    <a:pt x="3557723" y="199593"/>
                  </a:lnTo>
                  <a:cubicBezTo>
                    <a:pt x="3570264" y="203848"/>
                    <a:pt x="3582245" y="209447"/>
                    <a:pt x="3594337" y="214597"/>
                  </a:cubicBezTo>
                  <a:lnTo>
                    <a:pt x="3630616" y="230385"/>
                  </a:lnTo>
                  <a:lnTo>
                    <a:pt x="3703172" y="262073"/>
                  </a:lnTo>
                  <a:cubicBezTo>
                    <a:pt x="3715265" y="267335"/>
                    <a:pt x="3727358" y="272598"/>
                    <a:pt x="3739003" y="278756"/>
                  </a:cubicBezTo>
                  <a:cubicBezTo>
                    <a:pt x="3744937" y="281667"/>
                    <a:pt x="3750984" y="284131"/>
                    <a:pt x="3756806" y="287266"/>
                  </a:cubicBezTo>
                  <a:cubicBezTo>
                    <a:pt x="3762517" y="290513"/>
                    <a:pt x="3768115" y="294208"/>
                    <a:pt x="3773714" y="297567"/>
                  </a:cubicBezTo>
                  <a:lnTo>
                    <a:pt x="3840784" y="339332"/>
                  </a:lnTo>
                  <a:cubicBezTo>
                    <a:pt x="3851869" y="346386"/>
                    <a:pt x="3863290" y="352881"/>
                    <a:pt x="3873927" y="360495"/>
                  </a:cubicBezTo>
                  <a:lnTo>
                    <a:pt x="3906062" y="383001"/>
                  </a:lnTo>
                  <a:lnTo>
                    <a:pt x="3969662" y="428572"/>
                  </a:lnTo>
                  <a:cubicBezTo>
                    <a:pt x="4137281" y="552188"/>
                    <a:pt x="4285417" y="693270"/>
                    <a:pt x="4423029" y="837600"/>
                  </a:cubicBezTo>
                  <a:cubicBezTo>
                    <a:pt x="4440160" y="855739"/>
                    <a:pt x="4457404" y="873766"/>
                    <a:pt x="4474647" y="891569"/>
                  </a:cubicBezTo>
                  <a:lnTo>
                    <a:pt x="4524250" y="946883"/>
                  </a:lnTo>
                  <a:lnTo>
                    <a:pt x="4573965" y="1001748"/>
                  </a:lnTo>
                  <a:cubicBezTo>
                    <a:pt x="4590760" y="1019887"/>
                    <a:pt x="4605988" y="1039146"/>
                    <a:pt x="4622224" y="1057509"/>
                  </a:cubicBezTo>
                  <a:cubicBezTo>
                    <a:pt x="4653911" y="1094907"/>
                    <a:pt x="4686831" y="1131409"/>
                    <a:pt x="4717510" y="1169143"/>
                  </a:cubicBezTo>
                  <a:cubicBezTo>
                    <a:pt x="4733186" y="1187730"/>
                    <a:pt x="4748862" y="1206430"/>
                    <a:pt x="4764986" y="1224681"/>
                  </a:cubicBezTo>
                  <a:cubicBezTo>
                    <a:pt x="4780886" y="1243044"/>
                    <a:pt x="4797233" y="1261071"/>
                    <a:pt x="4813021" y="1279994"/>
                  </a:cubicBezTo>
                  <a:cubicBezTo>
                    <a:pt x="4877292" y="1354230"/>
                    <a:pt x="4941339" y="1428914"/>
                    <a:pt x="5001915" y="1506846"/>
                  </a:cubicBezTo>
                  <a:cubicBezTo>
                    <a:pt x="5062603" y="1584665"/>
                    <a:pt x="5118252" y="1666739"/>
                    <a:pt x="5170542" y="1751165"/>
                  </a:cubicBezTo>
                  <a:cubicBezTo>
                    <a:pt x="5274898" y="1920240"/>
                    <a:pt x="5363579" y="2101295"/>
                    <a:pt x="5428969" y="2293660"/>
                  </a:cubicBezTo>
                  <a:cubicBezTo>
                    <a:pt x="5494136" y="2485801"/>
                    <a:pt x="5533102" y="2690819"/>
                    <a:pt x="5534893" y="2899307"/>
                  </a:cubicBezTo>
                  <a:cubicBezTo>
                    <a:pt x="5536124" y="3003439"/>
                    <a:pt x="5526831" y="3108132"/>
                    <a:pt x="5508804" y="3211144"/>
                  </a:cubicBezTo>
                  <a:cubicBezTo>
                    <a:pt x="5490441" y="3314157"/>
                    <a:pt x="5462336" y="3415490"/>
                    <a:pt x="5426282" y="3513352"/>
                  </a:cubicBezTo>
                  <a:cubicBezTo>
                    <a:pt x="5363355" y="3684890"/>
                    <a:pt x="5302219" y="3856428"/>
                    <a:pt x="5248250" y="4030542"/>
                  </a:cubicBezTo>
                  <a:lnTo>
                    <a:pt x="5208612" y="4161771"/>
                  </a:lnTo>
                  <a:lnTo>
                    <a:pt x="5170318" y="4294680"/>
                  </a:lnTo>
                  <a:lnTo>
                    <a:pt x="5132248" y="4430164"/>
                  </a:lnTo>
                  <a:lnTo>
                    <a:pt x="5112765" y="4498914"/>
                  </a:lnTo>
                  <a:lnTo>
                    <a:pt x="5091715" y="4569119"/>
                  </a:lnTo>
                  <a:cubicBezTo>
                    <a:pt x="5085221" y="4592297"/>
                    <a:pt x="5076823" y="4616482"/>
                    <a:pt x="5068985" y="4640220"/>
                  </a:cubicBezTo>
                  <a:cubicBezTo>
                    <a:pt x="5060699" y="4664182"/>
                    <a:pt x="5053981" y="4687807"/>
                    <a:pt x="5043904" y="4712105"/>
                  </a:cubicBezTo>
                  <a:lnTo>
                    <a:pt x="5015799" y="4784438"/>
                  </a:lnTo>
                  <a:cubicBezTo>
                    <a:pt x="5005274" y="4808511"/>
                    <a:pt x="4993965" y="4832473"/>
                    <a:pt x="4982880" y="4856435"/>
                  </a:cubicBezTo>
                  <a:cubicBezTo>
                    <a:pt x="4936524" y="4951273"/>
                    <a:pt x="4881099" y="5044096"/>
                    <a:pt x="4817276" y="5125275"/>
                  </a:cubicBezTo>
                  <a:cubicBezTo>
                    <a:pt x="4755244" y="5208805"/>
                    <a:pt x="4686943" y="5282817"/>
                    <a:pt x="4618753" y="5355374"/>
                  </a:cubicBezTo>
                  <a:cubicBezTo>
                    <a:pt x="4602069" y="5374073"/>
                    <a:pt x="4584154" y="5391092"/>
                    <a:pt x="4566575" y="5408560"/>
                  </a:cubicBezTo>
                  <a:lnTo>
                    <a:pt x="4513837" y="5461186"/>
                  </a:lnTo>
                  <a:cubicBezTo>
                    <a:pt x="4496593" y="5479101"/>
                    <a:pt x="4477894" y="5495560"/>
                    <a:pt x="4459531" y="5512580"/>
                  </a:cubicBezTo>
                  <a:lnTo>
                    <a:pt x="4404554" y="5563526"/>
                  </a:lnTo>
                  <a:cubicBezTo>
                    <a:pt x="4386527" y="5580770"/>
                    <a:pt x="4366932" y="5596670"/>
                    <a:pt x="4348009" y="5613017"/>
                  </a:cubicBezTo>
                  <a:lnTo>
                    <a:pt x="4290568" y="5661948"/>
                  </a:lnTo>
                  <a:lnTo>
                    <a:pt x="4276124" y="5674153"/>
                  </a:lnTo>
                  <a:lnTo>
                    <a:pt x="4261120" y="5685798"/>
                  </a:lnTo>
                  <a:lnTo>
                    <a:pt x="4231112" y="5708976"/>
                  </a:lnTo>
                  <a:lnTo>
                    <a:pt x="4170984" y="5755443"/>
                  </a:lnTo>
                  <a:cubicBezTo>
                    <a:pt x="4130227" y="5785563"/>
                    <a:pt x="4087790" y="5813892"/>
                    <a:pt x="4046025" y="5843228"/>
                  </a:cubicBezTo>
                  <a:cubicBezTo>
                    <a:pt x="4002917" y="5870437"/>
                    <a:pt x="3959248" y="5897309"/>
                    <a:pt x="3915356" y="5923735"/>
                  </a:cubicBezTo>
                  <a:cubicBezTo>
                    <a:pt x="3737659" y="6026299"/>
                    <a:pt x="3544847" y="6106022"/>
                    <a:pt x="3346323" y="6158872"/>
                  </a:cubicBezTo>
                  <a:cubicBezTo>
                    <a:pt x="3147800" y="6211946"/>
                    <a:pt x="2944462" y="6239714"/>
                    <a:pt x="2743476" y="6247328"/>
                  </a:cubicBezTo>
                  <a:lnTo>
                    <a:pt x="2668120" y="6249344"/>
                  </a:lnTo>
                  <a:lnTo>
                    <a:pt x="2630498" y="6250127"/>
                  </a:lnTo>
                  <a:lnTo>
                    <a:pt x="2592988" y="6249568"/>
                  </a:lnTo>
                  <a:lnTo>
                    <a:pt x="2518080" y="6247777"/>
                  </a:lnTo>
                  <a:cubicBezTo>
                    <a:pt x="2493110" y="6247105"/>
                    <a:pt x="2468365" y="6246881"/>
                    <a:pt x="2442948" y="6244529"/>
                  </a:cubicBezTo>
                  <a:cubicBezTo>
                    <a:pt x="2392337" y="6240722"/>
                    <a:pt x="2341950" y="6237699"/>
                    <a:pt x="2291676" y="6232213"/>
                  </a:cubicBezTo>
                  <a:lnTo>
                    <a:pt x="2141412" y="6212394"/>
                  </a:lnTo>
                  <a:lnTo>
                    <a:pt x="1992715" y="6184961"/>
                  </a:lnTo>
                  <a:cubicBezTo>
                    <a:pt x="1943561" y="6173988"/>
                    <a:pt x="1894630" y="6162231"/>
                    <a:pt x="1845811" y="6151034"/>
                  </a:cubicBezTo>
                  <a:cubicBezTo>
                    <a:pt x="1797215" y="6138829"/>
                    <a:pt x="1749180" y="6123938"/>
                    <a:pt x="1701033" y="6110724"/>
                  </a:cubicBezTo>
                  <a:cubicBezTo>
                    <a:pt x="1676847" y="6104566"/>
                    <a:pt x="1653334" y="6095833"/>
                    <a:pt x="1629484" y="6088219"/>
                  </a:cubicBezTo>
                  <a:lnTo>
                    <a:pt x="1558383" y="6064929"/>
                  </a:lnTo>
                  <a:cubicBezTo>
                    <a:pt x="1369713" y="6000210"/>
                    <a:pt x="1186978" y="5921271"/>
                    <a:pt x="1011968" y="5828896"/>
                  </a:cubicBezTo>
                  <a:cubicBezTo>
                    <a:pt x="837071" y="5736408"/>
                    <a:pt x="668556" y="5631940"/>
                    <a:pt x="511237" y="5512356"/>
                  </a:cubicBezTo>
                  <a:cubicBezTo>
                    <a:pt x="471152" y="5483468"/>
                    <a:pt x="433642" y="5451220"/>
                    <a:pt x="395572" y="5419757"/>
                  </a:cubicBezTo>
                  <a:cubicBezTo>
                    <a:pt x="356831" y="5388965"/>
                    <a:pt x="321112" y="5354926"/>
                    <a:pt x="284722" y="5321559"/>
                  </a:cubicBezTo>
                  <a:lnTo>
                    <a:pt x="257513" y="5296477"/>
                  </a:lnTo>
                  <a:lnTo>
                    <a:pt x="243853" y="5283937"/>
                  </a:lnTo>
                  <a:lnTo>
                    <a:pt x="230752" y="5270836"/>
                  </a:lnTo>
                  <a:lnTo>
                    <a:pt x="178574" y="5218322"/>
                  </a:lnTo>
                  <a:cubicBezTo>
                    <a:pt x="161331" y="5200631"/>
                    <a:pt x="143191" y="5183948"/>
                    <a:pt x="126508" y="5165584"/>
                  </a:cubicBezTo>
                  <a:lnTo>
                    <a:pt x="76345" y="5111167"/>
                  </a:lnTo>
                  <a:cubicBezTo>
                    <a:pt x="59774" y="5092916"/>
                    <a:pt x="42530" y="5075112"/>
                    <a:pt x="26407" y="5056413"/>
                  </a:cubicBezTo>
                  <a:lnTo>
                    <a:pt x="0" y="5024776"/>
                  </a:lnTo>
                  <a:lnTo>
                    <a:pt x="0" y="4492798"/>
                  </a:lnTo>
                  <a:lnTo>
                    <a:pt x="28534" y="4537879"/>
                  </a:lnTo>
                  <a:cubicBezTo>
                    <a:pt x="41299" y="4556130"/>
                    <a:pt x="54175" y="4574382"/>
                    <a:pt x="66604" y="4592745"/>
                  </a:cubicBezTo>
                  <a:lnTo>
                    <a:pt x="104114" y="4647834"/>
                  </a:lnTo>
                  <a:lnTo>
                    <a:pt x="143751" y="4701580"/>
                  </a:lnTo>
                  <a:cubicBezTo>
                    <a:pt x="156964" y="4719495"/>
                    <a:pt x="169728" y="4737746"/>
                    <a:pt x="182717" y="4755773"/>
                  </a:cubicBezTo>
                  <a:lnTo>
                    <a:pt x="223810" y="4808399"/>
                  </a:lnTo>
                  <a:lnTo>
                    <a:pt x="264679" y="4861249"/>
                  </a:lnTo>
                  <a:cubicBezTo>
                    <a:pt x="278563" y="4878717"/>
                    <a:pt x="293455" y="4895288"/>
                    <a:pt x="307788" y="4912420"/>
                  </a:cubicBezTo>
                  <a:lnTo>
                    <a:pt x="351232" y="4963254"/>
                  </a:lnTo>
                  <a:cubicBezTo>
                    <a:pt x="365788" y="4980162"/>
                    <a:pt x="381688" y="4995837"/>
                    <a:pt x="397028" y="5012185"/>
                  </a:cubicBezTo>
                  <a:lnTo>
                    <a:pt x="443496" y="5060444"/>
                  </a:lnTo>
                  <a:lnTo>
                    <a:pt x="455140" y="5072537"/>
                  </a:lnTo>
                  <a:lnTo>
                    <a:pt x="467345" y="5083958"/>
                  </a:lnTo>
                  <a:lnTo>
                    <a:pt x="491755" y="5106912"/>
                  </a:lnTo>
                  <a:lnTo>
                    <a:pt x="540686" y="5152819"/>
                  </a:lnTo>
                  <a:lnTo>
                    <a:pt x="552890" y="5164353"/>
                  </a:lnTo>
                  <a:lnTo>
                    <a:pt x="565655" y="5175214"/>
                  </a:lnTo>
                  <a:lnTo>
                    <a:pt x="591072" y="5197048"/>
                  </a:lnTo>
                  <a:cubicBezTo>
                    <a:pt x="624999" y="5226160"/>
                    <a:pt x="658366" y="5256056"/>
                    <a:pt x="694197" y="5283041"/>
                  </a:cubicBezTo>
                  <a:cubicBezTo>
                    <a:pt x="834272" y="5394675"/>
                    <a:pt x="985207" y="5493881"/>
                    <a:pt x="1146221" y="5573716"/>
                  </a:cubicBezTo>
                  <a:cubicBezTo>
                    <a:pt x="1307122" y="5653774"/>
                    <a:pt x="1476869" y="5715918"/>
                    <a:pt x="1650982" y="5758130"/>
                  </a:cubicBezTo>
                  <a:lnTo>
                    <a:pt x="1716485" y="5772798"/>
                  </a:lnTo>
                  <a:cubicBezTo>
                    <a:pt x="1738431" y="5777390"/>
                    <a:pt x="1759929" y="5783100"/>
                    <a:pt x="1782211" y="5786235"/>
                  </a:cubicBezTo>
                  <a:lnTo>
                    <a:pt x="1848386" y="5796984"/>
                  </a:lnTo>
                  <a:lnTo>
                    <a:pt x="1881417" y="5802359"/>
                  </a:lnTo>
                  <a:cubicBezTo>
                    <a:pt x="1892390" y="5804151"/>
                    <a:pt x="1903363" y="5806054"/>
                    <a:pt x="1914560" y="5807061"/>
                  </a:cubicBezTo>
                  <a:cubicBezTo>
                    <a:pt x="1959012" y="5811765"/>
                    <a:pt x="2003241" y="5817251"/>
                    <a:pt x="2047469" y="5821282"/>
                  </a:cubicBezTo>
                  <a:lnTo>
                    <a:pt x="2180601" y="5828896"/>
                  </a:lnTo>
                  <a:lnTo>
                    <a:pt x="2313622" y="5830463"/>
                  </a:lnTo>
                  <a:cubicBezTo>
                    <a:pt x="2335680" y="5830799"/>
                    <a:pt x="2357962" y="5829008"/>
                    <a:pt x="2380021" y="5828448"/>
                  </a:cubicBezTo>
                  <a:lnTo>
                    <a:pt x="2446195" y="5826433"/>
                  </a:lnTo>
                  <a:cubicBezTo>
                    <a:pt x="2468029" y="5826208"/>
                    <a:pt x="2490647" y="5824193"/>
                    <a:pt x="2513041" y="5822737"/>
                  </a:cubicBezTo>
                  <a:lnTo>
                    <a:pt x="2580111" y="5818258"/>
                  </a:lnTo>
                  <a:lnTo>
                    <a:pt x="2613590" y="5816355"/>
                  </a:lnTo>
                  <a:lnTo>
                    <a:pt x="2646845" y="5813108"/>
                  </a:lnTo>
                  <a:cubicBezTo>
                    <a:pt x="2669016" y="5810869"/>
                    <a:pt x="2691074" y="5808741"/>
                    <a:pt x="2713244" y="5806838"/>
                  </a:cubicBezTo>
                  <a:cubicBezTo>
                    <a:pt x="2889933" y="5789371"/>
                    <a:pt x="3062815" y="5762050"/>
                    <a:pt x="3230882" y="5721292"/>
                  </a:cubicBezTo>
                  <a:cubicBezTo>
                    <a:pt x="3398837" y="5680423"/>
                    <a:pt x="3562426" y="5626902"/>
                    <a:pt x="3720416" y="5556472"/>
                  </a:cubicBezTo>
                  <a:cubicBezTo>
                    <a:pt x="3759381" y="5537997"/>
                    <a:pt x="3798347" y="5518962"/>
                    <a:pt x="3837425" y="5499927"/>
                  </a:cubicBezTo>
                  <a:cubicBezTo>
                    <a:pt x="3875271" y="5478765"/>
                    <a:pt x="3913900" y="5458610"/>
                    <a:pt x="3951634" y="5436552"/>
                  </a:cubicBezTo>
                  <a:lnTo>
                    <a:pt x="4007284" y="5401841"/>
                  </a:lnTo>
                  <a:lnTo>
                    <a:pt x="4035164" y="5384374"/>
                  </a:lnTo>
                  <a:lnTo>
                    <a:pt x="4049049" y="5375640"/>
                  </a:lnTo>
                  <a:lnTo>
                    <a:pt x="4062485" y="5366123"/>
                  </a:lnTo>
                  <a:lnTo>
                    <a:pt x="4116567" y="5328277"/>
                  </a:lnTo>
                  <a:cubicBezTo>
                    <a:pt x="4134594" y="5315624"/>
                    <a:pt x="4152957" y="5303420"/>
                    <a:pt x="4169976" y="5289199"/>
                  </a:cubicBezTo>
                  <a:lnTo>
                    <a:pt x="4222042" y="5247994"/>
                  </a:lnTo>
                  <a:cubicBezTo>
                    <a:pt x="4239398" y="5234222"/>
                    <a:pt x="4256865" y="5220562"/>
                    <a:pt x="4273213" y="5205558"/>
                  </a:cubicBezTo>
                  <a:lnTo>
                    <a:pt x="4323151" y="5161329"/>
                  </a:lnTo>
                  <a:cubicBezTo>
                    <a:pt x="4339611" y="5146437"/>
                    <a:pt x="4356631" y="5131881"/>
                    <a:pt x="4371971" y="5116093"/>
                  </a:cubicBezTo>
                  <a:cubicBezTo>
                    <a:pt x="4435457" y="5054398"/>
                    <a:pt x="4496258" y="4991135"/>
                    <a:pt x="4546868" y="4924400"/>
                  </a:cubicBezTo>
                  <a:cubicBezTo>
                    <a:pt x="4600054" y="4858450"/>
                    <a:pt x="4640699" y="4788916"/>
                    <a:pt x="4675634" y="4715352"/>
                  </a:cubicBezTo>
                  <a:lnTo>
                    <a:pt x="4700155" y="4659255"/>
                  </a:lnTo>
                  <a:lnTo>
                    <a:pt x="4721206" y="4600135"/>
                  </a:lnTo>
                  <a:cubicBezTo>
                    <a:pt x="4728707" y="4580988"/>
                    <a:pt x="4733970" y="4559266"/>
                    <a:pt x="4740465" y="4538887"/>
                  </a:cubicBezTo>
                  <a:cubicBezTo>
                    <a:pt x="4746623" y="4518061"/>
                    <a:pt x="4753005" y="4497906"/>
                    <a:pt x="4758492" y="4475848"/>
                  </a:cubicBezTo>
                  <a:cubicBezTo>
                    <a:pt x="4803168" y="4303637"/>
                    <a:pt x="4840902" y="4115080"/>
                    <a:pt x="4891288" y="3930329"/>
                  </a:cubicBezTo>
                  <a:cubicBezTo>
                    <a:pt x="4940891" y="3744906"/>
                    <a:pt x="5000235" y="3562059"/>
                    <a:pt x="5066298" y="3382235"/>
                  </a:cubicBezTo>
                  <a:cubicBezTo>
                    <a:pt x="5124186" y="3226932"/>
                    <a:pt x="5154530" y="3064015"/>
                    <a:pt x="5156994" y="2898635"/>
                  </a:cubicBezTo>
                  <a:cubicBezTo>
                    <a:pt x="5159681" y="2733255"/>
                    <a:pt x="5132920" y="2565636"/>
                    <a:pt x="5083317" y="2402047"/>
                  </a:cubicBezTo>
                  <a:cubicBezTo>
                    <a:pt x="5033938" y="2238123"/>
                    <a:pt x="4960150" y="2079013"/>
                    <a:pt x="4871022" y="1926958"/>
                  </a:cubicBezTo>
                  <a:cubicBezTo>
                    <a:pt x="4826570" y="1850818"/>
                    <a:pt x="4777415" y="1776918"/>
                    <a:pt x="4727028" y="1703577"/>
                  </a:cubicBezTo>
                  <a:cubicBezTo>
                    <a:pt x="4676418" y="1630349"/>
                    <a:pt x="4622784" y="1558464"/>
                    <a:pt x="4563776" y="1490834"/>
                  </a:cubicBezTo>
                  <a:cubicBezTo>
                    <a:pt x="4503647" y="1423764"/>
                    <a:pt x="4439041" y="1359157"/>
                    <a:pt x="4370291" y="1300596"/>
                  </a:cubicBezTo>
                  <a:cubicBezTo>
                    <a:pt x="4336812" y="1270141"/>
                    <a:pt x="4301541" y="1242148"/>
                    <a:pt x="4266046" y="1214491"/>
                  </a:cubicBezTo>
                  <a:cubicBezTo>
                    <a:pt x="4248355" y="1200607"/>
                    <a:pt x="4230776" y="1186611"/>
                    <a:pt x="4212973" y="1173062"/>
                  </a:cubicBezTo>
                  <a:cubicBezTo>
                    <a:pt x="4194722" y="1160074"/>
                    <a:pt x="4176359" y="1147197"/>
                    <a:pt x="4157995" y="1134545"/>
                  </a:cubicBezTo>
                  <a:cubicBezTo>
                    <a:pt x="4011426" y="1031980"/>
                    <a:pt x="3855004" y="948562"/>
                    <a:pt x="3697126" y="881044"/>
                  </a:cubicBezTo>
                  <a:lnTo>
                    <a:pt x="3637670" y="856747"/>
                  </a:lnTo>
                  <a:lnTo>
                    <a:pt x="3608222" y="844318"/>
                  </a:lnTo>
                  <a:cubicBezTo>
                    <a:pt x="3598480" y="840063"/>
                    <a:pt x="3588179" y="837040"/>
                    <a:pt x="3578214" y="833457"/>
                  </a:cubicBezTo>
                  <a:lnTo>
                    <a:pt x="3518309" y="812294"/>
                  </a:lnTo>
                  <a:cubicBezTo>
                    <a:pt x="3513383" y="810503"/>
                    <a:pt x="3508344" y="808823"/>
                    <a:pt x="3503417" y="806920"/>
                  </a:cubicBezTo>
                  <a:cubicBezTo>
                    <a:pt x="3498603" y="804792"/>
                    <a:pt x="3494236" y="801993"/>
                    <a:pt x="3489533" y="799642"/>
                  </a:cubicBezTo>
                  <a:cubicBezTo>
                    <a:pt x="3480240" y="794827"/>
                    <a:pt x="3470498" y="791020"/>
                    <a:pt x="3460869" y="787101"/>
                  </a:cubicBezTo>
                  <a:lnTo>
                    <a:pt x="3402980" y="763475"/>
                  </a:lnTo>
                  <a:lnTo>
                    <a:pt x="3374092" y="751606"/>
                  </a:lnTo>
                  <a:cubicBezTo>
                    <a:pt x="3364462" y="747688"/>
                    <a:pt x="3354945" y="743433"/>
                    <a:pt x="3344980" y="740409"/>
                  </a:cubicBezTo>
                  <a:lnTo>
                    <a:pt x="3226627" y="700772"/>
                  </a:lnTo>
                  <a:cubicBezTo>
                    <a:pt x="3067405" y="652849"/>
                    <a:pt x="2902697" y="625192"/>
                    <a:pt x="2735750" y="614667"/>
                  </a:cubicBezTo>
                  <a:cubicBezTo>
                    <a:pt x="2714811" y="613435"/>
                    <a:pt x="2694209" y="610860"/>
                    <a:pt x="2673158" y="610412"/>
                  </a:cubicBezTo>
                  <a:lnTo>
                    <a:pt x="2610119" y="609628"/>
                  </a:lnTo>
                  <a:lnTo>
                    <a:pt x="2547080" y="608620"/>
                  </a:lnTo>
                  <a:cubicBezTo>
                    <a:pt x="2536443" y="608173"/>
                    <a:pt x="2526365" y="608397"/>
                    <a:pt x="2516400" y="608844"/>
                  </a:cubicBezTo>
                  <a:lnTo>
                    <a:pt x="2486280" y="609740"/>
                  </a:lnTo>
                  <a:cubicBezTo>
                    <a:pt x="2466125" y="609852"/>
                    <a:pt x="2446307" y="611868"/>
                    <a:pt x="2426376" y="613099"/>
                  </a:cubicBezTo>
                  <a:cubicBezTo>
                    <a:pt x="2406333" y="613995"/>
                    <a:pt x="2386627" y="616458"/>
                    <a:pt x="2366920" y="618474"/>
                  </a:cubicBezTo>
                  <a:cubicBezTo>
                    <a:pt x="2357066" y="619482"/>
                    <a:pt x="2347101" y="620153"/>
                    <a:pt x="2337248" y="621497"/>
                  </a:cubicBezTo>
                  <a:lnTo>
                    <a:pt x="2307800" y="625528"/>
                  </a:lnTo>
                  <a:lnTo>
                    <a:pt x="2278351" y="629559"/>
                  </a:lnTo>
                  <a:lnTo>
                    <a:pt x="2249127" y="634710"/>
                  </a:lnTo>
                  <a:cubicBezTo>
                    <a:pt x="2093377" y="661918"/>
                    <a:pt x="1942329" y="710849"/>
                    <a:pt x="1796096" y="781726"/>
                  </a:cubicBezTo>
                  <a:cubicBezTo>
                    <a:pt x="1649751" y="852268"/>
                    <a:pt x="1508892" y="944307"/>
                    <a:pt x="1370833" y="1048663"/>
                  </a:cubicBezTo>
                  <a:cubicBezTo>
                    <a:pt x="1232774" y="1153244"/>
                    <a:pt x="1097290" y="1269917"/>
                    <a:pt x="959790" y="1390844"/>
                  </a:cubicBezTo>
                  <a:lnTo>
                    <a:pt x="749062" y="1577611"/>
                  </a:lnTo>
                  <a:cubicBezTo>
                    <a:pt x="674602" y="1642329"/>
                    <a:pt x="599806" y="1704137"/>
                    <a:pt x="524786" y="1763145"/>
                  </a:cubicBezTo>
                  <a:cubicBezTo>
                    <a:pt x="374858" y="1881498"/>
                    <a:pt x="223810" y="1987422"/>
                    <a:pt x="84071" y="2098496"/>
                  </a:cubicBezTo>
                  <a:lnTo>
                    <a:pt x="0" y="2168094"/>
                  </a:lnTo>
                  <a:lnTo>
                    <a:pt x="0" y="1576676"/>
                  </a:lnTo>
                  <a:lnTo>
                    <a:pt x="174655" y="1387597"/>
                  </a:lnTo>
                  <a:cubicBezTo>
                    <a:pt x="238926" y="1320079"/>
                    <a:pt x="302749" y="1254577"/>
                    <a:pt x="363661" y="1188626"/>
                  </a:cubicBezTo>
                  <a:lnTo>
                    <a:pt x="458052" y="1086397"/>
                  </a:lnTo>
                  <a:cubicBezTo>
                    <a:pt x="490635" y="1051351"/>
                    <a:pt x="523666" y="1016416"/>
                    <a:pt x="557257" y="981593"/>
                  </a:cubicBezTo>
                  <a:cubicBezTo>
                    <a:pt x="691510" y="842414"/>
                    <a:pt x="835055" y="705699"/>
                    <a:pt x="994165" y="578389"/>
                  </a:cubicBezTo>
                  <a:cubicBezTo>
                    <a:pt x="1152939" y="451190"/>
                    <a:pt x="1328060" y="333398"/>
                    <a:pt x="1520873" y="237215"/>
                  </a:cubicBezTo>
                  <a:cubicBezTo>
                    <a:pt x="1713238" y="141033"/>
                    <a:pt x="1924302" y="68028"/>
                    <a:pt x="2141748" y="31190"/>
                  </a:cubicBezTo>
                  <a:lnTo>
                    <a:pt x="2182505" y="24360"/>
                  </a:lnTo>
                  <a:cubicBezTo>
                    <a:pt x="2196165" y="22344"/>
                    <a:pt x="2209826" y="20665"/>
                    <a:pt x="2223374" y="18873"/>
                  </a:cubicBezTo>
                  <a:lnTo>
                    <a:pt x="2264355" y="13611"/>
                  </a:lnTo>
                  <a:cubicBezTo>
                    <a:pt x="2278015" y="11931"/>
                    <a:pt x="2291676" y="10924"/>
                    <a:pt x="2305336" y="9580"/>
                  </a:cubicBezTo>
                  <a:cubicBezTo>
                    <a:pt x="2332657" y="7229"/>
                    <a:pt x="2360090" y="4653"/>
                    <a:pt x="2387410" y="3645"/>
                  </a:cubicBezTo>
                  <a:cubicBezTo>
                    <a:pt x="2414731" y="2414"/>
                    <a:pt x="2442164" y="510"/>
                    <a:pt x="2469373" y="622"/>
                  </a:cubicBezTo>
                  <a:close/>
                </a:path>
              </a:pathLst>
            </a:custGeom>
            <a:gradFill>
              <a:gsLst>
                <a:gs pos="37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67C4629D-4AB7-48D4-A61B-1AE1837A78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176241"/>
              <a:ext cx="5646908" cy="6130481"/>
            </a:xfrm>
            <a:custGeom>
              <a:avLst/>
              <a:gdLst>
                <a:gd name="connsiteX0" fmla="*/ 2616837 w 5646908"/>
                <a:gd name="connsiteY0" fmla="*/ 0 h 6130481"/>
                <a:gd name="connsiteX1" fmla="*/ 4918721 w 5646908"/>
                <a:gd name="connsiteY1" fmla="*/ 1134258 h 6130481"/>
                <a:gd name="connsiteX2" fmla="*/ 5539036 w 5646908"/>
                <a:gd name="connsiteY2" fmla="*/ 3362353 h 6130481"/>
                <a:gd name="connsiteX3" fmla="*/ 4712024 w 5646908"/>
                <a:gd name="connsiteY3" fmla="*/ 5293280 h 6130481"/>
                <a:gd name="connsiteX4" fmla="*/ 2547864 w 5646908"/>
                <a:gd name="connsiteY4" fmla="*/ 6130481 h 6130481"/>
                <a:gd name="connsiteX5" fmla="*/ 263223 w 5646908"/>
                <a:gd name="connsiteY5" fmla="*/ 5212325 h 6130481"/>
                <a:gd name="connsiteX6" fmla="*/ 49974 w 5646908"/>
                <a:gd name="connsiteY6" fmla="*/ 4985345 h 6130481"/>
                <a:gd name="connsiteX7" fmla="*/ 0 w 5646908"/>
                <a:gd name="connsiteY7" fmla="*/ 4920618 h 6130481"/>
                <a:gd name="connsiteX8" fmla="*/ 0 w 5646908"/>
                <a:gd name="connsiteY8" fmla="*/ 3760303 h 6130481"/>
                <a:gd name="connsiteX9" fmla="*/ 80488 w 5646908"/>
                <a:gd name="connsiteY9" fmla="*/ 3974159 h 6130481"/>
                <a:gd name="connsiteX10" fmla="*/ 664748 w 5646908"/>
                <a:gd name="connsiteY10" fmla="*/ 4813600 h 6130481"/>
                <a:gd name="connsiteX11" fmla="*/ 2548087 w 5646908"/>
                <a:gd name="connsiteY11" fmla="*/ 5570406 h 6130481"/>
                <a:gd name="connsiteX12" fmla="*/ 3536561 w 5646908"/>
                <a:gd name="connsiteY12" fmla="*/ 5407153 h 6130481"/>
                <a:gd name="connsiteX13" fmla="*/ 4308035 w 5646908"/>
                <a:gd name="connsiteY13" fmla="*/ 4897241 h 6130481"/>
                <a:gd name="connsiteX14" fmla="*/ 4569038 w 5646908"/>
                <a:gd name="connsiteY14" fmla="*/ 4564802 h 6130481"/>
                <a:gd name="connsiteX15" fmla="*/ 4699147 w 5646908"/>
                <a:gd name="connsiteY15" fmla="*/ 4149952 h 6130481"/>
                <a:gd name="connsiteX16" fmla="*/ 5003034 w 5646908"/>
                <a:gd name="connsiteY16" fmla="*/ 3168421 h 6130481"/>
                <a:gd name="connsiteX17" fmla="*/ 4994189 w 5646908"/>
                <a:gd name="connsiteY17" fmla="*/ 2321590 h 6130481"/>
                <a:gd name="connsiteX18" fmla="*/ 4487860 w 5646908"/>
                <a:gd name="connsiteY18" fmla="*/ 1501856 h 6130481"/>
                <a:gd name="connsiteX19" fmla="*/ 3640469 w 5646908"/>
                <a:gd name="connsiteY19" fmla="*/ 808425 h 6130481"/>
                <a:gd name="connsiteX20" fmla="*/ 2616837 w 5646908"/>
                <a:gd name="connsiteY20" fmla="*/ 559851 h 6130481"/>
                <a:gd name="connsiteX21" fmla="*/ 1762952 w 5646908"/>
                <a:gd name="connsiteY21" fmla="*/ 812008 h 6130481"/>
                <a:gd name="connsiteX22" fmla="*/ 939635 w 5646908"/>
                <a:gd name="connsiteY22" fmla="*/ 1502976 h 6130481"/>
                <a:gd name="connsiteX23" fmla="*/ 585250 w 5646908"/>
                <a:gd name="connsiteY23" fmla="*/ 1831049 h 6130481"/>
                <a:gd name="connsiteX24" fmla="*/ 40403 w 5646908"/>
                <a:gd name="connsiteY24" fmla="*/ 2389556 h 6130481"/>
                <a:gd name="connsiteX25" fmla="*/ 0 w 5646908"/>
                <a:gd name="connsiteY25" fmla="*/ 2456747 h 6130481"/>
                <a:gd name="connsiteX26" fmla="*/ 0 w 5646908"/>
                <a:gd name="connsiteY26" fmla="*/ 1601114 h 6130481"/>
                <a:gd name="connsiteX27" fmla="*/ 93200 w 5646908"/>
                <a:gd name="connsiteY27" fmla="*/ 1513741 h 6130481"/>
                <a:gd name="connsiteX28" fmla="*/ 535423 w 5646908"/>
                <a:gd name="connsiteY28" fmla="*/ 1107273 h 6130481"/>
                <a:gd name="connsiteX29" fmla="*/ 2616837 w 5646908"/>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646908" h="6130481">
                  <a:moveTo>
                    <a:pt x="2616837" y="0"/>
                  </a:moveTo>
                  <a:cubicBezTo>
                    <a:pt x="3596241" y="0"/>
                    <a:pt x="4322479" y="463445"/>
                    <a:pt x="4918721" y="1134258"/>
                  </a:cubicBezTo>
                  <a:cubicBezTo>
                    <a:pt x="5416317" y="1694109"/>
                    <a:pt x="5857703" y="2516643"/>
                    <a:pt x="5539036" y="3362353"/>
                  </a:cubicBezTo>
                  <a:cubicBezTo>
                    <a:pt x="5111758" y="4496612"/>
                    <a:pt x="5300763" y="4716633"/>
                    <a:pt x="4712024" y="5293280"/>
                  </a:cubicBezTo>
                  <a:cubicBezTo>
                    <a:pt x="4123284" y="5869926"/>
                    <a:pt x="3446201" y="6130481"/>
                    <a:pt x="2547864" y="6130481"/>
                  </a:cubicBezTo>
                  <a:cubicBezTo>
                    <a:pt x="1657476" y="6130481"/>
                    <a:pt x="850619" y="5780127"/>
                    <a:pt x="263223" y="5212325"/>
                  </a:cubicBezTo>
                  <a:cubicBezTo>
                    <a:pt x="188497" y="5140091"/>
                    <a:pt x="117321" y="5064339"/>
                    <a:pt x="49974" y="4985345"/>
                  </a:cubicBezTo>
                  <a:lnTo>
                    <a:pt x="0" y="4920618"/>
                  </a:lnTo>
                  <a:lnTo>
                    <a:pt x="0" y="3760303"/>
                  </a:lnTo>
                  <a:lnTo>
                    <a:pt x="80488" y="3974159"/>
                  </a:lnTo>
                  <a:cubicBezTo>
                    <a:pt x="217875" y="4289243"/>
                    <a:pt x="414383" y="4571632"/>
                    <a:pt x="664748" y="4813600"/>
                  </a:cubicBezTo>
                  <a:cubicBezTo>
                    <a:pt x="1169734" y="5301566"/>
                    <a:pt x="1838644" y="5570406"/>
                    <a:pt x="2548087" y="5570406"/>
                  </a:cubicBezTo>
                  <a:cubicBezTo>
                    <a:pt x="2928786" y="5570406"/>
                    <a:pt x="3252156" y="5516996"/>
                    <a:pt x="3536561" y="5407153"/>
                  </a:cubicBezTo>
                  <a:cubicBezTo>
                    <a:pt x="3815366" y="5299438"/>
                    <a:pt x="4067747" y="5132603"/>
                    <a:pt x="4308035" y="4897241"/>
                  </a:cubicBezTo>
                  <a:cubicBezTo>
                    <a:pt x="4475095" y="4733653"/>
                    <a:pt x="4533767" y="4637358"/>
                    <a:pt x="4569038" y="4564802"/>
                  </a:cubicBezTo>
                  <a:cubicBezTo>
                    <a:pt x="4619313" y="4461453"/>
                    <a:pt x="4652792" y="4330784"/>
                    <a:pt x="4699147" y="4149952"/>
                  </a:cubicBezTo>
                  <a:cubicBezTo>
                    <a:pt x="4758491" y="3918846"/>
                    <a:pt x="4839558" y="3602194"/>
                    <a:pt x="5003034" y="3168421"/>
                  </a:cubicBezTo>
                  <a:cubicBezTo>
                    <a:pt x="5103024" y="2902940"/>
                    <a:pt x="5100112" y="2626037"/>
                    <a:pt x="4994189" y="2321590"/>
                  </a:cubicBezTo>
                  <a:cubicBezTo>
                    <a:pt x="4900470" y="2052526"/>
                    <a:pt x="4725460" y="1769129"/>
                    <a:pt x="4487860" y="1501856"/>
                  </a:cubicBezTo>
                  <a:cubicBezTo>
                    <a:pt x="4210285" y="1189683"/>
                    <a:pt x="3933047" y="962832"/>
                    <a:pt x="3640469" y="808425"/>
                  </a:cubicBezTo>
                  <a:cubicBezTo>
                    <a:pt x="3323369" y="641141"/>
                    <a:pt x="2988578" y="559851"/>
                    <a:pt x="2616837" y="559851"/>
                  </a:cubicBezTo>
                  <a:cubicBezTo>
                    <a:pt x="2315413" y="559851"/>
                    <a:pt x="2044110" y="640134"/>
                    <a:pt x="1762952" y="812008"/>
                  </a:cubicBezTo>
                  <a:cubicBezTo>
                    <a:pt x="1472838" y="989593"/>
                    <a:pt x="1197167" y="1250707"/>
                    <a:pt x="939635" y="1502976"/>
                  </a:cubicBezTo>
                  <a:cubicBezTo>
                    <a:pt x="819379" y="1620769"/>
                    <a:pt x="700355" y="1727700"/>
                    <a:pt x="585250" y="1831049"/>
                  </a:cubicBezTo>
                  <a:cubicBezTo>
                    <a:pt x="362317" y="2031140"/>
                    <a:pt x="169840" y="2204022"/>
                    <a:pt x="40403" y="2389556"/>
                  </a:cubicBezTo>
                  <a:lnTo>
                    <a:pt x="0" y="2456747"/>
                  </a:lnTo>
                  <a:lnTo>
                    <a:pt x="0" y="1601114"/>
                  </a:lnTo>
                  <a:lnTo>
                    <a:pt x="93200" y="1513741"/>
                  </a:lnTo>
                  <a:cubicBezTo>
                    <a:pt x="237107" y="1383294"/>
                    <a:pt x="388238" y="1251435"/>
                    <a:pt x="535423" y="1107273"/>
                  </a:cubicBezTo>
                  <a:cubicBezTo>
                    <a:pt x="1124050" y="530627"/>
                    <a:pt x="1718500" y="0"/>
                    <a:pt x="2616837" y="0"/>
                  </a:cubicBezTo>
                  <a:close/>
                </a:path>
              </a:pathLst>
            </a:custGeom>
            <a:gradFill>
              <a:gsLst>
                <a:gs pos="2000">
                  <a:schemeClr val="bg1">
                    <a:alpha val="10000"/>
                  </a:schemeClr>
                </a:gs>
                <a:gs pos="54000">
                  <a:schemeClr val="accent6">
                    <a:alpha val="10000"/>
                  </a:schemeClr>
                </a:gs>
                <a:gs pos="100000">
                  <a:schemeClr val="bg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D1E30050-9FC4-4CC7-8C0B-BF5EFD106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176241"/>
              <a:ext cx="5517522" cy="6130481"/>
            </a:xfrm>
            <a:custGeom>
              <a:avLst/>
              <a:gdLst>
                <a:gd name="connsiteX0" fmla="*/ 2549095 w 5517522"/>
                <a:gd name="connsiteY0" fmla="*/ 0 h 6130481"/>
                <a:gd name="connsiteX1" fmla="*/ 4804175 w 5517522"/>
                <a:gd name="connsiteY1" fmla="*/ 1134258 h 6130481"/>
                <a:gd name="connsiteX2" fmla="*/ 5411838 w 5517522"/>
                <a:gd name="connsiteY2" fmla="*/ 3362353 h 6130481"/>
                <a:gd name="connsiteX3" fmla="*/ 4601621 w 5517522"/>
                <a:gd name="connsiteY3" fmla="*/ 5293280 h 6130481"/>
                <a:gd name="connsiteX4" fmla="*/ 2481577 w 5517522"/>
                <a:gd name="connsiteY4" fmla="*/ 6130481 h 6130481"/>
                <a:gd name="connsiteX5" fmla="*/ 243517 w 5517522"/>
                <a:gd name="connsiteY5" fmla="*/ 5212325 h 6130481"/>
                <a:gd name="connsiteX6" fmla="*/ 34587 w 5517522"/>
                <a:gd name="connsiteY6" fmla="*/ 4985345 h 6130481"/>
                <a:gd name="connsiteX7" fmla="*/ 0 w 5517522"/>
                <a:gd name="connsiteY7" fmla="*/ 4939620 h 6130481"/>
                <a:gd name="connsiteX8" fmla="*/ 0 w 5517522"/>
                <a:gd name="connsiteY8" fmla="*/ 3335329 h 6130481"/>
                <a:gd name="connsiteX9" fmla="*/ 17141 w 5517522"/>
                <a:gd name="connsiteY9" fmla="*/ 3448738 h 6130481"/>
                <a:gd name="connsiteX10" fmla="*/ 167489 w 5517522"/>
                <a:gd name="connsiteY10" fmla="*/ 3930490 h 6130481"/>
                <a:gd name="connsiteX11" fmla="*/ 715471 w 5517522"/>
                <a:gd name="connsiteY11" fmla="*/ 4734212 h 6130481"/>
                <a:gd name="connsiteX12" fmla="*/ 2481689 w 5517522"/>
                <a:gd name="connsiteY12" fmla="*/ 5458772 h 6130481"/>
                <a:gd name="connsiteX13" fmla="*/ 4126644 w 5517522"/>
                <a:gd name="connsiteY13" fmla="*/ 4818302 h 6130481"/>
                <a:gd name="connsiteX14" fmla="*/ 4360437 w 5517522"/>
                <a:gd name="connsiteY14" fmla="*/ 4516766 h 6130481"/>
                <a:gd name="connsiteX15" fmla="*/ 4480357 w 5517522"/>
                <a:gd name="connsiteY15" fmla="*/ 4122855 h 6130481"/>
                <a:gd name="connsiteX16" fmla="*/ 4781557 w 5517522"/>
                <a:gd name="connsiteY16" fmla="*/ 3129791 h 6130481"/>
                <a:gd name="connsiteX17" fmla="*/ 4771928 w 5517522"/>
                <a:gd name="connsiteY17" fmla="*/ 2357869 h 6130481"/>
                <a:gd name="connsiteX18" fmla="*/ 4297510 w 5517522"/>
                <a:gd name="connsiteY18" fmla="*/ 1575533 h 6130481"/>
                <a:gd name="connsiteX19" fmla="*/ 3498715 w 5517522"/>
                <a:gd name="connsiteY19" fmla="*/ 907071 h 6130481"/>
                <a:gd name="connsiteX20" fmla="*/ 2549095 w 5517522"/>
                <a:gd name="connsiteY20" fmla="*/ 671821 h 6130481"/>
                <a:gd name="connsiteX21" fmla="*/ 985319 w 5517522"/>
                <a:gd name="connsiteY21" fmla="*/ 1582475 h 6130481"/>
                <a:gd name="connsiteX22" fmla="*/ 634628 w 5517522"/>
                <a:gd name="connsiteY22" fmla="*/ 1913907 h 6130481"/>
                <a:gd name="connsiteX23" fmla="*/ 117662 w 5517522"/>
                <a:gd name="connsiteY23" fmla="*/ 2453044 h 6130481"/>
                <a:gd name="connsiteX24" fmla="*/ 2515 w 5517522"/>
                <a:gd name="connsiteY24" fmla="*/ 2685494 h 6130481"/>
                <a:gd name="connsiteX25" fmla="*/ 0 w 5517522"/>
                <a:gd name="connsiteY25" fmla="*/ 2696965 h 6130481"/>
                <a:gd name="connsiteX26" fmla="*/ 0 w 5517522"/>
                <a:gd name="connsiteY26" fmla="*/ 1587383 h 6130481"/>
                <a:gd name="connsiteX27" fmla="*/ 76951 w 5517522"/>
                <a:gd name="connsiteY27" fmla="*/ 1513741 h 6130481"/>
                <a:gd name="connsiteX28" fmla="*/ 510118 w 5517522"/>
                <a:gd name="connsiteY28" fmla="*/ 1107273 h 6130481"/>
                <a:gd name="connsiteX29" fmla="*/ 2549095 w 5517522"/>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517522" h="6130481">
                  <a:moveTo>
                    <a:pt x="2549095" y="0"/>
                  </a:moveTo>
                  <a:cubicBezTo>
                    <a:pt x="3508568" y="0"/>
                    <a:pt x="4219915" y="463445"/>
                    <a:pt x="4804175" y="1134258"/>
                  </a:cubicBezTo>
                  <a:cubicBezTo>
                    <a:pt x="5291694" y="1694109"/>
                    <a:pt x="5724011" y="2516643"/>
                    <a:pt x="5411838" y="3362353"/>
                  </a:cubicBezTo>
                  <a:cubicBezTo>
                    <a:pt x="4993181" y="4496612"/>
                    <a:pt x="5178268" y="4716633"/>
                    <a:pt x="4601621" y="5293280"/>
                  </a:cubicBezTo>
                  <a:cubicBezTo>
                    <a:pt x="4024863" y="5869926"/>
                    <a:pt x="3361551" y="6130481"/>
                    <a:pt x="2481577" y="6130481"/>
                  </a:cubicBezTo>
                  <a:cubicBezTo>
                    <a:pt x="1609329" y="6130481"/>
                    <a:pt x="818932" y="5780127"/>
                    <a:pt x="243517" y="5212325"/>
                  </a:cubicBezTo>
                  <a:cubicBezTo>
                    <a:pt x="170302" y="5140091"/>
                    <a:pt x="100568" y="5064339"/>
                    <a:pt x="34587" y="4985345"/>
                  </a:cubicBezTo>
                  <a:lnTo>
                    <a:pt x="0" y="4939620"/>
                  </a:lnTo>
                  <a:lnTo>
                    <a:pt x="0" y="3335329"/>
                  </a:lnTo>
                  <a:lnTo>
                    <a:pt x="17141" y="3448738"/>
                  </a:lnTo>
                  <a:cubicBezTo>
                    <a:pt x="50676" y="3613558"/>
                    <a:pt x="100867" y="3774516"/>
                    <a:pt x="167489" y="3930490"/>
                  </a:cubicBezTo>
                  <a:cubicBezTo>
                    <a:pt x="296255" y="4232138"/>
                    <a:pt x="480670" y="4502546"/>
                    <a:pt x="715471" y="4734212"/>
                  </a:cubicBezTo>
                  <a:cubicBezTo>
                    <a:pt x="1188993" y="5201464"/>
                    <a:pt x="1816250" y="5458772"/>
                    <a:pt x="2481689" y="5458772"/>
                  </a:cubicBezTo>
                  <a:cubicBezTo>
                    <a:pt x="3185758" y="5458772"/>
                    <a:pt x="3677755" y="5267191"/>
                    <a:pt x="4126644" y="4818302"/>
                  </a:cubicBezTo>
                  <a:cubicBezTo>
                    <a:pt x="4278363" y="4666583"/>
                    <a:pt x="4329982" y="4580701"/>
                    <a:pt x="4360437" y="4516766"/>
                  </a:cubicBezTo>
                  <a:cubicBezTo>
                    <a:pt x="4404890" y="4423495"/>
                    <a:pt x="4436577" y="4297417"/>
                    <a:pt x="4480357" y="4122855"/>
                  </a:cubicBezTo>
                  <a:cubicBezTo>
                    <a:pt x="4539030" y="3889285"/>
                    <a:pt x="4619425" y="3569275"/>
                    <a:pt x="4781557" y="3129791"/>
                  </a:cubicBezTo>
                  <a:cubicBezTo>
                    <a:pt x="4870238" y="2889503"/>
                    <a:pt x="4867103" y="2637010"/>
                    <a:pt x="4771928" y="2357869"/>
                  </a:cubicBezTo>
                  <a:cubicBezTo>
                    <a:pt x="4684815" y="2102465"/>
                    <a:pt x="4520779" y="1831945"/>
                    <a:pt x="4297510" y="1575533"/>
                  </a:cubicBezTo>
                  <a:cubicBezTo>
                    <a:pt x="4034492" y="1273549"/>
                    <a:pt x="3773266" y="1054983"/>
                    <a:pt x="3498715" y="907071"/>
                  </a:cubicBezTo>
                  <a:cubicBezTo>
                    <a:pt x="3204905" y="748745"/>
                    <a:pt x="2894187" y="671821"/>
                    <a:pt x="2549095" y="671821"/>
                  </a:cubicBezTo>
                  <a:cubicBezTo>
                    <a:pt x="1942553" y="671821"/>
                    <a:pt x="1518298" y="1049273"/>
                    <a:pt x="985319" y="1582475"/>
                  </a:cubicBezTo>
                  <a:cubicBezTo>
                    <a:pt x="865735" y="1702059"/>
                    <a:pt x="748278" y="1809774"/>
                    <a:pt x="634628" y="1913907"/>
                  </a:cubicBezTo>
                  <a:cubicBezTo>
                    <a:pt x="421325" y="2109407"/>
                    <a:pt x="237134" y="2278146"/>
                    <a:pt x="117662" y="2453044"/>
                  </a:cubicBezTo>
                  <a:cubicBezTo>
                    <a:pt x="64756" y="2530415"/>
                    <a:pt x="27022" y="2605799"/>
                    <a:pt x="2515" y="2685494"/>
                  </a:cubicBezTo>
                  <a:lnTo>
                    <a:pt x="0" y="2696965"/>
                  </a:lnTo>
                  <a:lnTo>
                    <a:pt x="0" y="1587383"/>
                  </a:lnTo>
                  <a:lnTo>
                    <a:pt x="76951" y="1513741"/>
                  </a:lnTo>
                  <a:cubicBezTo>
                    <a:pt x="217918" y="1383294"/>
                    <a:pt x="365956" y="1251435"/>
                    <a:pt x="510118" y="1107273"/>
                  </a:cubicBezTo>
                  <a:cubicBezTo>
                    <a:pt x="1086764" y="530627"/>
                    <a:pt x="1669121" y="0"/>
                    <a:pt x="25490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E7E03733-50FD-49A6-B226-40F6A0AD45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176241"/>
              <a:ext cx="5517475" cy="6130481"/>
            </a:xfrm>
            <a:custGeom>
              <a:avLst/>
              <a:gdLst>
                <a:gd name="connsiteX0" fmla="*/ 2549095 w 5517475"/>
                <a:gd name="connsiteY0" fmla="*/ 0 h 6130481"/>
                <a:gd name="connsiteX1" fmla="*/ 4804175 w 5517475"/>
                <a:gd name="connsiteY1" fmla="*/ 1134258 h 6130481"/>
                <a:gd name="connsiteX2" fmla="*/ 5411838 w 5517475"/>
                <a:gd name="connsiteY2" fmla="*/ 3362353 h 6130481"/>
                <a:gd name="connsiteX3" fmla="*/ 4601621 w 5517475"/>
                <a:gd name="connsiteY3" fmla="*/ 5293280 h 6130481"/>
                <a:gd name="connsiteX4" fmla="*/ 2481577 w 5517475"/>
                <a:gd name="connsiteY4" fmla="*/ 6130481 h 6130481"/>
                <a:gd name="connsiteX5" fmla="*/ 243517 w 5517475"/>
                <a:gd name="connsiteY5" fmla="*/ 5212325 h 6130481"/>
                <a:gd name="connsiteX6" fmla="*/ 34587 w 5517475"/>
                <a:gd name="connsiteY6" fmla="*/ 4985345 h 6130481"/>
                <a:gd name="connsiteX7" fmla="*/ 0 w 5517475"/>
                <a:gd name="connsiteY7" fmla="*/ 4939620 h 6130481"/>
                <a:gd name="connsiteX8" fmla="*/ 0 w 5517475"/>
                <a:gd name="connsiteY8" fmla="*/ 3799573 h 6130481"/>
                <a:gd name="connsiteX9" fmla="*/ 64364 w 5517475"/>
                <a:gd name="connsiteY9" fmla="*/ 3974159 h 6130481"/>
                <a:gd name="connsiteX10" fmla="*/ 636644 w 5517475"/>
                <a:gd name="connsiteY10" fmla="*/ 4813600 h 6130481"/>
                <a:gd name="connsiteX11" fmla="*/ 2481577 w 5517475"/>
                <a:gd name="connsiteY11" fmla="*/ 5570406 h 6130481"/>
                <a:gd name="connsiteX12" fmla="*/ 3449896 w 5517475"/>
                <a:gd name="connsiteY12" fmla="*/ 5407153 h 6130481"/>
                <a:gd name="connsiteX13" fmla="*/ 4205695 w 5517475"/>
                <a:gd name="connsiteY13" fmla="*/ 4897241 h 6130481"/>
                <a:gd name="connsiteX14" fmla="*/ 4461434 w 5517475"/>
                <a:gd name="connsiteY14" fmla="*/ 4564802 h 6130481"/>
                <a:gd name="connsiteX15" fmla="*/ 4588969 w 5517475"/>
                <a:gd name="connsiteY15" fmla="*/ 4149952 h 6130481"/>
                <a:gd name="connsiteX16" fmla="*/ 4886585 w 5517475"/>
                <a:gd name="connsiteY16" fmla="*/ 3168421 h 6130481"/>
                <a:gd name="connsiteX17" fmla="*/ 4877964 w 5517475"/>
                <a:gd name="connsiteY17" fmla="*/ 2321590 h 6130481"/>
                <a:gd name="connsiteX18" fmla="*/ 4382048 w 5517475"/>
                <a:gd name="connsiteY18" fmla="*/ 1501856 h 6130481"/>
                <a:gd name="connsiteX19" fmla="*/ 3551900 w 5517475"/>
                <a:gd name="connsiteY19" fmla="*/ 808425 h 6130481"/>
                <a:gd name="connsiteX20" fmla="*/ 2549095 w 5517475"/>
                <a:gd name="connsiteY20" fmla="*/ 559851 h 6130481"/>
                <a:gd name="connsiteX21" fmla="*/ 1712566 w 5517475"/>
                <a:gd name="connsiteY21" fmla="*/ 812008 h 6130481"/>
                <a:gd name="connsiteX22" fmla="*/ 906044 w 5517475"/>
                <a:gd name="connsiteY22" fmla="*/ 1502976 h 6130481"/>
                <a:gd name="connsiteX23" fmla="*/ 558825 w 5517475"/>
                <a:gd name="connsiteY23" fmla="*/ 1831049 h 6130481"/>
                <a:gd name="connsiteX24" fmla="*/ 25063 w 5517475"/>
                <a:gd name="connsiteY24" fmla="*/ 2389556 h 6130481"/>
                <a:gd name="connsiteX25" fmla="*/ 0 w 5517475"/>
                <a:gd name="connsiteY25" fmla="*/ 2432109 h 6130481"/>
                <a:gd name="connsiteX26" fmla="*/ 0 w 5517475"/>
                <a:gd name="connsiteY26" fmla="*/ 1587383 h 6130481"/>
                <a:gd name="connsiteX27" fmla="*/ 76951 w 5517475"/>
                <a:gd name="connsiteY27" fmla="*/ 1513741 h 6130481"/>
                <a:gd name="connsiteX28" fmla="*/ 510118 w 5517475"/>
                <a:gd name="connsiteY28" fmla="*/ 1107273 h 6130481"/>
                <a:gd name="connsiteX29" fmla="*/ 2549095 w 5517475"/>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517475" h="6130481">
                  <a:moveTo>
                    <a:pt x="2549095" y="0"/>
                  </a:moveTo>
                  <a:cubicBezTo>
                    <a:pt x="3508568" y="0"/>
                    <a:pt x="4219915" y="463445"/>
                    <a:pt x="4804175" y="1134258"/>
                  </a:cubicBezTo>
                  <a:cubicBezTo>
                    <a:pt x="5291694" y="1694109"/>
                    <a:pt x="5723899" y="2516643"/>
                    <a:pt x="5411838" y="3362353"/>
                  </a:cubicBezTo>
                  <a:cubicBezTo>
                    <a:pt x="4993181" y="4496612"/>
                    <a:pt x="5178268" y="4716633"/>
                    <a:pt x="4601621" y="5293280"/>
                  </a:cubicBezTo>
                  <a:cubicBezTo>
                    <a:pt x="4024863" y="5869926"/>
                    <a:pt x="3361551" y="6130481"/>
                    <a:pt x="2481577" y="6130481"/>
                  </a:cubicBezTo>
                  <a:cubicBezTo>
                    <a:pt x="1609329" y="6130481"/>
                    <a:pt x="818932" y="5780127"/>
                    <a:pt x="243517" y="5212325"/>
                  </a:cubicBezTo>
                  <a:cubicBezTo>
                    <a:pt x="170302" y="5140091"/>
                    <a:pt x="100568" y="5064339"/>
                    <a:pt x="34587" y="4985345"/>
                  </a:cubicBezTo>
                  <a:lnTo>
                    <a:pt x="0" y="4939620"/>
                  </a:lnTo>
                  <a:lnTo>
                    <a:pt x="0" y="3799573"/>
                  </a:lnTo>
                  <a:lnTo>
                    <a:pt x="64364" y="3974159"/>
                  </a:lnTo>
                  <a:cubicBezTo>
                    <a:pt x="198841" y="4289243"/>
                    <a:pt x="391429" y="4571632"/>
                    <a:pt x="636644" y="4813600"/>
                  </a:cubicBezTo>
                  <a:cubicBezTo>
                    <a:pt x="1131328" y="5301566"/>
                    <a:pt x="1786578" y="5570406"/>
                    <a:pt x="2481577" y="5570406"/>
                  </a:cubicBezTo>
                  <a:cubicBezTo>
                    <a:pt x="2854550" y="5570406"/>
                    <a:pt x="3171314" y="5516996"/>
                    <a:pt x="3449896" y="5407153"/>
                  </a:cubicBezTo>
                  <a:cubicBezTo>
                    <a:pt x="3723103" y="5299438"/>
                    <a:pt x="3970333" y="5132603"/>
                    <a:pt x="4205695" y="4897241"/>
                  </a:cubicBezTo>
                  <a:cubicBezTo>
                    <a:pt x="4369395" y="4733653"/>
                    <a:pt x="4426836" y="4637358"/>
                    <a:pt x="4461434" y="4564802"/>
                  </a:cubicBezTo>
                  <a:cubicBezTo>
                    <a:pt x="4510701" y="4461453"/>
                    <a:pt x="4543509" y="4330784"/>
                    <a:pt x="4588969" y="4149952"/>
                  </a:cubicBezTo>
                  <a:cubicBezTo>
                    <a:pt x="4646969" y="3918846"/>
                    <a:pt x="4726468" y="3602194"/>
                    <a:pt x="4886585" y="3168421"/>
                  </a:cubicBezTo>
                  <a:cubicBezTo>
                    <a:pt x="4984560" y="2902940"/>
                    <a:pt x="4981760" y="2626037"/>
                    <a:pt x="4877964" y="2321590"/>
                  </a:cubicBezTo>
                  <a:cubicBezTo>
                    <a:pt x="4786260" y="2052526"/>
                    <a:pt x="4614834" y="1769129"/>
                    <a:pt x="4382048" y="1501856"/>
                  </a:cubicBezTo>
                  <a:cubicBezTo>
                    <a:pt x="4110072" y="1189683"/>
                    <a:pt x="3838544" y="962832"/>
                    <a:pt x="3551900" y="808425"/>
                  </a:cubicBezTo>
                  <a:cubicBezTo>
                    <a:pt x="3241183" y="641141"/>
                    <a:pt x="2913222" y="559851"/>
                    <a:pt x="2549095" y="559851"/>
                  </a:cubicBezTo>
                  <a:cubicBezTo>
                    <a:pt x="2253830" y="559851"/>
                    <a:pt x="1988013" y="640134"/>
                    <a:pt x="1712566" y="812008"/>
                  </a:cubicBezTo>
                  <a:cubicBezTo>
                    <a:pt x="1428385" y="989593"/>
                    <a:pt x="1158313" y="1250707"/>
                    <a:pt x="906044" y="1502976"/>
                  </a:cubicBezTo>
                  <a:cubicBezTo>
                    <a:pt x="788140" y="1620769"/>
                    <a:pt x="671579" y="1727700"/>
                    <a:pt x="558825" y="1831049"/>
                  </a:cubicBezTo>
                  <a:cubicBezTo>
                    <a:pt x="340371" y="2031140"/>
                    <a:pt x="151813" y="2204022"/>
                    <a:pt x="25063" y="2389556"/>
                  </a:cubicBezTo>
                  <a:lnTo>
                    <a:pt x="0" y="2432109"/>
                  </a:lnTo>
                  <a:lnTo>
                    <a:pt x="0" y="1587383"/>
                  </a:lnTo>
                  <a:lnTo>
                    <a:pt x="76951" y="1513741"/>
                  </a:lnTo>
                  <a:cubicBezTo>
                    <a:pt x="217918" y="1383294"/>
                    <a:pt x="365956" y="1251435"/>
                    <a:pt x="510118" y="1107273"/>
                  </a:cubicBezTo>
                  <a:cubicBezTo>
                    <a:pt x="1086764" y="530627"/>
                    <a:pt x="1669121" y="0"/>
                    <a:pt x="25490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 name="Freeform: Shape 16">
              <a:extLst>
                <a:ext uri="{FF2B5EF4-FFF2-40B4-BE49-F238E27FC236}">
                  <a16:creationId xmlns:a16="http://schemas.microsoft.com/office/drawing/2014/main" id="{8A614510-A9F4-41B6-B78E-F49E390C7E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0"/>
              <a:ext cx="5646974" cy="6483075"/>
            </a:xfrm>
            <a:custGeom>
              <a:avLst/>
              <a:gdLst>
                <a:gd name="connsiteX0" fmla="*/ 2405773 w 5646974"/>
                <a:gd name="connsiteY0" fmla="*/ 0 h 6483075"/>
                <a:gd name="connsiteX1" fmla="*/ 5646974 w 5646974"/>
                <a:gd name="connsiteY1" fmla="*/ 3241538 h 6483075"/>
                <a:gd name="connsiteX2" fmla="*/ 2405773 w 5646974"/>
                <a:gd name="connsiteY2" fmla="*/ 6483075 h 6483075"/>
                <a:gd name="connsiteX3" fmla="*/ 113897 w 5646974"/>
                <a:gd name="connsiteY3" fmla="*/ 5533666 h 6483075"/>
                <a:gd name="connsiteX4" fmla="*/ 0 w 5646974"/>
                <a:gd name="connsiteY4" fmla="*/ 5408336 h 6483075"/>
                <a:gd name="connsiteX5" fmla="*/ 0 w 5646974"/>
                <a:gd name="connsiteY5" fmla="*/ 4983659 h 6483075"/>
                <a:gd name="connsiteX6" fmla="*/ 155731 w 5646974"/>
                <a:gd name="connsiteY6" fmla="*/ 5176047 h 6483075"/>
                <a:gd name="connsiteX7" fmla="*/ 1093706 w 5646974"/>
                <a:gd name="connsiteY7" fmla="*/ 5866903 h 6483075"/>
                <a:gd name="connsiteX8" fmla="*/ 1639673 w 5646974"/>
                <a:gd name="connsiteY8" fmla="*/ 6059940 h 6483075"/>
                <a:gd name="connsiteX9" fmla="*/ 1709990 w 5646974"/>
                <a:gd name="connsiteY9" fmla="*/ 6076287 h 6483075"/>
                <a:gd name="connsiteX10" fmla="*/ 1780307 w 5646974"/>
                <a:gd name="connsiteY10" fmla="*/ 6091963 h 6483075"/>
                <a:gd name="connsiteX11" fmla="*/ 1851072 w 5646974"/>
                <a:gd name="connsiteY11" fmla="*/ 6105176 h 6483075"/>
                <a:gd name="connsiteX12" fmla="*/ 1886455 w 5646974"/>
                <a:gd name="connsiteY12" fmla="*/ 6111782 h 6483075"/>
                <a:gd name="connsiteX13" fmla="*/ 1921949 w 5646974"/>
                <a:gd name="connsiteY13" fmla="*/ 6117716 h 6483075"/>
                <a:gd name="connsiteX14" fmla="*/ 2064152 w 5646974"/>
                <a:gd name="connsiteY14" fmla="*/ 6137647 h 6483075"/>
                <a:gd name="connsiteX15" fmla="*/ 2206914 w 5646974"/>
                <a:gd name="connsiteY15" fmla="*/ 6151195 h 6483075"/>
                <a:gd name="connsiteX16" fmla="*/ 2350011 w 5646974"/>
                <a:gd name="connsiteY16" fmla="*/ 6158250 h 6483075"/>
                <a:gd name="connsiteX17" fmla="*/ 2493109 w 5646974"/>
                <a:gd name="connsiteY17" fmla="*/ 6159705 h 6483075"/>
                <a:gd name="connsiteX18" fmla="*/ 2781321 w 5646974"/>
                <a:gd name="connsiteY18" fmla="*/ 6147277 h 6483075"/>
                <a:gd name="connsiteX19" fmla="*/ 3345091 w 5646974"/>
                <a:gd name="connsiteY19" fmla="*/ 6060276 h 6483075"/>
                <a:gd name="connsiteX20" fmla="*/ 3878853 w 5646974"/>
                <a:gd name="connsiteY20" fmla="*/ 5871718 h 6483075"/>
                <a:gd name="connsiteX21" fmla="*/ 4367267 w 5646974"/>
                <a:gd name="connsiteY21" fmla="*/ 5573093 h 6483075"/>
                <a:gd name="connsiteX22" fmla="*/ 4424484 w 5646974"/>
                <a:gd name="connsiteY22" fmla="*/ 5528529 h 6483075"/>
                <a:gd name="connsiteX23" fmla="*/ 4481252 w 5646974"/>
                <a:gd name="connsiteY23" fmla="*/ 5483069 h 6483075"/>
                <a:gd name="connsiteX24" fmla="*/ 4536790 w 5646974"/>
                <a:gd name="connsiteY24" fmla="*/ 5435818 h 6483075"/>
                <a:gd name="connsiteX25" fmla="*/ 4591543 w 5646974"/>
                <a:gd name="connsiteY25" fmla="*/ 5387671 h 6483075"/>
                <a:gd name="connsiteX26" fmla="*/ 4794209 w 5646974"/>
                <a:gd name="connsiteY26" fmla="*/ 5181198 h 6483075"/>
                <a:gd name="connsiteX27" fmla="*/ 4956678 w 5646974"/>
                <a:gd name="connsiteY27" fmla="*/ 4945836 h 6483075"/>
                <a:gd name="connsiteX28" fmla="*/ 4989262 w 5646974"/>
                <a:gd name="connsiteY28" fmla="*/ 4881453 h 6483075"/>
                <a:gd name="connsiteX29" fmla="*/ 5017814 w 5646974"/>
                <a:gd name="connsiteY29" fmla="*/ 4814607 h 6483075"/>
                <a:gd name="connsiteX30" fmla="*/ 5044127 w 5646974"/>
                <a:gd name="connsiteY30" fmla="*/ 4746193 h 6483075"/>
                <a:gd name="connsiteX31" fmla="*/ 5068425 w 5646974"/>
                <a:gd name="connsiteY31" fmla="*/ 4676436 h 6483075"/>
                <a:gd name="connsiteX32" fmla="*/ 5154641 w 5646974"/>
                <a:gd name="connsiteY32" fmla="*/ 4390352 h 6483075"/>
                <a:gd name="connsiteX33" fmla="*/ 5196854 w 5646974"/>
                <a:gd name="connsiteY33" fmla="*/ 4246134 h 6483075"/>
                <a:gd name="connsiteX34" fmla="*/ 5240299 w 5646974"/>
                <a:gd name="connsiteY34" fmla="*/ 4102140 h 6483075"/>
                <a:gd name="connsiteX35" fmla="*/ 5432440 w 5646974"/>
                <a:gd name="connsiteY35" fmla="*/ 3532884 h 6483075"/>
                <a:gd name="connsiteX36" fmla="*/ 5528846 w 5646974"/>
                <a:gd name="connsiteY36" fmla="*/ 2951647 h 6483075"/>
                <a:gd name="connsiteX37" fmla="*/ 5495927 w 5646974"/>
                <a:gd name="connsiteY37" fmla="*/ 2658733 h 6483075"/>
                <a:gd name="connsiteX38" fmla="*/ 5480027 w 5646974"/>
                <a:gd name="connsiteY38" fmla="*/ 2586848 h 6483075"/>
                <a:gd name="connsiteX39" fmla="*/ 5461328 w 5646974"/>
                <a:gd name="connsiteY39" fmla="*/ 2515635 h 6483075"/>
                <a:gd name="connsiteX40" fmla="*/ 5439605 w 5646974"/>
                <a:gd name="connsiteY40" fmla="*/ 2445317 h 6483075"/>
                <a:gd name="connsiteX41" fmla="*/ 5415532 w 5646974"/>
                <a:gd name="connsiteY41" fmla="*/ 2375896 h 6483075"/>
                <a:gd name="connsiteX42" fmla="*/ 5144564 w 5646974"/>
                <a:gd name="connsiteY42" fmla="*/ 1857138 h 6483075"/>
                <a:gd name="connsiteX43" fmla="*/ 4774838 w 5646974"/>
                <a:gd name="connsiteY43" fmla="*/ 1405450 h 6483075"/>
                <a:gd name="connsiteX44" fmla="*/ 4345769 w 5646974"/>
                <a:gd name="connsiteY44" fmla="*/ 1012323 h 6483075"/>
                <a:gd name="connsiteX45" fmla="*/ 4115334 w 5646974"/>
                <a:gd name="connsiteY45" fmla="*/ 841344 h 6483075"/>
                <a:gd name="connsiteX46" fmla="*/ 3874038 w 5646974"/>
                <a:gd name="connsiteY46" fmla="*/ 691528 h 6483075"/>
                <a:gd name="connsiteX47" fmla="*/ 3359535 w 5646974"/>
                <a:gd name="connsiteY47" fmla="*/ 468819 h 6483075"/>
                <a:gd name="connsiteX48" fmla="*/ 2811105 w 5646974"/>
                <a:gd name="connsiteY48" fmla="*/ 366031 h 6483075"/>
                <a:gd name="connsiteX49" fmla="*/ 2741124 w 5646974"/>
                <a:gd name="connsiteY49" fmla="*/ 361440 h 6483075"/>
                <a:gd name="connsiteX50" fmla="*/ 2671030 w 5646974"/>
                <a:gd name="connsiteY50" fmla="*/ 358417 h 6483075"/>
                <a:gd name="connsiteX51" fmla="*/ 2600713 w 5646974"/>
                <a:gd name="connsiteY51" fmla="*/ 357521 h 6483075"/>
                <a:gd name="connsiteX52" fmla="*/ 2531739 w 5646974"/>
                <a:gd name="connsiteY52" fmla="*/ 358529 h 6483075"/>
                <a:gd name="connsiteX53" fmla="*/ 2259988 w 5646974"/>
                <a:gd name="connsiteY53" fmla="*/ 385289 h 6483075"/>
                <a:gd name="connsiteX54" fmla="*/ 1740670 w 5646974"/>
                <a:gd name="connsiteY54" fmla="*/ 553917 h 6483075"/>
                <a:gd name="connsiteX55" fmla="*/ 1264124 w 5646974"/>
                <a:gd name="connsiteY55" fmla="*/ 853549 h 6483075"/>
                <a:gd name="connsiteX56" fmla="*/ 823074 w 5646974"/>
                <a:gd name="connsiteY56" fmla="*/ 1234136 h 6483075"/>
                <a:gd name="connsiteX57" fmla="*/ 715694 w 5646974"/>
                <a:gd name="connsiteY57" fmla="*/ 1336252 h 6483075"/>
                <a:gd name="connsiteX58" fmla="*/ 606859 w 5646974"/>
                <a:gd name="connsiteY58" fmla="*/ 1440945 h 6483075"/>
                <a:gd name="connsiteX59" fmla="*/ 382023 w 5646974"/>
                <a:gd name="connsiteY59" fmla="*/ 1646074 h 6483075"/>
                <a:gd name="connsiteX60" fmla="*/ 158531 w 5646974"/>
                <a:gd name="connsiteY60" fmla="*/ 1843813 h 6483075"/>
                <a:gd name="connsiteX61" fmla="*/ 0 w 5646974"/>
                <a:gd name="connsiteY61" fmla="*/ 1991775 h 6483075"/>
                <a:gd name="connsiteX62" fmla="*/ 0 w 5646974"/>
                <a:gd name="connsiteY62" fmla="*/ 1074740 h 6483075"/>
                <a:gd name="connsiteX63" fmla="*/ 113897 w 5646974"/>
                <a:gd name="connsiteY63" fmla="*/ 949410 h 6483075"/>
                <a:gd name="connsiteX64" fmla="*/ 2405773 w 5646974"/>
                <a:gd name="connsiteY64" fmla="*/ 0 h 6483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5646974" h="6483075">
                  <a:moveTo>
                    <a:pt x="2405773" y="0"/>
                  </a:moveTo>
                  <a:cubicBezTo>
                    <a:pt x="4195841" y="0"/>
                    <a:pt x="5646974" y="1451246"/>
                    <a:pt x="5646974" y="3241538"/>
                  </a:cubicBezTo>
                  <a:cubicBezTo>
                    <a:pt x="5646974" y="5031830"/>
                    <a:pt x="4195841" y="6483075"/>
                    <a:pt x="2405773" y="6483075"/>
                  </a:cubicBezTo>
                  <a:cubicBezTo>
                    <a:pt x="1510739" y="6483075"/>
                    <a:pt x="700439" y="6120264"/>
                    <a:pt x="113897" y="5533666"/>
                  </a:cubicBezTo>
                  <a:lnTo>
                    <a:pt x="0" y="5408336"/>
                  </a:lnTo>
                  <a:lnTo>
                    <a:pt x="0" y="4983659"/>
                  </a:lnTo>
                  <a:lnTo>
                    <a:pt x="155731" y="5176047"/>
                  </a:lnTo>
                  <a:cubicBezTo>
                    <a:pt x="417742" y="5469073"/>
                    <a:pt x="741224" y="5704211"/>
                    <a:pt x="1093706" y="5866903"/>
                  </a:cubicBezTo>
                  <a:cubicBezTo>
                    <a:pt x="1269947" y="5948418"/>
                    <a:pt x="1453018" y="6013137"/>
                    <a:pt x="1639673" y="6059940"/>
                  </a:cubicBezTo>
                  <a:lnTo>
                    <a:pt x="1709990" y="6076287"/>
                  </a:lnTo>
                  <a:cubicBezTo>
                    <a:pt x="1733504" y="6081550"/>
                    <a:pt x="1756570" y="6088156"/>
                    <a:pt x="1780307" y="6091963"/>
                  </a:cubicBezTo>
                  <a:lnTo>
                    <a:pt x="1851072" y="6105176"/>
                  </a:lnTo>
                  <a:lnTo>
                    <a:pt x="1886455" y="6111782"/>
                  </a:lnTo>
                  <a:cubicBezTo>
                    <a:pt x="1898212" y="6114021"/>
                    <a:pt x="1909969" y="6116373"/>
                    <a:pt x="1921949" y="6117716"/>
                  </a:cubicBezTo>
                  <a:cubicBezTo>
                    <a:pt x="1969425" y="6124323"/>
                    <a:pt x="2016676" y="6131489"/>
                    <a:pt x="2064152" y="6137647"/>
                  </a:cubicBezTo>
                  <a:cubicBezTo>
                    <a:pt x="2111851" y="6141790"/>
                    <a:pt x="2159438" y="6146381"/>
                    <a:pt x="2206914" y="6151195"/>
                  </a:cubicBezTo>
                  <a:lnTo>
                    <a:pt x="2350011" y="6158250"/>
                  </a:lnTo>
                  <a:cubicBezTo>
                    <a:pt x="2397711" y="6159593"/>
                    <a:pt x="2445410" y="6159146"/>
                    <a:pt x="2493109" y="6159705"/>
                  </a:cubicBezTo>
                  <a:cubicBezTo>
                    <a:pt x="2589068" y="6158137"/>
                    <a:pt x="2685922" y="6154666"/>
                    <a:pt x="2781321" y="6147277"/>
                  </a:cubicBezTo>
                  <a:cubicBezTo>
                    <a:pt x="2972566" y="6132944"/>
                    <a:pt x="3161348" y="6105288"/>
                    <a:pt x="3345091" y="6060276"/>
                  </a:cubicBezTo>
                  <a:cubicBezTo>
                    <a:pt x="3528834" y="6015375"/>
                    <a:pt x="3707539" y="5952785"/>
                    <a:pt x="3878853" y="5871718"/>
                  </a:cubicBezTo>
                  <a:cubicBezTo>
                    <a:pt x="4050167" y="5790428"/>
                    <a:pt x="4213084" y="5689318"/>
                    <a:pt x="4367267" y="5573093"/>
                  </a:cubicBezTo>
                  <a:lnTo>
                    <a:pt x="4424484" y="5528529"/>
                  </a:lnTo>
                  <a:cubicBezTo>
                    <a:pt x="4443631" y="5513637"/>
                    <a:pt x="4463113" y="5499193"/>
                    <a:pt x="4481252" y="5483069"/>
                  </a:cubicBezTo>
                  <a:lnTo>
                    <a:pt x="4536790" y="5435818"/>
                  </a:lnTo>
                  <a:cubicBezTo>
                    <a:pt x="4555265" y="5419918"/>
                    <a:pt x="4574188" y="5404466"/>
                    <a:pt x="4591543" y="5387671"/>
                  </a:cubicBezTo>
                  <a:cubicBezTo>
                    <a:pt x="4662980" y="5321944"/>
                    <a:pt x="4733074" y="5254650"/>
                    <a:pt x="4794209" y="5181198"/>
                  </a:cubicBezTo>
                  <a:cubicBezTo>
                    <a:pt x="4857808" y="5109089"/>
                    <a:pt x="4910434" y="5029926"/>
                    <a:pt x="4956678" y="4945836"/>
                  </a:cubicBezTo>
                  <a:cubicBezTo>
                    <a:pt x="4967651" y="4924450"/>
                    <a:pt x="4978624" y="4903064"/>
                    <a:pt x="4989262" y="4881453"/>
                  </a:cubicBezTo>
                  <a:lnTo>
                    <a:pt x="5017814" y="4814607"/>
                  </a:lnTo>
                  <a:cubicBezTo>
                    <a:pt x="5027891" y="4792549"/>
                    <a:pt x="5035393" y="4769035"/>
                    <a:pt x="5044127" y="4746193"/>
                  </a:cubicBezTo>
                  <a:cubicBezTo>
                    <a:pt x="5052636" y="4723128"/>
                    <a:pt x="5061146" y="4700174"/>
                    <a:pt x="5068425" y="4676436"/>
                  </a:cubicBezTo>
                  <a:cubicBezTo>
                    <a:pt x="5099552" y="4582717"/>
                    <a:pt x="5126985" y="4486422"/>
                    <a:pt x="5154641" y="4390352"/>
                  </a:cubicBezTo>
                  <a:lnTo>
                    <a:pt x="5196854" y="4246134"/>
                  </a:lnTo>
                  <a:lnTo>
                    <a:pt x="5240299" y="4102140"/>
                  </a:lnTo>
                  <a:cubicBezTo>
                    <a:pt x="5299195" y="3910560"/>
                    <a:pt x="5364697" y="3721330"/>
                    <a:pt x="5432440" y="3532884"/>
                  </a:cubicBezTo>
                  <a:cubicBezTo>
                    <a:pt x="5500294" y="3346902"/>
                    <a:pt x="5533549" y="3148714"/>
                    <a:pt x="5528846" y="2951647"/>
                  </a:cubicBezTo>
                  <a:cubicBezTo>
                    <a:pt x="5526831" y="2853113"/>
                    <a:pt x="5515409" y="2755027"/>
                    <a:pt x="5495927" y="2658733"/>
                  </a:cubicBezTo>
                  <a:cubicBezTo>
                    <a:pt x="5491112" y="2634659"/>
                    <a:pt x="5486297" y="2610585"/>
                    <a:pt x="5480027" y="2586848"/>
                  </a:cubicBezTo>
                  <a:cubicBezTo>
                    <a:pt x="5474205" y="2562998"/>
                    <a:pt x="5468718" y="2539036"/>
                    <a:pt x="5461328" y="2515635"/>
                  </a:cubicBezTo>
                  <a:cubicBezTo>
                    <a:pt x="5454386" y="2492009"/>
                    <a:pt x="5447668" y="2468495"/>
                    <a:pt x="5439605" y="2445317"/>
                  </a:cubicBezTo>
                  <a:cubicBezTo>
                    <a:pt x="5431879" y="2422028"/>
                    <a:pt x="5424378" y="2398738"/>
                    <a:pt x="5415532" y="2375896"/>
                  </a:cubicBezTo>
                  <a:cubicBezTo>
                    <a:pt x="5347790" y="2191817"/>
                    <a:pt x="5254071" y="2018599"/>
                    <a:pt x="5144564" y="1857138"/>
                  </a:cubicBezTo>
                  <a:cubicBezTo>
                    <a:pt x="5034946" y="1695565"/>
                    <a:pt x="4909762" y="1545301"/>
                    <a:pt x="4774838" y="1405450"/>
                  </a:cubicBezTo>
                  <a:cubicBezTo>
                    <a:pt x="4638907" y="1265040"/>
                    <a:pt x="4496145" y="1132131"/>
                    <a:pt x="4345769" y="1012323"/>
                  </a:cubicBezTo>
                  <a:cubicBezTo>
                    <a:pt x="4270749" y="952195"/>
                    <a:pt x="4194273" y="894642"/>
                    <a:pt x="4115334" y="841344"/>
                  </a:cubicBezTo>
                  <a:cubicBezTo>
                    <a:pt x="4037067" y="787263"/>
                    <a:pt x="3956336" y="737548"/>
                    <a:pt x="3874038" y="691528"/>
                  </a:cubicBezTo>
                  <a:cubicBezTo>
                    <a:pt x="3709554" y="599712"/>
                    <a:pt x="3537792" y="523349"/>
                    <a:pt x="3359535" y="468819"/>
                  </a:cubicBezTo>
                  <a:cubicBezTo>
                    <a:pt x="3181278" y="414514"/>
                    <a:pt x="2997311" y="380699"/>
                    <a:pt x="2811105" y="366031"/>
                  </a:cubicBezTo>
                  <a:cubicBezTo>
                    <a:pt x="2787703" y="364575"/>
                    <a:pt x="2764525" y="362448"/>
                    <a:pt x="2741124" y="361440"/>
                  </a:cubicBezTo>
                  <a:lnTo>
                    <a:pt x="2671030" y="358417"/>
                  </a:lnTo>
                  <a:lnTo>
                    <a:pt x="2600713" y="357521"/>
                  </a:lnTo>
                  <a:cubicBezTo>
                    <a:pt x="2577087" y="356961"/>
                    <a:pt x="2554805" y="358305"/>
                    <a:pt x="2531739" y="358529"/>
                  </a:cubicBezTo>
                  <a:cubicBezTo>
                    <a:pt x="2440259" y="360992"/>
                    <a:pt x="2349564" y="370285"/>
                    <a:pt x="2259988" y="385289"/>
                  </a:cubicBezTo>
                  <a:cubicBezTo>
                    <a:pt x="2080723" y="415521"/>
                    <a:pt x="1906945" y="473634"/>
                    <a:pt x="1740670" y="553917"/>
                  </a:cubicBezTo>
                  <a:cubicBezTo>
                    <a:pt x="1574506" y="634647"/>
                    <a:pt x="1415844" y="737100"/>
                    <a:pt x="1264124" y="853549"/>
                  </a:cubicBezTo>
                  <a:cubicBezTo>
                    <a:pt x="1112181" y="969886"/>
                    <a:pt x="966508" y="1099212"/>
                    <a:pt x="823074" y="1234136"/>
                  </a:cubicBezTo>
                  <a:cubicBezTo>
                    <a:pt x="787131" y="1267951"/>
                    <a:pt x="751413" y="1301990"/>
                    <a:pt x="715694" y="1336252"/>
                  </a:cubicBezTo>
                  <a:lnTo>
                    <a:pt x="606859" y="1440945"/>
                  </a:lnTo>
                  <a:cubicBezTo>
                    <a:pt x="532623" y="1511374"/>
                    <a:pt x="457267" y="1579452"/>
                    <a:pt x="382023" y="1646074"/>
                  </a:cubicBezTo>
                  <a:lnTo>
                    <a:pt x="158531" y="1843813"/>
                  </a:lnTo>
                  <a:lnTo>
                    <a:pt x="0" y="1991775"/>
                  </a:lnTo>
                  <a:lnTo>
                    <a:pt x="0" y="1074740"/>
                  </a:lnTo>
                  <a:lnTo>
                    <a:pt x="113897" y="949410"/>
                  </a:lnTo>
                  <a:cubicBezTo>
                    <a:pt x="700439" y="362812"/>
                    <a:pt x="1510739" y="0"/>
                    <a:pt x="2405773" y="0"/>
                  </a:cubicBezTo>
                  <a:close/>
                </a:path>
              </a:pathLst>
            </a:custGeom>
            <a:gradFill>
              <a:gsLst>
                <a:gs pos="2000">
                  <a:schemeClr val="bg1">
                    <a:alpha val="10000"/>
                  </a:schemeClr>
                </a:gs>
                <a:gs pos="16000">
                  <a:schemeClr val="accent6">
                    <a:alpha val="10000"/>
                  </a:schemeClr>
                </a:gs>
                <a:gs pos="100000">
                  <a:schemeClr val="bg1">
                    <a:alpha val="10000"/>
                  </a:schemeClr>
                </a:gs>
                <a:gs pos="74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F0B5E243-2A7B-9ED5-460E-BC93D9E829E7}"/>
              </a:ext>
            </a:extLst>
          </p:cNvPr>
          <p:cNvSpPr>
            <a:spLocks noGrp="1"/>
          </p:cNvSpPr>
          <p:nvPr>
            <p:ph type="title"/>
          </p:nvPr>
        </p:nvSpPr>
        <p:spPr>
          <a:xfrm>
            <a:off x="804672" y="2053641"/>
            <a:ext cx="3669161" cy="2760098"/>
          </a:xfrm>
        </p:spPr>
        <p:txBody>
          <a:bodyPr>
            <a:normAutofit/>
          </a:bodyPr>
          <a:lstStyle/>
          <a:p>
            <a:r>
              <a:rPr lang="en-GB" sz="4000">
                <a:solidFill>
                  <a:schemeClr val="tx2"/>
                </a:solidFill>
              </a:rPr>
              <a:t>Unfair Dismissal</a:t>
            </a:r>
          </a:p>
        </p:txBody>
      </p:sp>
      <p:sp>
        <p:nvSpPr>
          <p:cNvPr id="3" name="Content Placeholder 2">
            <a:extLst>
              <a:ext uri="{FF2B5EF4-FFF2-40B4-BE49-F238E27FC236}">
                <a16:creationId xmlns:a16="http://schemas.microsoft.com/office/drawing/2014/main" id="{A9A170B2-0714-EACC-820F-AE744EBCB5B7}"/>
              </a:ext>
            </a:extLst>
          </p:cNvPr>
          <p:cNvSpPr>
            <a:spLocks noGrp="1"/>
          </p:cNvSpPr>
          <p:nvPr>
            <p:ph idx="1"/>
          </p:nvPr>
        </p:nvSpPr>
        <p:spPr>
          <a:xfrm>
            <a:off x="6090574" y="801866"/>
            <a:ext cx="5306084" cy="5230634"/>
          </a:xfrm>
          <a:noFill/>
          <a:ln>
            <a:noFill/>
          </a:ln>
        </p:spPr>
        <p:txBody>
          <a:bodyPr anchor="ctr">
            <a:normAutofit/>
          </a:bodyPr>
          <a:lstStyle/>
          <a:p>
            <a:r>
              <a:rPr lang="en-GB" sz="1800" b="1">
                <a:solidFill>
                  <a:schemeClr val="tx2"/>
                </a:solidFill>
              </a:rPr>
              <a:t>Hewston v Office for Standards in Education, Children’s Services and Skills</a:t>
            </a:r>
            <a:r>
              <a:rPr lang="en-GB" sz="1800">
                <a:solidFill>
                  <a:schemeClr val="tx2"/>
                </a:solidFill>
              </a:rPr>
              <a:t> [2025] EWCA Civ 250, [2025] IRLR 457</a:t>
            </a:r>
          </a:p>
          <a:p>
            <a:pPr marL="0" indent="0">
              <a:buNone/>
            </a:pPr>
            <a:endParaRPr lang="en-GB" sz="1800">
              <a:solidFill>
                <a:schemeClr val="tx2"/>
              </a:solidFill>
            </a:endParaRPr>
          </a:p>
          <a:p>
            <a:pPr lvl="1"/>
            <a:r>
              <a:rPr lang="en-GB" sz="1800">
                <a:solidFill>
                  <a:schemeClr val="tx2"/>
                </a:solidFill>
              </a:rPr>
              <a:t>H inspected a school that he had a poor relationship with.</a:t>
            </a:r>
          </a:p>
          <a:p>
            <a:pPr lvl="1"/>
            <a:r>
              <a:rPr lang="en-GB" sz="1800">
                <a:solidFill>
                  <a:schemeClr val="tx2"/>
                </a:solidFill>
              </a:rPr>
              <a:t>Young pupil had come in out of a rainstorm.</a:t>
            </a:r>
          </a:p>
          <a:p>
            <a:pPr lvl="1"/>
            <a:r>
              <a:rPr lang="en-GB" sz="1800">
                <a:solidFill>
                  <a:schemeClr val="tx2"/>
                </a:solidFill>
              </a:rPr>
              <a:t>H brushed water off the pupil’s head and put his hand on their shoulder.</a:t>
            </a:r>
          </a:p>
          <a:p>
            <a:pPr lvl="1"/>
            <a:r>
              <a:rPr lang="en-GB" sz="1800">
                <a:solidFill>
                  <a:schemeClr val="tx2"/>
                </a:solidFill>
              </a:rPr>
              <a:t>The school (and the child) made a complaint.</a:t>
            </a:r>
          </a:p>
          <a:p>
            <a:pPr lvl="1"/>
            <a:r>
              <a:rPr lang="en-GB" sz="1800">
                <a:solidFill>
                  <a:schemeClr val="tx2"/>
                </a:solidFill>
              </a:rPr>
              <a:t>H was disciplined and dismissed.</a:t>
            </a:r>
          </a:p>
          <a:p>
            <a:endParaRPr lang="en-GB" sz="1800">
              <a:solidFill>
                <a:schemeClr val="tx2"/>
              </a:solidFill>
            </a:endParaRPr>
          </a:p>
        </p:txBody>
      </p:sp>
    </p:spTree>
    <p:extLst>
      <p:ext uri="{BB962C8B-B14F-4D97-AF65-F5344CB8AC3E}">
        <p14:creationId xmlns:p14="http://schemas.microsoft.com/office/powerpoint/2010/main" val="325037129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7BF42CA-AD55-48B4-8949-C4DCA60A6A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66AE1D3D-3106-4CB2-AA7C-0C1642AC0F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0A31B6AF-B711-4CDB-8C2B-16E963DDC4C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137" y="0"/>
            <a:ext cx="5646974" cy="6483075"/>
            <a:chOff x="-19221" y="0"/>
            <a:chExt cx="5646974" cy="6483075"/>
          </a:xfrm>
        </p:grpSpPr>
        <p:sp>
          <p:nvSpPr>
            <p:cNvPr id="13" name="Freeform: Shape 12">
              <a:extLst>
                <a:ext uri="{FF2B5EF4-FFF2-40B4-BE49-F238E27FC236}">
                  <a16:creationId xmlns:a16="http://schemas.microsoft.com/office/drawing/2014/main" id="{CA818331-E13C-49C6-B98D-A60AD0E85A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116610"/>
              <a:ext cx="5535001" cy="6250127"/>
            </a:xfrm>
            <a:custGeom>
              <a:avLst/>
              <a:gdLst>
                <a:gd name="connsiteX0" fmla="*/ 2510242 w 5535001"/>
                <a:gd name="connsiteY0" fmla="*/ 174 h 6250127"/>
                <a:gd name="connsiteX1" fmla="*/ 2550551 w 5535001"/>
                <a:gd name="connsiteY1" fmla="*/ 510 h 6250127"/>
                <a:gd name="connsiteX2" fmla="*/ 2629490 w 5535001"/>
                <a:gd name="connsiteY2" fmla="*/ 3757 h 6250127"/>
                <a:gd name="connsiteX3" fmla="*/ 2708317 w 5535001"/>
                <a:gd name="connsiteY3" fmla="*/ 7229 h 6250127"/>
                <a:gd name="connsiteX4" fmla="*/ 2787256 w 5535001"/>
                <a:gd name="connsiteY4" fmla="*/ 14619 h 6250127"/>
                <a:gd name="connsiteX5" fmla="*/ 3408467 w 5535001"/>
                <a:gd name="connsiteY5" fmla="*/ 145064 h 6250127"/>
                <a:gd name="connsiteX6" fmla="*/ 3557723 w 5535001"/>
                <a:gd name="connsiteY6" fmla="*/ 199593 h 6250127"/>
                <a:gd name="connsiteX7" fmla="*/ 3594337 w 5535001"/>
                <a:gd name="connsiteY7" fmla="*/ 214597 h 6250127"/>
                <a:gd name="connsiteX8" fmla="*/ 3630616 w 5535001"/>
                <a:gd name="connsiteY8" fmla="*/ 230385 h 6250127"/>
                <a:gd name="connsiteX9" fmla="*/ 3703172 w 5535001"/>
                <a:gd name="connsiteY9" fmla="*/ 262073 h 6250127"/>
                <a:gd name="connsiteX10" fmla="*/ 3739003 w 5535001"/>
                <a:gd name="connsiteY10" fmla="*/ 278756 h 6250127"/>
                <a:gd name="connsiteX11" fmla="*/ 3756806 w 5535001"/>
                <a:gd name="connsiteY11" fmla="*/ 287266 h 6250127"/>
                <a:gd name="connsiteX12" fmla="*/ 3773714 w 5535001"/>
                <a:gd name="connsiteY12" fmla="*/ 297567 h 6250127"/>
                <a:gd name="connsiteX13" fmla="*/ 3840784 w 5535001"/>
                <a:gd name="connsiteY13" fmla="*/ 339332 h 6250127"/>
                <a:gd name="connsiteX14" fmla="*/ 3873927 w 5535001"/>
                <a:gd name="connsiteY14" fmla="*/ 360495 h 6250127"/>
                <a:gd name="connsiteX15" fmla="*/ 3906062 w 5535001"/>
                <a:gd name="connsiteY15" fmla="*/ 383001 h 6250127"/>
                <a:gd name="connsiteX16" fmla="*/ 3969662 w 5535001"/>
                <a:gd name="connsiteY16" fmla="*/ 428572 h 6250127"/>
                <a:gd name="connsiteX17" fmla="*/ 4423029 w 5535001"/>
                <a:gd name="connsiteY17" fmla="*/ 837600 h 6250127"/>
                <a:gd name="connsiteX18" fmla="*/ 4474647 w 5535001"/>
                <a:gd name="connsiteY18" fmla="*/ 891569 h 6250127"/>
                <a:gd name="connsiteX19" fmla="*/ 4524250 w 5535001"/>
                <a:gd name="connsiteY19" fmla="*/ 946883 h 6250127"/>
                <a:gd name="connsiteX20" fmla="*/ 4573965 w 5535001"/>
                <a:gd name="connsiteY20" fmla="*/ 1001748 h 6250127"/>
                <a:gd name="connsiteX21" fmla="*/ 4622224 w 5535001"/>
                <a:gd name="connsiteY21" fmla="*/ 1057509 h 6250127"/>
                <a:gd name="connsiteX22" fmla="*/ 4717510 w 5535001"/>
                <a:gd name="connsiteY22" fmla="*/ 1169143 h 6250127"/>
                <a:gd name="connsiteX23" fmla="*/ 4764986 w 5535001"/>
                <a:gd name="connsiteY23" fmla="*/ 1224681 h 6250127"/>
                <a:gd name="connsiteX24" fmla="*/ 4813021 w 5535001"/>
                <a:gd name="connsiteY24" fmla="*/ 1279994 h 6250127"/>
                <a:gd name="connsiteX25" fmla="*/ 5001915 w 5535001"/>
                <a:gd name="connsiteY25" fmla="*/ 1506846 h 6250127"/>
                <a:gd name="connsiteX26" fmla="*/ 5170542 w 5535001"/>
                <a:gd name="connsiteY26" fmla="*/ 1751165 h 6250127"/>
                <a:gd name="connsiteX27" fmla="*/ 5428969 w 5535001"/>
                <a:gd name="connsiteY27" fmla="*/ 2293660 h 6250127"/>
                <a:gd name="connsiteX28" fmla="*/ 5534893 w 5535001"/>
                <a:gd name="connsiteY28" fmla="*/ 2899307 h 6250127"/>
                <a:gd name="connsiteX29" fmla="*/ 5508804 w 5535001"/>
                <a:gd name="connsiteY29" fmla="*/ 3211144 h 6250127"/>
                <a:gd name="connsiteX30" fmla="*/ 5426282 w 5535001"/>
                <a:gd name="connsiteY30" fmla="*/ 3513352 h 6250127"/>
                <a:gd name="connsiteX31" fmla="*/ 5248250 w 5535001"/>
                <a:gd name="connsiteY31" fmla="*/ 4030542 h 6250127"/>
                <a:gd name="connsiteX32" fmla="*/ 5208612 w 5535001"/>
                <a:gd name="connsiteY32" fmla="*/ 4161771 h 6250127"/>
                <a:gd name="connsiteX33" fmla="*/ 5170318 w 5535001"/>
                <a:gd name="connsiteY33" fmla="*/ 4294680 h 6250127"/>
                <a:gd name="connsiteX34" fmla="*/ 5132248 w 5535001"/>
                <a:gd name="connsiteY34" fmla="*/ 4430164 h 6250127"/>
                <a:gd name="connsiteX35" fmla="*/ 5112765 w 5535001"/>
                <a:gd name="connsiteY35" fmla="*/ 4498914 h 6250127"/>
                <a:gd name="connsiteX36" fmla="*/ 5091715 w 5535001"/>
                <a:gd name="connsiteY36" fmla="*/ 4569119 h 6250127"/>
                <a:gd name="connsiteX37" fmla="*/ 5068985 w 5535001"/>
                <a:gd name="connsiteY37" fmla="*/ 4640220 h 6250127"/>
                <a:gd name="connsiteX38" fmla="*/ 5043904 w 5535001"/>
                <a:gd name="connsiteY38" fmla="*/ 4712105 h 6250127"/>
                <a:gd name="connsiteX39" fmla="*/ 5015799 w 5535001"/>
                <a:gd name="connsiteY39" fmla="*/ 4784438 h 6250127"/>
                <a:gd name="connsiteX40" fmla="*/ 4982880 w 5535001"/>
                <a:gd name="connsiteY40" fmla="*/ 4856435 h 6250127"/>
                <a:gd name="connsiteX41" fmla="*/ 4817276 w 5535001"/>
                <a:gd name="connsiteY41" fmla="*/ 5125275 h 6250127"/>
                <a:gd name="connsiteX42" fmla="*/ 4618753 w 5535001"/>
                <a:gd name="connsiteY42" fmla="*/ 5355374 h 6250127"/>
                <a:gd name="connsiteX43" fmla="*/ 4566575 w 5535001"/>
                <a:gd name="connsiteY43" fmla="*/ 5408560 h 6250127"/>
                <a:gd name="connsiteX44" fmla="*/ 4513837 w 5535001"/>
                <a:gd name="connsiteY44" fmla="*/ 5461186 h 6250127"/>
                <a:gd name="connsiteX45" fmla="*/ 4459531 w 5535001"/>
                <a:gd name="connsiteY45" fmla="*/ 5512580 h 6250127"/>
                <a:gd name="connsiteX46" fmla="*/ 4404554 w 5535001"/>
                <a:gd name="connsiteY46" fmla="*/ 5563526 h 6250127"/>
                <a:gd name="connsiteX47" fmla="*/ 4348009 w 5535001"/>
                <a:gd name="connsiteY47" fmla="*/ 5613017 h 6250127"/>
                <a:gd name="connsiteX48" fmla="*/ 4290568 w 5535001"/>
                <a:gd name="connsiteY48" fmla="*/ 5661948 h 6250127"/>
                <a:gd name="connsiteX49" fmla="*/ 4276124 w 5535001"/>
                <a:gd name="connsiteY49" fmla="*/ 5674153 h 6250127"/>
                <a:gd name="connsiteX50" fmla="*/ 4261120 w 5535001"/>
                <a:gd name="connsiteY50" fmla="*/ 5685798 h 6250127"/>
                <a:gd name="connsiteX51" fmla="*/ 4231112 w 5535001"/>
                <a:gd name="connsiteY51" fmla="*/ 5708976 h 6250127"/>
                <a:gd name="connsiteX52" fmla="*/ 4170984 w 5535001"/>
                <a:gd name="connsiteY52" fmla="*/ 5755443 h 6250127"/>
                <a:gd name="connsiteX53" fmla="*/ 4046025 w 5535001"/>
                <a:gd name="connsiteY53" fmla="*/ 5843228 h 6250127"/>
                <a:gd name="connsiteX54" fmla="*/ 3915356 w 5535001"/>
                <a:gd name="connsiteY54" fmla="*/ 5923735 h 6250127"/>
                <a:gd name="connsiteX55" fmla="*/ 3346323 w 5535001"/>
                <a:gd name="connsiteY55" fmla="*/ 6158872 h 6250127"/>
                <a:gd name="connsiteX56" fmla="*/ 2743476 w 5535001"/>
                <a:gd name="connsiteY56" fmla="*/ 6247328 h 6250127"/>
                <a:gd name="connsiteX57" fmla="*/ 2668120 w 5535001"/>
                <a:gd name="connsiteY57" fmla="*/ 6249344 h 6250127"/>
                <a:gd name="connsiteX58" fmla="*/ 2630498 w 5535001"/>
                <a:gd name="connsiteY58" fmla="*/ 6250127 h 6250127"/>
                <a:gd name="connsiteX59" fmla="*/ 2592988 w 5535001"/>
                <a:gd name="connsiteY59" fmla="*/ 6249568 h 6250127"/>
                <a:gd name="connsiteX60" fmla="*/ 2518080 w 5535001"/>
                <a:gd name="connsiteY60" fmla="*/ 6247777 h 6250127"/>
                <a:gd name="connsiteX61" fmla="*/ 2442948 w 5535001"/>
                <a:gd name="connsiteY61" fmla="*/ 6244529 h 6250127"/>
                <a:gd name="connsiteX62" fmla="*/ 2291676 w 5535001"/>
                <a:gd name="connsiteY62" fmla="*/ 6232213 h 6250127"/>
                <a:gd name="connsiteX63" fmla="*/ 2141412 w 5535001"/>
                <a:gd name="connsiteY63" fmla="*/ 6212394 h 6250127"/>
                <a:gd name="connsiteX64" fmla="*/ 1992715 w 5535001"/>
                <a:gd name="connsiteY64" fmla="*/ 6184961 h 6250127"/>
                <a:gd name="connsiteX65" fmla="*/ 1845811 w 5535001"/>
                <a:gd name="connsiteY65" fmla="*/ 6151034 h 6250127"/>
                <a:gd name="connsiteX66" fmla="*/ 1701033 w 5535001"/>
                <a:gd name="connsiteY66" fmla="*/ 6110724 h 6250127"/>
                <a:gd name="connsiteX67" fmla="*/ 1629484 w 5535001"/>
                <a:gd name="connsiteY67" fmla="*/ 6088219 h 6250127"/>
                <a:gd name="connsiteX68" fmla="*/ 1558383 w 5535001"/>
                <a:gd name="connsiteY68" fmla="*/ 6064929 h 6250127"/>
                <a:gd name="connsiteX69" fmla="*/ 1011968 w 5535001"/>
                <a:gd name="connsiteY69" fmla="*/ 5828896 h 6250127"/>
                <a:gd name="connsiteX70" fmla="*/ 511237 w 5535001"/>
                <a:gd name="connsiteY70" fmla="*/ 5512356 h 6250127"/>
                <a:gd name="connsiteX71" fmla="*/ 395572 w 5535001"/>
                <a:gd name="connsiteY71" fmla="*/ 5419757 h 6250127"/>
                <a:gd name="connsiteX72" fmla="*/ 284722 w 5535001"/>
                <a:gd name="connsiteY72" fmla="*/ 5321559 h 6250127"/>
                <a:gd name="connsiteX73" fmla="*/ 257513 w 5535001"/>
                <a:gd name="connsiteY73" fmla="*/ 5296477 h 6250127"/>
                <a:gd name="connsiteX74" fmla="*/ 243853 w 5535001"/>
                <a:gd name="connsiteY74" fmla="*/ 5283937 h 6250127"/>
                <a:gd name="connsiteX75" fmla="*/ 230752 w 5535001"/>
                <a:gd name="connsiteY75" fmla="*/ 5270836 h 6250127"/>
                <a:gd name="connsiteX76" fmla="*/ 178574 w 5535001"/>
                <a:gd name="connsiteY76" fmla="*/ 5218322 h 6250127"/>
                <a:gd name="connsiteX77" fmla="*/ 126508 w 5535001"/>
                <a:gd name="connsiteY77" fmla="*/ 5165584 h 6250127"/>
                <a:gd name="connsiteX78" fmla="*/ 76345 w 5535001"/>
                <a:gd name="connsiteY78" fmla="*/ 5111167 h 6250127"/>
                <a:gd name="connsiteX79" fmla="*/ 26407 w 5535001"/>
                <a:gd name="connsiteY79" fmla="*/ 5056413 h 6250127"/>
                <a:gd name="connsiteX80" fmla="*/ 0 w 5535001"/>
                <a:gd name="connsiteY80" fmla="*/ 5024776 h 6250127"/>
                <a:gd name="connsiteX81" fmla="*/ 0 w 5535001"/>
                <a:gd name="connsiteY81" fmla="*/ 4492798 h 6250127"/>
                <a:gd name="connsiteX82" fmla="*/ 28534 w 5535001"/>
                <a:gd name="connsiteY82" fmla="*/ 4537879 h 6250127"/>
                <a:gd name="connsiteX83" fmla="*/ 66604 w 5535001"/>
                <a:gd name="connsiteY83" fmla="*/ 4592745 h 6250127"/>
                <a:gd name="connsiteX84" fmla="*/ 104114 w 5535001"/>
                <a:gd name="connsiteY84" fmla="*/ 4647834 h 6250127"/>
                <a:gd name="connsiteX85" fmla="*/ 143751 w 5535001"/>
                <a:gd name="connsiteY85" fmla="*/ 4701580 h 6250127"/>
                <a:gd name="connsiteX86" fmla="*/ 182717 w 5535001"/>
                <a:gd name="connsiteY86" fmla="*/ 4755773 h 6250127"/>
                <a:gd name="connsiteX87" fmla="*/ 223810 w 5535001"/>
                <a:gd name="connsiteY87" fmla="*/ 4808399 h 6250127"/>
                <a:gd name="connsiteX88" fmla="*/ 264679 w 5535001"/>
                <a:gd name="connsiteY88" fmla="*/ 4861249 h 6250127"/>
                <a:gd name="connsiteX89" fmla="*/ 307788 w 5535001"/>
                <a:gd name="connsiteY89" fmla="*/ 4912420 h 6250127"/>
                <a:gd name="connsiteX90" fmla="*/ 351232 w 5535001"/>
                <a:gd name="connsiteY90" fmla="*/ 4963254 h 6250127"/>
                <a:gd name="connsiteX91" fmla="*/ 397028 w 5535001"/>
                <a:gd name="connsiteY91" fmla="*/ 5012185 h 6250127"/>
                <a:gd name="connsiteX92" fmla="*/ 443496 w 5535001"/>
                <a:gd name="connsiteY92" fmla="*/ 5060444 h 6250127"/>
                <a:gd name="connsiteX93" fmla="*/ 455140 w 5535001"/>
                <a:gd name="connsiteY93" fmla="*/ 5072537 h 6250127"/>
                <a:gd name="connsiteX94" fmla="*/ 467345 w 5535001"/>
                <a:gd name="connsiteY94" fmla="*/ 5083958 h 6250127"/>
                <a:gd name="connsiteX95" fmla="*/ 491755 w 5535001"/>
                <a:gd name="connsiteY95" fmla="*/ 5106912 h 6250127"/>
                <a:gd name="connsiteX96" fmla="*/ 540686 w 5535001"/>
                <a:gd name="connsiteY96" fmla="*/ 5152819 h 6250127"/>
                <a:gd name="connsiteX97" fmla="*/ 552890 w 5535001"/>
                <a:gd name="connsiteY97" fmla="*/ 5164353 h 6250127"/>
                <a:gd name="connsiteX98" fmla="*/ 565655 w 5535001"/>
                <a:gd name="connsiteY98" fmla="*/ 5175214 h 6250127"/>
                <a:gd name="connsiteX99" fmla="*/ 591072 w 5535001"/>
                <a:gd name="connsiteY99" fmla="*/ 5197048 h 6250127"/>
                <a:gd name="connsiteX100" fmla="*/ 694197 w 5535001"/>
                <a:gd name="connsiteY100" fmla="*/ 5283041 h 6250127"/>
                <a:gd name="connsiteX101" fmla="*/ 1146221 w 5535001"/>
                <a:gd name="connsiteY101" fmla="*/ 5573716 h 6250127"/>
                <a:gd name="connsiteX102" fmla="*/ 1650982 w 5535001"/>
                <a:gd name="connsiteY102" fmla="*/ 5758130 h 6250127"/>
                <a:gd name="connsiteX103" fmla="*/ 1716485 w 5535001"/>
                <a:gd name="connsiteY103" fmla="*/ 5772798 h 6250127"/>
                <a:gd name="connsiteX104" fmla="*/ 1782211 w 5535001"/>
                <a:gd name="connsiteY104" fmla="*/ 5786235 h 6250127"/>
                <a:gd name="connsiteX105" fmla="*/ 1848386 w 5535001"/>
                <a:gd name="connsiteY105" fmla="*/ 5796984 h 6250127"/>
                <a:gd name="connsiteX106" fmla="*/ 1881417 w 5535001"/>
                <a:gd name="connsiteY106" fmla="*/ 5802359 h 6250127"/>
                <a:gd name="connsiteX107" fmla="*/ 1914560 w 5535001"/>
                <a:gd name="connsiteY107" fmla="*/ 5807061 h 6250127"/>
                <a:gd name="connsiteX108" fmla="*/ 2047469 w 5535001"/>
                <a:gd name="connsiteY108" fmla="*/ 5821282 h 6250127"/>
                <a:gd name="connsiteX109" fmla="*/ 2180601 w 5535001"/>
                <a:gd name="connsiteY109" fmla="*/ 5828896 h 6250127"/>
                <a:gd name="connsiteX110" fmla="*/ 2313622 w 5535001"/>
                <a:gd name="connsiteY110" fmla="*/ 5830463 h 6250127"/>
                <a:gd name="connsiteX111" fmla="*/ 2380021 w 5535001"/>
                <a:gd name="connsiteY111" fmla="*/ 5828448 h 6250127"/>
                <a:gd name="connsiteX112" fmla="*/ 2446195 w 5535001"/>
                <a:gd name="connsiteY112" fmla="*/ 5826433 h 6250127"/>
                <a:gd name="connsiteX113" fmla="*/ 2513041 w 5535001"/>
                <a:gd name="connsiteY113" fmla="*/ 5822737 h 6250127"/>
                <a:gd name="connsiteX114" fmla="*/ 2580111 w 5535001"/>
                <a:gd name="connsiteY114" fmla="*/ 5818258 h 6250127"/>
                <a:gd name="connsiteX115" fmla="*/ 2613590 w 5535001"/>
                <a:gd name="connsiteY115" fmla="*/ 5816355 h 6250127"/>
                <a:gd name="connsiteX116" fmla="*/ 2646845 w 5535001"/>
                <a:gd name="connsiteY116" fmla="*/ 5813108 h 6250127"/>
                <a:gd name="connsiteX117" fmla="*/ 2713244 w 5535001"/>
                <a:gd name="connsiteY117" fmla="*/ 5806838 h 6250127"/>
                <a:gd name="connsiteX118" fmla="*/ 3230882 w 5535001"/>
                <a:gd name="connsiteY118" fmla="*/ 5721292 h 6250127"/>
                <a:gd name="connsiteX119" fmla="*/ 3720416 w 5535001"/>
                <a:gd name="connsiteY119" fmla="*/ 5556472 h 6250127"/>
                <a:gd name="connsiteX120" fmla="*/ 3837425 w 5535001"/>
                <a:gd name="connsiteY120" fmla="*/ 5499927 h 6250127"/>
                <a:gd name="connsiteX121" fmla="*/ 3951634 w 5535001"/>
                <a:gd name="connsiteY121" fmla="*/ 5436552 h 6250127"/>
                <a:gd name="connsiteX122" fmla="*/ 4007284 w 5535001"/>
                <a:gd name="connsiteY122" fmla="*/ 5401841 h 6250127"/>
                <a:gd name="connsiteX123" fmla="*/ 4035164 w 5535001"/>
                <a:gd name="connsiteY123" fmla="*/ 5384374 h 6250127"/>
                <a:gd name="connsiteX124" fmla="*/ 4049049 w 5535001"/>
                <a:gd name="connsiteY124" fmla="*/ 5375640 h 6250127"/>
                <a:gd name="connsiteX125" fmla="*/ 4062485 w 5535001"/>
                <a:gd name="connsiteY125" fmla="*/ 5366123 h 6250127"/>
                <a:gd name="connsiteX126" fmla="*/ 4116567 w 5535001"/>
                <a:gd name="connsiteY126" fmla="*/ 5328277 h 6250127"/>
                <a:gd name="connsiteX127" fmla="*/ 4169976 w 5535001"/>
                <a:gd name="connsiteY127" fmla="*/ 5289199 h 6250127"/>
                <a:gd name="connsiteX128" fmla="*/ 4222042 w 5535001"/>
                <a:gd name="connsiteY128" fmla="*/ 5247994 h 6250127"/>
                <a:gd name="connsiteX129" fmla="*/ 4273213 w 5535001"/>
                <a:gd name="connsiteY129" fmla="*/ 5205558 h 6250127"/>
                <a:gd name="connsiteX130" fmla="*/ 4323151 w 5535001"/>
                <a:gd name="connsiteY130" fmla="*/ 5161329 h 6250127"/>
                <a:gd name="connsiteX131" fmla="*/ 4371971 w 5535001"/>
                <a:gd name="connsiteY131" fmla="*/ 5116093 h 6250127"/>
                <a:gd name="connsiteX132" fmla="*/ 4546868 w 5535001"/>
                <a:gd name="connsiteY132" fmla="*/ 4924400 h 6250127"/>
                <a:gd name="connsiteX133" fmla="*/ 4675634 w 5535001"/>
                <a:gd name="connsiteY133" fmla="*/ 4715352 h 6250127"/>
                <a:gd name="connsiteX134" fmla="*/ 4700155 w 5535001"/>
                <a:gd name="connsiteY134" fmla="*/ 4659255 h 6250127"/>
                <a:gd name="connsiteX135" fmla="*/ 4721206 w 5535001"/>
                <a:gd name="connsiteY135" fmla="*/ 4600135 h 6250127"/>
                <a:gd name="connsiteX136" fmla="*/ 4740465 w 5535001"/>
                <a:gd name="connsiteY136" fmla="*/ 4538887 h 6250127"/>
                <a:gd name="connsiteX137" fmla="*/ 4758492 w 5535001"/>
                <a:gd name="connsiteY137" fmla="*/ 4475848 h 6250127"/>
                <a:gd name="connsiteX138" fmla="*/ 4891288 w 5535001"/>
                <a:gd name="connsiteY138" fmla="*/ 3930329 h 6250127"/>
                <a:gd name="connsiteX139" fmla="*/ 5066298 w 5535001"/>
                <a:gd name="connsiteY139" fmla="*/ 3382235 h 6250127"/>
                <a:gd name="connsiteX140" fmla="*/ 5156994 w 5535001"/>
                <a:gd name="connsiteY140" fmla="*/ 2898635 h 6250127"/>
                <a:gd name="connsiteX141" fmla="*/ 5083317 w 5535001"/>
                <a:gd name="connsiteY141" fmla="*/ 2402047 h 6250127"/>
                <a:gd name="connsiteX142" fmla="*/ 4871022 w 5535001"/>
                <a:gd name="connsiteY142" fmla="*/ 1926958 h 6250127"/>
                <a:gd name="connsiteX143" fmla="*/ 4727028 w 5535001"/>
                <a:gd name="connsiteY143" fmla="*/ 1703577 h 6250127"/>
                <a:gd name="connsiteX144" fmla="*/ 4563776 w 5535001"/>
                <a:gd name="connsiteY144" fmla="*/ 1490834 h 6250127"/>
                <a:gd name="connsiteX145" fmla="*/ 4370291 w 5535001"/>
                <a:gd name="connsiteY145" fmla="*/ 1300596 h 6250127"/>
                <a:gd name="connsiteX146" fmla="*/ 4266046 w 5535001"/>
                <a:gd name="connsiteY146" fmla="*/ 1214491 h 6250127"/>
                <a:gd name="connsiteX147" fmla="*/ 4212973 w 5535001"/>
                <a:gd name="connsiteY147" fmla="*/ 1173062 h 6250127"/>
                <a:gd name="connsiteX148" fmla="*/ 4157995 w 5535001"/>
                <a:gd name="connsiteY148" fmla="*/ 1134545 h 6250127"/>
                <a:gd name="connsiteX149" fmla="*/ 3697126 w 5535001"/>
                <a:gd name="connsiteY149" fmla="*/ 881044 h 6250127"/>
                <a:gd name="connsiteX150" fmla="*/ 3637670 w 5535001"/>
                <a:gd name="connsiteY150" fmla="*/ 856747 h 6250127"/>
                <a:gd name="connsiteX151" fmla="*/ 3608222 w 5535001"/>
                <a:gd name="connsiteY151" fmla="*/ 844318 h 6250127"/>
                <a:gd name="connsiteX152" fmla="*/ 3578214 w 5535001"/>
                <a:gd name="connsiteY152" fmla="*/ 833457 h 6250127"/>
                <a:gd name="connsiteX153" fmla="*/ 3518309 w 5535001"/>
                <a:gd name="connsiteY153" fmla="*/ 812294 h 6250127"/>
                <a:gd name="connsiteX154" fmla="*/ 3503417 w 5535001"/>
                <a:gd name="connsiteY154" fmla="*/ 806920 h 6250127"/>
                <a:gd name="connsiteX155" fmla="*/ 3489533 w 5535001"/>
                <a:gd name="connsiteY155" fmla="*/ 799642 h 6250127"/>
                <a:gd name="connsiteX156" fmla="*/ 3460869 w 5535001"/>
                <a:gd name="connsiteY156" fmla="*/ 787101 h 6250127"/>
                <a:gd name="connsiteX157" fmla="*/ 3402980 w 5535001"/>
                <a:gd name="connsiteY157" fmla="*/ 763475 h 6250127"/>
                <a:gd name="connsiteX158" fmla="*/ 3374092 w 5535001"/>
                <a:gd name="connsiteY158" fmla="*/ 751606 h 6250127"/>
                <a:gd name="connsiteX159" fmla="*/ 3344980 w 5535001"/>
                <a:gd name="connsiteY159" fmla="*/ 740409 h 6250127"/>
                <a:gd name="connsiteX160" fmla="*/ 3226627 w 5535001"/>
                <a:gd name="connsiteY160" fmla="*/ 700772 h 6250127"/>
                <a:gd name="connsiteX161" fmla="*/ 2735750 w 5535001"/>
                <a:gd name="connsiteY161" fmla="*/ 614667 h 6250127"/>
                <a:gd name="connsiteX162" fmla="*/ 2673158 w 5535001"/>
                <a:gd name="connsiteY162" fmla="*/ 610412 h 6250127"/>
                <a:gd name="connsiteX163" fmla="*/ 2610119 w 5535001"/>
                <a:gd name="connsiteY163" fmla="*/ 609628 h 6250127"/>
                <a:gd name="connsiteX164" fmla="*/ 2547080 w 5535001"/>
                <a:gd name="connsiteY164" fmla="*/ 608620 h 6250127"/>
                <a:gd name="connsiteX165" fmla="*/ 2516400 w 5535001"/>
                <a:gd name="connsiteY165" fmla="*/ 608844 h 6250127"/>
                <a:gd name="connsiteX166" fmla="*/ 2486280 w 5535001"/>
                <a:gd name="connsiteY166" fmla="*/ 609740 h 6250127"/>
                <a:gd name="connsiteX167" fmla="*/ 2426376 w 5535001"/>
                <a:gd name="connsiteY167" fmla="*/ 613099 h 6250127"/>
                <a:gd name="connsiteX168" fmla="*/ 2366920 w 5535001"/>
                <a:gd name="connsiteY168" fmla="*/ 618474 h 6250127"/>
                <a:gd name="connsiteX169" fmla="*/ 2337248 w 5535001"/>
                <a:gd name="connsiteY169" fmla="*/ 621497 h 6250127"/>
                <a:gd name="connsiteX170" fmla="*/ 2307800 w 5535001"/>
                <a:gd name="connsiteY170" fmla="*/ 625528 h 6250127"/>
                <a:gd name="connsiteX171" fmla="*/ 2278351 w 5535001"/>
                <a:gd name="connsiteY171" fmla="*/ 629559 h 6250127"/>
                <a:gd name="connsiteX172" fmla="*/ 2249127 w 5535001"/>
                <a:gd name="connsiteY172" fmla="*/ 634710 h 6250127"/>
                <a:gd name="connsiteX173" fmla="*/ 1796096 w 5535001"/>
                <a:gd name="connsiteY173" fmla="*/ 781726 h 6250127"/>
                <a:gd name="connsiteX174" fmla="*/ 1370833 w 5535001"/>
                <a:gd name="connsiteY174" fmla="*/ 1048663 h 6250127"/>
                <a:gd name="connsiteX175" fmla="*/ 959790 w 5535001"/>
                <a:gd name="connsiteY175" fmla="*/ 1390844 h 6250127"/>
                <a:gd name="connsiteX176" fmla="*/ 749062 w 5535001"/>
                <a:gd name="connsiteY176" fmla="*/ 1577611 h 6250127"/>
                <a:gd name="connsiteX177" fmla="*/ 524786 w 5535001"/>
                <a:gd name="connsiteY177" fmla="*/ 1763145 h 6250127"/>
                <a:gd name="connsiteX178" fmla="*/ 84071 w 5535001"/>
                <a:gd name="connsiteY178" fmla="*/ 2098496 h 6250127"/>
                <a:gd name="connsiteX179" fmla="*/ 0 w 5535001"/>
                <a:gd name="connsiteY179" fmla="*/ 2168094 h 6250127"/>
                <a:gd name="connsiteX180" fmla="*/ 0 w 5535001"/>
                <a:gd name="connsiteY180" fmla="*/ 1576676 h 6250127"/>
                <a:gd name="connsiteX181" fmla="*/ 174655 w 5535001"/>
                <a:gd name="connsiteY181" fmla="*/ 1387597 h 6250127"/>
                <a:gd name="connsiteX182" fmla="*/ 363661 w 5535001"/>
                <a:gd name="connsiteY182" fmla="*/ 1188626 h 6250127"/>
                <a:gd name="connsiteX183" fmla="*/ 458052 w 5535001"/>
                <a:gd name="connsiteY183" fmla="*/ 1086397 h 6250127"/>
                <a:gd name="connsiteX184" fmla="*/ 557257 w 5535001"/>
                <a:gd name="connsiteY184" fmla="*/ 981593 h 6250127"/>
                <a:gd name="connsiteX185" fmla="*/ 994165 w 5535001"/>
                <a:gd name="connsiteY185" fmla="*/ 578389 h 6250127"/>
                <a:gd name="connsiteX186" fmla="*/ 1520873 w 5535001"/>
                <a:gd name="connsiteY186" fmla="*/ 237215 h 6250127"/>
                <a:gd name="connsiteX187" fmla="*/ 2141748 w 5535001"/>
                <a:gd name="connsiteY187" fmla="*/ 31190 h 6250127"/>
                <a:gd name="connsiteX188" fmla="*/ 2182505 w 5535001"/>
                <a:gd name="connsiteY188" fmla="*/ 24360 h 6250127"/>
                <a:gd name="connsiteX189" fmla="*/ 2223374 w 5535001"/>
                <a:gd name="connsiteY189" fmla="*/ 18873 h 6250127"/>
                <a:gd name="connsiteX190" fmla="*/ 2264355 w 5535001"/>
                <a:gd name="connsiteY190" fmla="*/ 13611 h 6250127"/>
                <a:gd name="connsiteX191" fmla="*/ 2305336 w 5535001"/>
                <a:gd name="connsiteY191" fmla="*/ 9580 h 6250127"/>
                <a:gd name="connsiteX192" fmla="*/ 2387410 w 5535001"/>
                <a:gd name="connsiteY192" fmla="*/ 3645 h 6250127"/>
                <a:gd name="connsiteX193" fmla="*/ 2469373 w 5535001"/>
                <a:gd name="connsiteY193" fmla="*/ 622 h 62501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Lst>
              <a:rect l="l" t="t" r="r" b="b"/>
              <a:pathLst>
                <a:path w="5535001" h="6250127">
                  <a:moveTo>
                    <a:pt x="2510242" y="174"/>
                  </a:moveTo>
                  <a:cubicBezTo>
                    <a:pt x="2523902" y="-50"/>
                    <a:pt x="2537562" y="-162"/>
                    <a:pt x="2550551" y="510"/>
                  </a:cubicBezTo>
                  <a:lnTo>
                    <a:pt x="2629490" y="3757"/>
                  </a:lnTo>
                  <a:lnTo>
                    <a:pt x="2708317" y="7229"/>
                  </a:lnTo>
                  <a:cubicBezTo>
                    <a:pt x="2734630" y="8572"/>
                    <a:pt x="2760943" y="12155"/>
                    <a:pt x="2787256" y="14619"/>
                  </a:cubicBezTo>
                  <a:cubicBezTo>
                    <a:pt x="2997536" y="34885"/>
                    <a:pt x="3207144" y="77994"/>
                    <a:pt x="3408467" y="145064"/>
                  </a:cubicBezTo>
                  <a:lnTo>
                    <a:pt x="3557723" y="199593"/>
                  </a:lnTo>
                  <a:cubicBezTo>
                    <a:pt x="3570264" y="203848"/>
                    <a:pt x="3582245" y="209447"/>
                    <a:pt x="3594337" y="214597"/>
                  </a:cubicBezTo>
                  <a:lnTo>
                    <a:pt x="3630616" y="230385"/>
                  </a:lnTo>
                  <a:lnTo>
                    <a:pt x="3703172" y="262073"/>
                  </a:lnTo>
                  <a:cubicBezTo>
                    <a:pt x="3715265" y="267335"/>
                    <a:pt x="3727358" y="272598"/>
                    <a:pt x="3739003" y="278756"/>
                  </a:cubicBezTo>
                  <a:cubicBezTo>
                    <a:pt x="3744937" y="281667"/>
                    <a:pt x="3750984" y="284131"/>
                    <a:pt x="3756806" y="287266"/>
                  </a:cubicBezTo>
                  <a:cubicBezTo>
                    <a:pt x="3762517" y="290513"/>
                    <a:pt x="3768115" y="294208"/>
                    <a:pt x="3773714" y="297567"/>
                  </a:cubicBezTo>
                  <a:lnTo>
                    <a:pt x="3840784" y="339332"/>
                  </a:lnTo>
                  <a:cubicBezTo>
                    <a:pt x="3851869" y="346386"/>
                    <a:pt x="3863290" y="352881"/>
                    <a:pt x="3873927" y="360495"/>
                  </a:cubicBezTo>
                  <a:lnTo>
                    <a:pt x="3906062" y="383001"/>
                  </a:lnTo>
                  <a:lnTo>
                    <a:pt x="3969662" y="428572"/>
                  </a:lnTo>
                  <a:cubicBezTo>
                    <a:pt x="4137281" y="552188"/>
                    <a:pt x="4285417" y="693270"/>
                    <a:pt x="4423029" y="837600"/>
                  </a:cubicBezTo>
                  <a:cubicBezTo>
                    <a:pt x="4440160" y="855739"/>
                    <a:pt x="4457404" y="873766"/>
                    <a:pt x="4474647" y="891569"/>
                  </a:cubicBezTo>
                  <a:lnTo>
                    <a:pt x="4524250" y="946883"/>
                  </a:lnTo>
                  <a:lnTo>
                    <a:pt x="4573965" y="1001748"/>
                  </a:lnTo>
                  <a:cubicBezTo>
                    <a:pt x="4590760" y="1019887"/>
                    <a:pt x="4605988" y="1039146"/>
                    <a:pt x="4622224" y="1057509"/>
                  </a:cubicBezTo>
                  <a:cubicBezTo>
                    <a:pt x="4653911" y="1094907"/>
                    <a:pt x="4686831" y="1131409"/>
                    <a:pt x="4717510" y="1169143"/>
                  </a:cubicBezTo>
                  <a:cubicBezTo>
                    <a:pt x="4733186" y="1187730"/>
                    <a:pt x="4748862" y="1206430"/>
                    <a:pt x="4764986" y="1224681"/>
                  </a:cubicBezTo>
                  <a:cubicBezTo>
                    <a:pt x="4780886" y="1243044"/>
                    <a:pt x="4797233" y="1261071"/>
                    <a:pt x="4813021" y="1279994"/>
                  </a:cubicBezTo>
                  <a:cubicBezTo>
                    <a:pt x="4877292" y="1354230"/>
                    <a:pt x="4941339" y="1428914"/>
                    <a:pt x="5001915" y="1506846"/>
                  </a:cubicBezTo>
                  <a:cubicBezTo>
                    <a:pt x="5062603" y="1584665"/>
                    <a:pt x="5118252" y="1666739"/>
                    <a:pt x="5170542" y="1751165"/>
                  </a:cubicBezTo>
                  <a:cubicBezTo>
                    <a:pt x="5274898" y="1920240"/>
                    <a:pt x="5363579" y="2101295"/>
                    <a:pt x="5428969" y="2293660"/>
                  </a:cubicBezTo>
                  <a:cubicBezTo>
                    <a:pt x="5494136" y="2485801"/>
                    <a:pt x="5533102" y="2690819"/>
                    <a:pt x="5534893" y="2899307"/>
                  </a:cubicBezTo>
                  <a:cubicBezTo>
                    <a:pt x="5536124" y="3003439"/>
                    <a:pt x="5526831" y="3108132"/>
                    <a:pt x="5508804" y="3211144"/>
                  </a:cubicBezTo>
                  <a:cubicBezTo>
                    <a:pt x="5490441" y="3314157"/>
                    <a:pt x="5462336" y="3415490"/>
                    <a:pt x="5426282" y="3513352"/>
                  </a:cubicBezTo>
                  <a:cubicBezTo>
                    <a:pt x="5363355" y="3684890"/>
                    <a:pt x="5302219" y="3856428"/>
                    <a:pt x="5248250" y="4030542"/>
                  </a:cubicBezTo>
                  <a:lnTo>
                    <a:pt x="5208612" y="4161771"/>
                  </a:lnTo>
                  <a:lnTo>
                    <a:pt x="5170318" y="4294680"/>
                  </a:lnTo>
                  <a:lnTo>
                    <a:pt x="5132248" y="4430164"/>
                  </a:lnTo>
                  <a:lnTo>
                    <a:pt x="5112765" y="4498914"/>
                  </a:lnTo>
                  <a:lnTo>
                    <a:pt x="5091715" y="4569119"/>
                  </a:lnTo>
                  <a:cubicBezTo>
                    <a:pt x="5085221" y="4592297"/>
                    <a:pt x="5076823" y="4616482"/>
                    <a:pt x="5068985" y="4640220"/>
                  </a:cubicBezTo>
                  <a:cubicBezTo>
                    <a:pt x="5060699" y="4664182"/>
                    <a:pt x="5053981" y="4687807"/>
                    <a:pt x="5043904" y="4712105"/>
                  </a:cubicBezTo>
                  <a:lnTo>
                    <a:pt x="5015799" y="4784438"/>
                  </a:lnTo>
                  <a:cubicBezTo>
                    <a:pt x="5005274" y="4808511"/>
                    <a:pt x="4993965" y="4832473"/>
                    <a:pt x="4982880" y="4856435"/>
                  </a:cubicBezTo>
                  <a:cubicBezTo>
                    <a:pt x="4936524" y="4951273"/>
                    <a:pt x="4881099" y="5044096"/>
                    <a:pt x="4817276" y="5125275"/>
                  </a:cubicBezTo>
                  <a:cubicBezTo>
                    <a:pt x="4755244" y="5208805"/>
                    <a:pt x="4686943" y="5282817"/>
                    <a:pt x="4618753" y="5355374"/>
                  </a:cubicBezTo>
                  <a:cubicBezTo>
                    <a:pt x="4602069" y="5374073"/>
                    <a:pt x="4584154" y="5391092"/>
                    <a:pt x="4566575" y="5408560"/>
                  </a:cubicBezTo>
                  <a:lnTo>
                    <a:pt x="4513837" y="5461186"/>
                  </a:lnTo>
                  <a:cubicBezTo>
                    <a:pt x="4496593" y="5479101"/>
                    <a:pt x="4477894" y="5495560"/>
                    <a:pt x="4459531" y="5512580"/>
                  </a:cubicBezTo>
                  <a:lnTo>
                    <a:pt x="4404554" y="5563526"/>
                  </a:lnTo>
                  <a:cubicBezTo>
                    <a:pt x="4386527" y="5580770"/>
                    <a:pt x="4366932" y="5596670"/>
                    <a:pt x="4348009" y="5613017"/>
                  </a:cubicBezTo>
                  <a:lnTo>
                    <a:pt x="4290568" y="5661948"/>
                  </a:lnTo>
                  <a:lnTo>
                    <a:pt x="4276124" y="5674153"/>
                  </a:lnTo>
                  <a:lnTo>
                    <a:pt x="4261120" y="5685798"/>
                  </a:lnTo>
                  <a:lnTo>
                    <a:pt x="4231112" y="5708976"/>
                  </a:lnTo>
                  <a:lnTo>
                    <a:pt x="4170984" y="5755443"/>
                  </a:lnTo>
                  <a:cubicBezTo>
                    <a:pt x="4130227" y="5785563"/>
                    <a:pt x="4087790" y="5813892"/>
                    <a:pt x="4046025" y="5843228"/>
                  </a:cubicBezTo>
                  <a:cubicBezTo>
                    <a:pt x="4002917" y="5870437"/>
                    <a:pt x="3959248" y="5897309"/>
                    <a:pt x="3915356" y="5923735"/>
                  </a:cubicBezTo>
                  <a:cubicBezTo>
                    <a:pt x="3737659" y="6026299"/>
                    <a:pt x="3544847" y="6106022"/>
                    <a:pt x="3346323" y="6158872"/>
                  </a:cubicBezTo>
                  <a:cubicBezTo>
                    <a:pt x="3147800" y="6211946"/>
                    <a:pt x="2944462" y="6239714"/>
                    <a:pt x="2743476" y="6247328"/>
                  </a:cubicBezTo>
                  <a:lnTo>
                    <a:pt x="2668120" y="6249344"/>
                  </a:lnTo>
                  <a:lnTo>
                    <a:pt x="2630498" y="6250127"/>
                  </a:lnTo>
                  <a:lnTo>
                    <a:pt x="2592988" y="6249568"/>
                  </a:lnTo>
                  <a:lnTo>
                    <a:pt x="2518080" y="6247777"/>
                  </a:lnTo>
                  <a:cubicBezTo>
                    <a:pt x="2493110" y="6247105"/>
                    <a:pt x="2468365" y="6246881"/>
                    <a:pt x="2442948" y="6244529"/>
                  </a:cubicBezTo>
                  <a:cubicBezTo>
                    <a:pt x="2392337" y="6240722"/>
                    <a:pt x="2341950" y="6237699"/>
                    <a:pt x="2291676" y="6232213"/>
                  </a:cubicBezTo>
                  <a:lnTo>
                    <a:pt x="2141412" y="6212394"/>
                  </a:lnTo>
                  <a:lnTo>
                    <a:pt x="1992715" y="6184961"/>
                  </a:lnTo>
                  <a:cubicBezTo>
                    <a:pt x="1943561" y="6173988"/>
                    <a:pt x="1894630" y="6162231"/>
                    <a:pt x="1845811" y="6151034"/>
                  </a:cubicBezTo>
                  <a:cubicBezTo>
                    <a:pt x="1797215" y="6138829"/>
                    <a:pt x="1749180" y="6123938"/>
                    <a:pt x="1701033" y="6110724"/>
                  </a:cubicBezTo>
                  <a:cubicBezTo>
                    <a:pt x="1676847" y="6104566"/>
                    <a:pt x="1653334" y="6095833"/>
                    <a:pt x="1629484" y="6088219"/>
                  </a:cubicBezTo>
                  <a:lnTo>
                    <a:pt x="1558383" y="6064929"/>
                  </a:lnTo>
                  <a:cubicBezTo>
                    <a:pt x="1369713" y="6000210"/>
                    <a:pt x="1186978" y="5921271"/>
                    <a:pt x="1011968" y="5828896"/>
                  </a:cubicBezTo>
                  <a:cubicBezTo>
                    <a:pt x="837071" y="5736408"/>
                    <a:pt x="668556" y="5631940"/>
                    <a:pt x="511237" y="5512356"/>
                  </a:cubicBezTo>
                  <a:cubicBezTo>
                    <a:pt x="471152" y="5483468"/>
                    <a:pt x="433642" y="5451220"/>
                    <a:pt x="395572" y="5419757"/>
                  </a:cubicBezTo>
                  <a:cubicBezTo>
                    <a:pt x="356831" y="5388965"/>
                    <a:pt x="321112" y="5354926"/>
                    <a:pt x="284722" y="5321559"/>
                  </a:cubicBezTo>
                  <a:lnTo>
                    <a:pt x="257513" y="5296477"/>
                  </a:lnTo>
                  <a:lnTo>
                    <a:pt x="243853" y="5283937"/>
                  </a:lnTo>
                  <a:lnTo>
                    <a:pt x="230752" y="5270836"/>
                  </a:lnTo>
                  <a:lnTo>
                    <a:pt x="178574" y="5218322"/>
                  </a:lnTo>
                  <a:cubicBezTo>
                    <a:pt x="161331" y="5200631"/>
                    <a:pt x="143191" y="5183948"/>
                    <a:pt x="126508" y="5165584"/>
                  </a:cubicBezTo>
                  <a:lnTo>
                    <a:pt x="76345" y="5111167"/>
                  </a:lnTo>
                  <a:cubicBezTo>
                    <a:pt x="59774" y="5092916"/>
                    <a:pt x="42530" y="5075112"/>
                    <a:pt x="26407" y="5056413"/>
                  </a:cubicBezTo>
                  <a:lnTo>
                    <a:pt x="0" y="5024776"/>
                  </a:lnTo>
                  <a:lnTo>
                    <a:pt x="0" y="4492798"/>
                  </a:lnTo>
                  <a:lnTo>
                    <a:pt x="28534" y="4537879"/>
                  </a:lnTo>
                  <a:cubicBezTo>
                    <a:pt x="41299" y="4556130"/>
                    <a:pt x="54175" y="4574382"/>
                    <a:pt x="66604" y="4592745"/>
                  </a:cubicBezTo>
                  <a:lnTo>
                    <a:pt x="104114" y="4647834"/>
                  </a:lnTo>
                  <a:lnTo>
                    <a:pt x="143751" y="4701580"/>
                  </a:lnTo>
                  <a:cubicBezTo>
                    <a:pt x="156964" y="4719495"/>
                    <a:pt x="169728" y="4737746"/>
                    <a:pt x="182717" y="4755773"/>
                  </a:cubicBezTo>
                  <a:lnTo>
                    <a:pt x="223810" y="4808399"/>
                  </a:lnTo>
                  <a:lnTo>
                    <a:pt x="264679" y="4861249"/>
                  </a:lnTo>
                  <a:cubicBezTo>
                    <a:pt x="278563" y="4878717"/>
                    <a:pt x="293455" y="4895288"/>
                    <a:pt x="307788" y="4912420"/>
                  </a:cubicBezTo>
                  <a:lnTo>
                    <a:pt x="351232" y="4963254"/>
                  </a:lnTo>
                  <a:cubicBezTo>
                    <a:pt x="365788" y="4980162"/>
                    <a:pt x="381688" y="4995837"/>
                    <a:pt x="397028" y="5012185"/>
                  </a:cubicBezTo>
                  <a:lnTo>
                    <a:pt x="443496" y="5060444"/>
                  </a:lnTo>
                  <a:lnTo>
                    <a:pt x="455140" y="5072537"/>
                  </a:lnTo>
                  <a:lnTo>
                    <a:pt x="467345" y="5083958"/>
                  </a:lnTo>
                  <a:lnTo>
                    <a:pt x="491755" y="5106912"/>
                  </a:lnTo>
                  <a:lnTo>
                    <a:pt x="540686" y="5152819"/>
                  </a:lnTo>
                  <a:lnTo>
                    <a:pt x="552890" y="5164353"/>
                  </a:lnTo>
                  <a:lnTo>
                    <a:pt x="565655" y="5175214"/>
                  </a:lnTo>
                  <a:lnTo>
                    <a:pt x="591072" y="5197048"/>
                  </a:lnTo>
                  <a:cubicBezTo>
                    <a:pt x="624999" y="5226160"/>
                    <a:pt x="658366" y="5256056"/>
                    <a:pt x="694197" y="5283041"/>
                  </a:cubicBezTo>
                  <a:cubicBezTo>
                    <a:pt x="834272" y="5394675"/>
                    <a:pt x="985207" y="5493881"/>
                    <a:pt x="1146221" y="5573716"/>
                  </a:cubicBezTo>
                  <a:cubicBezTo>
                    <a:pt x="1307122" y="5653774"/>
                    <a:pt x="1476869" y="5715918"/>
                    <a:pt x="1650982" y="5758130"/>
                  </a:cubicBezTo>
                  <a:lnTo>
                    <a:pt x="1716485" y="5772798"/>
                  </a:lnTo>
                  <a:cubicBezTo>
                    <a:pt x="1738431" y="5777390"/>
                    <a:pt x="1759929" y="5783100"/>
                    <a:pt x="1782211" y="5786235"/>
                  </a:cubicBezTo>
                  <a:lnTo>
                    <a:pt x="1848386" y="5796984"/>
                  </a:lnTo>
                  <a:lnTo>
                    <a:pt x="1881417" y="5802359"/>
                  </a:lnTo>
                  <a:cubicBezTo>
                    <a:pt x="1892390" y="5804151"/>
                    <a:pt x="1903363" y="5806054"/>
                    <a:pt x="1914560" y="5807061"/>
                  </a:cubicBezTo>
                  <a:cubicBezTo>
                    <a:pt x="1959012" y="5811765"/>
                    <a:pt x="2003241" y="5817251"/>
                    <a:pt x="2047469" y="5821282"/>
                  </a:cubicBezTo>
                  <a:lnTo>
                    <a:pt x="2180601" y="5828896"/>
                  </a:lnTo>
                  <a:lnTo>
                    <a:pt x="2313622" y="5830463"/>
                  </a:lnTo>
                  <a:cubicBezTo>
                    <a:pt x="2335680" y="5830799"/>
                    <a:pt x="2357962" y="5829008"/>
                    <a:pt x="2380021" y="5828448"/>
                  </a:cubicBezTo>
                  <a:lnTo>
                    <a:pt x="2446195" y="5826433"/>
                  </a:lnTo>
                  <a:cubicBezTo>
                    <a:pt x="2468029" y="5826208"/>
                    <a:pt x="2490647" y="5824193"/>
                    <a:pt x="2513041" y="5822737"/>
                  </a:cubicBezTo>
                  <a:lnTo>
                    <a:pt x="2580111" y="5818258"/>
                  </a:lnTo>
                  <a:lnTo>
                    <a:pt x="2613590" y="5816355"/>
                  </a:lnTo>
                  <a:lnTo>
                    <a:pt x="2646845" y="5813108"/>
                  </a:lnTo>
                  <a:cubicBezTo>
                    <a:pt x="2669016" y="5810869"/>
                    <a:pt x="2691074" y="5808741"/>
                    <a:pt x="2713244" y="5806838"/>
                  </a:cubicBezTo>
                  <a:cubicBezTo>
                    <a:pt x="2889933" y="5789371"/>
                    <a:pt x="3062815" y="5762050"/>
                    <a:pt x="3230882" y="5721292"/>
                  </a:cubicBezTo>
                  <a:cubicBezTo>
                    <a:pt x="3398837" y="5680423"/>
                    <a:pt x="3562426" y="5626902"/>
                    <a:pt x="3720416" y="5556472"/>
                  </a:cubicBezTo>
                  <a:cubicBezTo>
                    <a:pt x="3759381" y="5537997"/>
                    <a:pt x="3798347" y="5518962"/>
                    <a:pt x="3837425" y="5499927"/>
                  </a:cubicBezTo>
                  <a:cubicBezTo>
                    <a:pt x="3875271" y="5478765"/>
                    <a:pt x="3913900" y="5458610"/>
                    <a:pt x="3951634" y="5436552"/>
                  </a:cubicBezTo>
                  <a:lnTo>
                    <a:pt x="4007284" y="5401841"/>
                  </a:lnTo>
                  <a:lnTo>
                    <a:pt x="4035164" y="5384374"/>
                  </a:lnTo>
                  <a:lnTo>
                    <a:pt x="4049049" y="5375640"/>
                  </a:lnTo>
                  <a:lnTo>
                    <a:pt x="4062485" y="5366123"/>
                  </a:lnTo>
                  <a:lnTo>
                    <a:pt x="4116567" y="5328277"/>
                  </a:lnTo>
                  <a:cubicBezTo>
                    <a:pt x="4134594" y="5315624"/>
                    <a:pt x="4152957" y="5303420"/>
                    <a:pt x="4169976" y="5289199"/>
                  </a:cubicBezTo>
                  <a:lnTo>
                    <a:pt x="4222042" y="5247994"/>
                  </a:lnTo>
                  <a:cubicBezTo>
                    <a:pt x="4239398" y="5234222"/>
                    <a:pt x="4256865" y="5220562"/>
                    <a:pt x="4273213" y="5205558"/>
                  </a:cubicBezTo>
                  <a:lnTo>
                    <a:pt x="4323151" y="5161329"/>
                  </a:lnTo>
                  <a:cubicBezTo>
                    <a:pt x="4339611" y="5146437"/>
                    <a:pt x="4356631" y="5131881"/>
                    <a:pt x="4371971" y="5116093"/>
                  </a:cubicBezTo>
                  <a:cubicBezTo>
                    <a:pt x="4435457" y="5054398"/>
                    <a:pt x="4496258" y="4991135"/>
                    <a:pt x="4546868" y="4924400"/>
                  </a:cubicBezTo>
                  <a:cubicBezTo>
                    <a:pt x="4600054" y="4858450"/>
                    <a:pt x="4640699" y="4788916"/>
                    <a:pt x="4675634" y="4715352"/>
                  </a:cubicBezTo>
                  <a:lnTo>
                    <a:pt x="4700155" y="4659255"/>
                  </a:lnTo>
                  <a:lnTo>
                    <a:pt x="4721206" y="4600135"/>
                  </a:lnTo>
                  <a:cubicBezTo>
                    <a:pt x="4728707" y="4580988"/>
                    <a:pt x="4733970" y="4559266"/>
                    <a:pt x="4740465" y="4538887"/>
                  </a:cubicBezTo>
                  <a:cubicBezTo>
                    <a:pt x="4746623" y="4518061"/>
                    <a:pt x="4753005" y="4497906"/>
                    <a:pt x="4758492" y="4475848"/>
                  </a:cubicBezTo>
                  <a:cubicBezTo>
                    <a:pt x="4803168" y="4303637"/>
                    <a:pt x="4840902" y="4115080"/>
                    <a:pt x="4891288" y="3930329"/>
                  </a:cubicBezTo>
                  <a:cubicBezTo>
                    <a:pt x="4940891" y="3744906"/>
                    <a:pt x="5000235" y="3562059"/>
                    <a:pt x="5066298" y="3382235"/>
                  </a:cubicBezTo>
                  <a:cubicBezTo>
                    <a:pt x="5124186" y="3226932"/>
                    <a:pt x="5154530" y="3064015"/>
                    <a:pt x="5156994" y="2898635"/>
                  </a:cubicBezTo>
                  <a:cubicBezTo>
                    <a:pt x="5159681" y="2733255"/>
                    <a:pt x="5132920" y="2565636"/>
                    <a:pt x="5083317" y="2402047"/>
                  </a:cubicBezTo>
                  <a:cubicBezTo>
                    <a:pt x="5033938" y="2238123"/>
                    <a:pt x="4960150" y="2079013"/>
                    <a:pt x="4871022" y="1926958"/>
                  </a:cubicBezTo>
                  <a:cubicBezTo>
                    <a:pt x="4826570" y="1850818"/>
                    <a:pt x="4777415" y="1776918"/>
                    <a:pt x="4727028" y="1703577"/>
                  </a:cubicBezTo>
                  <a:cubicBezTo>
                    <a:pt x="4676418" y="1630349"/>
                    <a:pt x="4622784" y="1558464"/>
                    <a:pt x="4563776" y="1490834"/>
                  </a:cubicBezTo>
                  <a:cubicBezTo>
                    <a:pt x="4503647" y="1423764"/>
                    <a:pt x="4439041" y="1359157"/>
                    <a:pt x="4370291" y="1300596"/>
                  </a:cubicBezTo>
                  <a:cubicBezTo>
                    <a:pt x="4336812" y="1270141"/>
                    <a:pt x="4301541" y="1242148"/>
                    <a:pt x="4266046" y="1214491"/>
                  </a:cubicBezTo>
                  <a:cubicBezTo>
                    <a:pt x="4248355" y="1200607"/>
                    <a:pt x="4230776" y="1186611"/>
                    <a:pt x="4212973" y="1173062"/>
                  </a:cubicBezTo>
                  <a:cubicBezTo>
                    <a:pt x="4194722" y="1160074"/>
                    <a:pt x="4176359" y="1147197"/>
                    <a:pt x="4157995" y="1134545"/>
                  </a:cubicBezTo>
                  <a:cubicBezTo>
                    <a:pt x="4011426" y="1031980"/>
                    <a:pt x="3855004" y="948562"/>
                    <a:pt x="3697126" y="881044"/>
                  </a:cubicBezTo>
                  <a:lnTo>
                    <a:pt x="3637670" y="856747"/>
                  </a:lnTo>
                  <a:lnTo>
                    <a:pt x="3608222" y="844318"/>
                  </a:lnTo>
                  <a:cubicBezTo>
                    <a:pt x="3598480" y="840063"/>
                    <a:pt x="3588179" y="837040"/>
                    <a:pt x="3578214" y="833457"/>
                  </a:cubicBezTo>
                  <a:lnTo>
                    <a:pt x="3518309" y="812294"/>
                  </a:lnTo>
                  <a:cubicBezTo>
                    <a:pt x="3513383" y="810503"/>
                    <a:pt x="3508344" y="808823"/>
                    <a:pt x="3503417" y="806920"/>
                  </a:cubicBezTo>
                  <a:cubicBezTo>
                    <a:pt x="3498603" y="804792"/>
                    <a:pt x="3494236" y="801993"/>
                    <a:pt x="3489533" y="799642"/>
                  </a:cubicBezTo>
                  <a:cubicBezTo>
                    <a:pt x="3480240" y="794827"/>
                    <a:pt x="3470498" y="791020"/>
                    <a:pt x="3460869" y="787101"/>
                  </a:cubicBezTo>
                  <a:lnTo>
                    <a:pt x="3402980" y="763475"/>
                  </a:lnTo>
                  <a:lnTo>
                    <a:pt x="3374092" y="751606"/>
                  </a:lnTo>
                  <a:cubicBezTo>
                    <a:pt x="3364462" y="747688"/>
                    <a:pt x="3354945" y="743433"/>
                    <a:pt x="3344980" y="740409"/>
                  </a:cubicBezTo>
                  <a:lnTo>
                    <a:pt x="3226627" y="700772"/>
                  </a:lnTo>
                  <a:cubicBezTo>
                    <a:pt x="3067405" y="652849"/>
                    <a:pt x="2902697" y="625192"/>
                    <a:pt x="2735750" y="614667"/>
                  </a:cubicBezTo>
                  <a:cubicBezTo>
                    <a:pt x="2714811" y="613435"/>
                    <a:pt x="2694209" y="610860"/>
                    <a:pt x="2673158" y="610412"/>
                  </a:cubicBezTo>
                  <a:lnTo>
                    <a:pt x="2610119" y="609628"/>
                  </a:lnTo>
                  <a:lnTo>
                    <a:pt x="2547080" y="608620"/>
                  </a:lnTo>
                  <a:cubicBezTo>
                    <a:pt x="2536443" y="608173"/>
                    <a:pt x="2526365" y="608397"/>
                    <a:pt x="2516400" y="608844"/>
                  </a:cubicBezTo>
                  <a:lnTo>
                    <a:pt x="2486280" y="609740"/>
                  </a:lnTo>
                  <a:cubicBezTo>
                    <a:pt x="2466125" y="609852"/>
                    <a:pt x="2446307" y="611868"/>
                    <a:pt x="2426376" y="613099"/>
                  </a:cubicBezTo>
                  <a:cubicBezTo>
                    <a:pt x="2406333" y="613995"/>
                    <a:pt x="2386627" y="616458"/>
                    <a:pt x="2366920" y="618474"/>
                  </a:cubicBezTo>
                  <a:cubicBezTo>
                    <a:pt x="2357066" y="619482"/>
                    <a:pt x="2347101" y="620153"/>
                    <a:pt x="2337248" y="621497"/>
                  </a:cubicBezTo>
                  <a:lnTo>
                    <a:pt x="2307800" y="625528"/>
                  </a:lnTo>
                  <a:lnTo>
                    <a:pt x="2278351" y="629559"/>
                  </a:lnTo>
                  <a:lnTo>
                    <a:pt x="2249127" y="634710"/>
                  </a:lnTo>
                  <a:cubicBezTo>
                    <a:pt x="2093377" y="661918"/>
                    <a:pt x="1942329" y="710849"/>
                    <a:pt x="1796096" y="781726"/>
                  </a:cubicBezTo>
                  <a:cubicBezTo>
                    <a:pt x="1649751" y="852268"/>
                    <a:pt x="1508892" y="944307"/>
                    <a:pt x="1370833" y="1048663"/>
                  </a:cubicBezTo>
                  <a:cubicBezTo>
                    <a:pt x="1232774" y="1153244"/>
                    <a:pt x="1097290" y="1269917"/>
                    <a:pt x="959790" y="1390844"/>
                  </a:cubicBezTo>
                  <a:lnTo>
                    <a:pt x="749062" y="1577611"/>
                  </a:lnTo>
                  <a:cubicBezTo>
                    <a:pt x="674602" y="1642329"/>
                    <a:pt x="599806" y="1704137"/>
                    <a:pt x="524786" y="1763145"/>
                  </a:cubicBezTo>
                  <a:cubicBezTo>
                    <a:pt x="374858" y="1881498"/>
                    <a:pt x="223810" y="1987422"/>
                    <a:pt x="84071" y="2098496"/>
                  </a:cubicBezTo>
                  <a:lnTo>
                    <a:pt x="0" y="2168094"/>
                  </a:lnTo>
                  <a:lnTo>
                    <a:pt x="0" y="1576676"/>
                  </a:lnTo>
                  <a:lnTo>
                    <a:pt x="174655" y="1387597"/>
                  </a:lnTo>
                  <a:cubicBezTo>
                    <a:pt x="238926" y="1320079"/>
                    <a:pt x="302749" y="1254577"/>
                    <a:pt x="363661" y="1188626"/>
                  </a:cubicBezTo>
                  <a:lnTo>
                    <a:pt x="458052" y="1086397"/>
                  </a:lnTo>
                  <a:cubicBezTo>
                    <a:pt x="490635" y="1051351"/>
                    <a:pt x="523666" y="1016416"/>
                    <a:pt x="557257" y="981593"/>
                  </a:cubicBezTo>
                  <a:cubicBezTo>
                    <a:pt x="691510" y="842414"/>
                    <a:pt x="835055" y="705699"/>
                    <a:pt x="994165" y="578389"/>
                  </a:cubicBezTo>
                  <a:cubicBezTo>
                    <a:pt x="1152939" y="451190"/>
                    <a:pt x="1328060" y="333398"/>
                    <a:pt x="1520873" y="237215"/>
                  </a:cubicBezTo>
                  <a:cubicBezTo>
                    <a:pt x="1713238" y="141033"/>
                    <a:pt x="1924302" y="68028"/>
                    <a:pt x="2141748" y="31190"/>
                  </a:cubicBezTo>
                  <a:lnTo>
                    <a:pt x="2182505" y="24360"/>
                  </a:lnTo>
                  <a:cubicBezTo>
                    <a:pt x="2196165" y="22344"/>
                    <a:pt x="2209826" y="20665"/>
                    <a:pt x="2223374" y="18873"/>
                  </a:cubicBezTo>
                  <a:lnTo>
                    <a:pt x="2264355" y="13611"/>
                  </a:lnTo>
                  <a:cubicBezTo>
                    <a:pt x="2278015" y="11931"/>
                    <a:pt x="2291676" y="10924"/>
                    <a:pt x="2305336" y="9580"/>
                  </a:cubicBezTo>
                  <a:cubicBezTo>
                    <a:pt x="2332657" y="7229"/>
                    <a:pt x="2360090" y="4653"/>
                    <a:pt x="2387410" y="3645"/>
                  </a:cubicBezTo>
                  <a:cubicBezTo>
                    <a:pt x="2414731" y="2414"/>
                    <a:pt x="2442164" y="510"/>
                    <a:pt x="2469373" y="622"/>
                  </a:cubicBezTo>
                  <a:close/>
                </a:path>
              </a:pathLst>
            </a:custGeom>
            <a:gradFill>
              <a:gsLst>
                <a:gs pos="37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67C4629D-4AB7-48D4-A61B-1AE1837A78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176241"/>
              <a:ext cx="5646908" cy="6130481"/>
            </a:xfrm>
            <a:custGeom>
              <a:avLst/>
              <a:gdLst>
                <a:gd name="connsiteX0" fmla="*/ 2616837 w 5646908"/>
                <a:gd name="connsiteY0" fmla="*/ 0 h 6130481"/>
                <a:gd name="connsiteX1" fmla="*/ 4918721 w 5646908"/>
                <a:gd name="connsiteY1" fmla="*/ 1134258 h 6130481"/>
                <a:gd name="connsiteX2" fmla="*/ 5539036 w 5646908"/>
                <a:gd name="connsiteY2" fmla="*/ 3362353 h 6130481"/>
                <a:gd name="connsiteX3" fmla="*/ 4712024 w 5646908"/>
                <a:gd name="connsiteY3" fmla="*/ 5293280 h 6130481"/>
                <a:gd name="connsiteX4" fmla="*/ 2547864 w 5646908"/>
                <a:gd name="connsiteY4" fmla="*/ 6130481 h 6130481"/>
                <a:gd name="connsiteX5" fmla="*/ 263223 w 5646908"/>
                <a:gd name="connsiteY5" fmla="*/ 5212325 h 6130481"/>
                <a:gd name="connsiteX6" fmla="*/ 49974 w 5646908"/>
                <a:gd name="connsiteY6" fmla="*/ 4985345 h 6130481"/>
                <a:gd name="connsiteX7" fmla="*/ 0 w 5646908"/>
                <a:gd name="connsiteY7" fmla="*/ 4920618 h 6130481"/>
                <a:gd name="connsiteX8" fmla="*/ 0 w 5646908"/>
                <a:gd name="connsiteY8" fmla="*/ 3760303 h 6130481"/>
                <a:gd name="connsiteX9" fmla="*/ 80488 w 5646908"/>
                <a:gd name="connsiteY9" fmla="*/ 3974159 h 6130481"/>
                <a:gd name="connsiteX10" fmla="*/ 664748 w 5646908"/>
                <a:gd name="connsiteY10" fmla="*/ 4813600 h 6130481"/>
                <a:gd name="connsiteX11" fmla="*/ 2548087 w 5646908"/>
                <a:gd name="connsiteY11" fmla="*/ 5570406 h 6130481"/>
                <a:gd name="connsiteX12" fmla="*/ 3536561 w 5646908"/>
                <a:gd name="connsiteY12" fmla="*/ 5407153 h 6130481"/>
                <a:gd name="connsiteX13" fmla="*/ 4308035 w 5646908"/>
                <a:gd name="connsiteY13" fmla="*/ 4897241 h 6130481"/>
                <a:gd name="connsiteX14" fmla="*/ 4569038 w 5646908"/>
                <a:gd name="connsiteY14" fmla="*/ 4564802 h 6130481"/>
                <a:gd name="connsiteX15" fmla="*/ 4699147 w 5646908"/>
                <a:gd name="connsiteY15" fmla="*/ 4149952 h 6130481"/>
                <a:gd name="connsiteX16" fmla="*/ 5003034 w 5646908"/>
                <a:gd name="connsiteY16" fmla="*/ 3168421 h 6130481"/>
                <a:gd name="connsiteX17" fmla="*/ 4994189 w 5646908"/>
                <a:gd name="connsiteY17" fmla="*/ 2321590 h 6130481"/>
                <a:gd name="connsiteX18" fmla="*/ 4487860 w 5646908"/>
                <a:gd name="connsiteY18" fmla="*/ 1501856 h 6130481"/>
                <a:gd name="connsiteX19" fmla="*/ 3640469 w 5646908"/>
                <a:gd name="connsiteY19" fmla="*/ 808425 h 6130481"/>
                <a:gd name="connsiteX20" fmla="*/ 2616837 w 5646908"/>
                <a:gd name="connsiteY20" fmla="*/ 559851 h 6130481"/>
                <a:gd name="connsiteX21" fmla="*/ 1762952 w 5646908"/>
                <a:gd name="connsiteY21" fmla="*/ 812008 h 6130481"/>
                <a:gd name="connsiteX22" fmla="*/ 939635 w 5646908"/>
                <a:gd name="connsiteY22" fmla="*/ 1502976 h 6130481"/>
                <a:gd name="connsiteX23" fmla="*/ 585250 w 5646908"/>
                <a:gd name="connsiteY23" fmla="*/ 1831049 h 6130481"/>
                <a:gd name="connsiteX24" fmla="*/ 40403 w 5646908"/>
                <a:gd name="connsiteY24" fmla="*/ 2389556 h 6130481"/>
                <a:gd name="connsiteX25" fmla="*/ 0 w 5646908"/>
                <a:gd name="connsiteY25" fmla="*/ 2456747 h 6130481"/>
                <a:gd name="connsiteX26" fmla="*/ 0 w 5646908"/>
                <a:gd name="connsiteY26" fmla="*/ 1601114 h 6130481"/>
                <a:gd name="connsiteX27" fmla="*/ 93200 w 5646908"/>
                <a:gd name="connsiteY27" fmla="*/ 1513741 h 6130481"/>
                <a:gd name="connsiteX28" fmla="*/ 535423 w 5646908"/>
                <a:gd name="connsiteY28" fmla="*/ 1107273 h 6130481"/>
                <a:gd name="connsiteX29" fmla="*/ 2616837 w 5646908"/>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646908" h="6130481">
                  <a:moveTo>
                    <a:pt x="2616837" y="0"/>
                  </a:moveTo>
                  <a:cubicBezTo>
                    <a:pt x="3596241" y="0"/>
                    <a:pt x="4322479" y="463445"/>
                    <a:pt x="4918721" y="1134258"/>
                  </a:cubicBezTo>
                  <a:cubicBezTo>
                    <a:pt x="5416317" y="1694109"/>
                    <a:pt x="5857703" y="2516643"/>
                    <a:pt x="5539036" y="3362353"/>
                  </a:cubicBezTo>
                  <a:cubicBezTo>
                    <a:pt x="5111758" y="4496612"/>
                    <a:pt x="5300763" y="4716633"/>
                    <a:pt x="4712024" y="5293280"/>
                  </a:cubicBezTo>
                  <a:cubicBezTo>
                    <a:pt x="4123284" y="5869926"/>
                    <a:pt x="3446201" y="6130481"/>
                    <a:pt x="2547864" y="6130481"/>
                  </a:cubicBezTo>
                  <a:cubicBezTo>
                    <a:pt x="1657476" y="6130481"/>
                    <a:pt x="850619" y="5780127"/>
                    <a:pt x="263223" y="5212325"/>
                  </a:cubicBezTo>
                  <a:cubicBezTo>
                    <a:pt x="188497" y="5140091"/>
                    <a:pt x="117321" y="5064339"/>
                    <a:pt x="49974" y="4985345"/>
                  </a:cubicBezTo>
                  <a:lnTo>
                    <a:pt x="0" y="4920618"/>
                  </a:lnTo>
                  <a:lnTo>
                    <a:pt x="0" y="3760303"/>
                  </a:lnTo>
                  <a:lnTo>
                    <a:pt x="80488" y="3974159"/>
                  </a:lnTo>
                  <a:cubicBezTo>
                    <a:pt x="217875" y="4289243"/>
                    <a:pt x="414383" y="4571632"/>
                    <a:pt x="664748" y="4813600"/>
                  </a:cubicBezTo>
                  <a:cubicBezTo>
                    <a:pt x="1169734" y="5301566"/>
                    <a:pt x="1838644" y="5570406"/>
                    <a:pt x="2548087" y="5570406"/>
                  </a:cubicBezTo>
                  <a:cubicBezTo>
                    <a:pt x="2928786" y="5570406"/>
                    <a:pt x="3252156" y="5516996"/>
                    <a:pt x="3536561" y="5407153"/>
                  </a:cubicBezTo>
                  <a:cubicBezTo>
                    <a:pt x="3815366" y="5299438"/>
                    <a:pt x="4067747" y="5132603"/>
                    <a:pt x="4308035" y="4897241"/>
                  </a:cubicBezTo>
                  <a:cubicBezTo>
                    <a:pt x="4475095" y="4733653"/>
                    <a:pt x="4533767" y="4637358"/>
                    <a:pt x="4569038" y="4564802"/>
                  </a:cubicBezTo>
                  <a:cubicBezTo>
                    <a:pt x="4619313" y="4461453"/>
                    <a:pt x="4652792" y="4330784"/>
                    <a:pt x="4699147" y="4149952"/>
                  </a:cubicBezTo>
                  <a:cubicBezTo>
                    <a:pt x="4758491" y="3918846"/>
                    <a:pt x="4839558" y="3602194"/>
                    <a:pt x="5003034" y="3168421"/>
                  </a:cubicBezTo>
                  <a:cubicBezTo>
                    <a:pt x="5103024" y="2902940"/>
                    <a:pt x="5100112" y="2626037"/>
                    <a:pt x="4994189" y="2321590"/>
                  </a:cubicBezTo>
                  <a:cubicBezTo>
                    <a:pt x="4900470" y="2052526"/>
                    <a:pt x="4725460" y="1769129"/>
                    <a:pt x="4487860" y="1501856"/>
                  </a:cubicBezTo>
                  <a:cubicBezTo>
                    <a:pt x="4210285" y="1189683"/>
                    <a:pt x="3933047" y="962832"/>
                    <a:pt x="3640469" y="808425"/>
                  </a:cubicBezTo>
                  <a:cubicBezTo>
                    <a:pt x="3323369" y="641141"/>
                    <a:pt x="2988578" y="559851"/>
                    <a:pt x="2616837" y="559851"/>
                  </a:cubicBezTo>
                  <a:cubicBezTo>
                    <a:pt x="2315413" y="559851"/>
                    <a:pt x="2044110" y="640134"/>
                    <a:pt x="1762952" y="812008"/>
                  </a:cubicBezTo>
                  <a:cubicBezTo>
                    <a:pt x="1472838" y="989593"/>
                    <a:pt x="1197167" y="1250707"/>
                    <a:pt x="939635" y="1502976"/>
                  </a:cubicBezTo>
                  <a:cubicBezTo>
                    <a:pt x="819379" y="1620769"/>
                    <a:pt x="700355" y="1727700"/>
                    <a:pt x="585250" y="1831049"/>
                  </a:cubicBezTo>
                  <a:cubicBezTo>
                    <a:pt x="362317" y="2031140"/>
                    <a:pt x="169840" y="2204022"/>
                    <a:pt x="40403" y="2389556"/>
                  </a:cubicBezTo>
                  <a:lnTo>
                    <a:pt x="0" y="2456747"/>
                  </a:lnTo>
                  <a:lnTo>
                    <a:pt x="0" y="1601114"/>
                  </a:lnTo>
                  <a:lnTo>
                    <a:pt x="93200" y="1513741"/>
                  </a:lnTo>
                  <a:cubicBezTo>
                    <a:pt x="237107" y="1383294"/>
                    <a:pt x="388238" y="1251435"/>
                    <a:pt x="535423" y="1107273"/>
                  </a:cubicBezTo>
                  <a:cubicBezTo>
                    <a:pt x="1124050" y="530627"/>
                    <a:pt x="1718500" y="0"/>
                    <a:pt x="2616837" y="0"/>
                  </a:cubicBezTo>
                  <a:close/>
                </a:path>
              </a:pathLst>
            </a:custGeom>
            <a:gradFill>
              <a:gsLst>
                <a:gs pos="2000">
                  <a:schemeClr val="bg1">
                    <a:alpha val="10000"/>
                  </a:schemeClr>
                </a:gs>
                <a:gs pos="54000">
                  <a:schemeClr val="accent6">
                    <a:alpha val="10000"/>
                  </a:schemeClr>
                </a:gs>
                <a:gs pos="100000">
                  <a:schemeClr val="bg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D1E30050-9FC4-4CC7-8C0B-BF5EFD106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176241"/>
              <a:ext cx="5517522" cy="6130481"/>
            </a:xfrm>
            <a:custGeom>
              <a:avLst/>
              <a:gdLst>
                <a:gd name="connsiteX0" fmla="*/ 2549095 w 5517522"/>
                <a:gd name="connsiteY0" fmla="*/ 0 h 6130481"/>
                <a:gd name="connsiteX1" fmla="*/ 4804175 w 5517522"/>
                <a:gd name="connsiteY1" fmla="*/ 1134258 h 6130481"/>
                <a:gd name="connsiteX2" fmla="*/ 5411838 w 5517522"/>
                <a:gd name="connsiteY2" fmla="*/ 3362353 h 6130481"/>
                <a:gd name="connsiteX3" fmla="*/ 4601621 w 5517522"/>
                <a:gd name="connsiteY3" fmla="*/ 5293280 h 6130481"/>
                <a:gd name="connsiteX4" fmla="*/ 2481577 w 5517522"/>
                <a:gd name="connsiteY4" fmla="*/ 6130481 h 6130481"/>
                <a:gd name="connsiteX5" fmla="*/ 243517 w 5517522"/>
                <a:gd name="connsiteY5" fmla="*/ 5212325 h 6130481"/>
                <a:gd name="connsiteX6" fmla="*/ 34587 w 5517522"/>
                <a:gd name="connsiteY6" fmla="*/ 4985345 h 6130481"/>
                <a:gd name="connsiteX7" fmla="*/ 0 w 5517522"/>
                <a:gd name="connsiteY7" fmla="*/ 4939620 h 6130481"/>
                <a:gd name="connsiteX8" fmla="*/ 0 w 5517522"/>
                <a:gd name="connsiteY8" fmla="*/ 3335329 h 6130481"/>
                <a:gd name="connsiteX9" fmla="*/ 17141 w 5517522"/>
                <a:gd name="connsiteY9" fmla="*/ 3448738 h 6130481"/>
                <a:gd name="connsiteX10" fmla="*/ 167489 w 5517522"/>
                <a:gd name="connsiteY10" fmla="*/ 3930490 h 6130481"/>
                <a:gd name="connsiteX11" fmla="*/ 715471 w 5517522"/>
                <a:gd name="connsiteY11" fmla="*/ 4734212 h 6130481"/>
                <a:gd name="connsiteX12" fmla="*/ 2481689 w 5517522"/>
                <a:gd name="connsiteY12" fmla="*/ 5458772 h 6130481"/>
                <a:gd name="connsiteX13" fmla="*/ 4126644 w 5517522"/>
                <a:gd name="connsiteY13" fmla="*/ 4818302 h 6130481"/>
                <a:gd name="connsiteX14" fmla="*/ 4360437 w 5517522"/>
                <a:gd name="connsiteY14" fmla="*/ 4516766 h 6130481"/>
                <a:gd name="connsiteX15" fmla="*/ 4480357 w 5517522"/>
                <a:gd name="connsiteY15" fmla="*/ 4122855 h 6130481"/>
                <a:gd name="connsiteX16" fmla="*/ 4781557 w 5517522"/>
                <a:gd name="connsiteY16" fmla="*/ 3129791 h 6130481"/>
                <a:gd name="connsiteX17" fmla="*/ 4771928 w 5517522"/>
                <a:gd name="connsiteY17" fmla="*/ 2357869 h 6130481"/>
                <a:gd name="connsiteX18" fmla="*/ 4297510 w 5517522"/>
                <a:gd name="connsiteY18" fmla="*/ 1575533 h 6130481"/>
                <a:gd name="connsiteX19" fmla="*/ 3498715 w 5517522"/>
                <a:gd name="connsiteY19" fmla="*/ 907071 h 6130481"/>
                <a:gd name="connsiteX20" fmla="*/ 2549095 w 5517522"/>
                <a:gd name="connsiteY20" fmla="*/ 671821 h 6130481"/>
                <a:gd name="connsiteX21" fmla="*/ 985319 w 5517522"/>
                <a:gd name="connsiteY21" fmla="*/ 1582475 h 6130481"/>
                <a:gd name="connsiteX22" fmla="*/ 634628 w 5517522"/>
                <a:gd name="connsiteY22" fmla="*/ 1913907 h 6130481"/>
                <a:gd name="connsiteX23" fmla="*/ 117662 w 5517522"/>
                <a:gd name="connsiteY23" fmla="*/ 2453044 h 6130481"/>
                <a:gd name="connsiteX24" fmla="*/ 2515 w 5517522"/>
                <a:gd name="connsiteY24" fmla="*/ 2685494 h 6130481"/>
                <a:gd name="connsiteX25" fmla="*/ 0 w 5517522"/>
                <a:gd name="connsiteY25" fmla="*/ 2696965 h 6130481"/>
                <a:gd name="connsiteX26" fmla="*/ 0 w 5517522"/>
                <a:gd name="connsiteY26" fmla="*/ 1587383 h 6130481"/>
                <a:gd name="connsiteX27" fmla="*/ 76951 w 5517522"/>
                <a:gd name="connsiteY27" fmla="*/ 1513741 h 6130481"/>
                <a:gd name="connsiteX28" fmla="*/ 510118 w 5517522"/>
                <a:gd name="connsiteY28" fmla="*/ 1107273 h 6130481"/>
                <a:gd name="connsiteX29" fmla="*/ 2549095 w 5517522"/>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517522" h="6130481">
                  <a:moveTo>
                    <a:pt x="2549095" y="0"/>
                  </a:moveTo>
                  <a:cubicBezTo>
                    <a:pt x="3508568" y="0"/>
                    <a:pt x="4219915" y="463445"/>
                    <a:pt x="4804175" y="1134258"/>
                  </a:cubicBezTo>
                  <a:cubicBezTo>
                    <a:pt x="5291694" y="1694109"/>
                    <a:pt x="5724011" y="2516643"/>
                    <a:pt x="5411838" y="3362353"/>
                  </a:cubicBezTo>
                  <a:cubicBezTo>
                    <a:pt x="4993181" y="4496612"/>
                    <a:pt x="5178268" y="4716633"/>
                    <a:pt x="4601621" y="5293280"/>
                  </a:cubicBezTo>
                  <a:cubicBezTo>
                    <a:pt x="4024863" y="5869926"/>
                    <a:pt x="3361551" y="6130481"/>
                    <a:pt x="2481577" y="6130481"/>
                  </a:cubicBezTo>
                  <a:cubicBezTo>
                    <a:pt x="1609329" y="6130481"/>
                    <a:pt x="818932" y="5780127"/>
                    <a:pt x="243517" y="5212325"/>
                  </a:cubicBezTo>
                  <a:cubicBezTo>
                    <a:pt x="170302" y="5140091"/>
                    <a:pt x="100568" y="5064339"/>
                    <a:pt x="34587" y="4985345"/>
                  </a:cubicBezTo>
                  <a:lnTo>
                    <a:pt x="0" y="4939620"/>
                  </a:lnTo>
                  <a:lnTo>
                    <a:pt x="0" y="3335329"/>
                  </a:lnTo>
                  <a:lnTo>
                    <a:pt x="17141" y="3448738"/>
                  </a:lnTo>
                  <a:cubicBezTo>
                    <a:pt x="50676" y="3613558"/>
                    <a:pt x="100867" y="3774516"/>
                    <a:pt x="167489" y="3930490"/>
                  </a:cubicBezTo>
                  <a:cubicBezTo>
                    <a:pt x="296255" y="4232138"/>
                    <a:pt x="480670" y="4502546"/>
                    <a:pt x="715471" y="4734212"/>
                  </a:cubicBezTo>
                  <a:cubicBezTo>
                    <a:pt x="1188993" y="5201464"/>
                    <a:pt x="1816250" y="5458772"/>
                    <a:pt x="2481689" y="5458772"/>
                  </a:cubicBezTo>
                  <a:cubicBezTo>
                    <a:pt x="3185758" y="5458772"/>
                    <a:pt x="3677755" y="5267191"/>
                    <a:pt x="4126644" y="4818302"/>
                  </a:cubicBezTo>
                  <a:cubicBezTo>
                    <a:pt x="4278363" y="4666583"/>
                    <a:pt x="4329982" y="4580701"/>
                    <a:pt x="4360437" y="4516766"/>
                  </a:cubicBezTo>
                  <a:cubicBezTo>
                    <a:pt x="4404890" y="4423495"/>
                    <a:pt x="4436577" y="4297417"/>
                    <a:pt x="4480357" y="4122855"/>
                  </a:cubicBezTo>
                  <a:cubicBezTo>
                    <a:pt x="4539030" y="3889285"/>
                    <a:pt x="4619425" y="3569275"/>
                    <a:pt x="4781557" y="3129791"/>
                  </a:cubicBezTo>
                  <a:cubicBezTo>
                    <a:pt x="4870238" y="2889503"/>
                    <a:pt x="4867103" y="2637010"/>
                    <a:pt x="4771928" y="2357869"/>
                  </a:cubicBezTo>
                  <a:cubicBezTo>
                    <a:pt x="4684815" y="2102465"/>
                    <a:pt x="4520779" y="1831945"/>
                    <a:pt x="4297510" y="1575533"/>
                  </a:cubicBezTo>
                  <a:cubicBezTo>
                    <a:pt x="4034492" y="1273549"/>
                    <a:pt x="3773266" y="1054983"/>
                    <a:pt x="3498715" y="907071"/>
                  </a:cubicBezTo>
                  <a:cubicBezTo>
                    <a:pt x="3204905" y="748745"/>
                    <a:pt x="2894187" y="671821"/>
                    <a:pt x="2549095" y="671821"/>
                  </a:cubicBezTo>
                  <a:cubicBezTo>
                    <a:pt x="1942553" y="671821"/>
                    <a:pt x="1518298" y="1049273"/>
                    <a:pt x="985319" y="1582475"/>
                  </a:cubicBezTo>
                  <a:cubicBezTo>
                    <a:pt x="865735" y="1702059"/>
                    <a:pt x="748278" y="1809774"/>
                    <a:pt x="634628" y="1913907"/>
                  </a:cubicBezTo>
                  <a:cubicBezTo>
                    <a:pt x="421325" y="2109407"/>
                    <a:pt x="237134" y="2278146"/>
                    <a:pt x="117662" y="2453044"/>
                  </a:cubicBezTo>
                  <a:cubicBezTo>
                    <a:pt x="64756" y="2530415"/>
                    <a:pt x="27022" y="2605799"/>
                    <a:pt x="2515" y="2685494"/>
                  </a:cubicBezTo>
                  <a:lnTo>
                    <a:pt x="0" y="2696965"/>
                  </a:lnTo>
                  <a:lnTo>
                    <a:pt x="0" y="1587383"/>
                  </a:lnTo>
                  <a:lnTo>
                    <a:pt x="76951" y="1513741"/>
                  </a:lnTo>
                  <a:cubicBezTo>
                    <a:pt x="217918" y="1383294"/>
                    <a:pt x="365956" y="1251435"/>
                    <a:pt x="510118" y="1107273"/>
                  </a:cubicBezTo>
                  <a:cubicBezTo>
                    <a:pt x="1086764" y="530627"/>
                    <a:pt x="1669121" y="0"/>
                    <a:pt x="25490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E7E03733-50FD-49A6-B226-40F6A0AD45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176241"/>
              <a:ext cx="5517475" cy="6130481"/>
            </a:xfrm>
            <a:custGeom>
              <a:avLst/>
              <a:gdLst>
                <a:gd name="connsiteX0" fmla="*/ 2549095 w 5517475"/>
                <a:gd name="connsiteY0" fmla="*/ 0 h 6130481"/>
                <a:gd name="connsiteX1" fmla="*/ 4804175 w 5517475"/>
                <a:gd name="connsiteY1" fmla="*/ 1134258 h 6130481"/>
                <a:gd name="connsiteX2" fmla="*/ 5411838 w 5517475"/>
                <a:gd name="connsiteY2" fmla="*/ 3362353 h 6130481"/>
                <a:gd name="connsiteX3" fmla="*/ 4601621 w 5517475"/>
                <a:gd name="connsiteY3" fmla="*/ 5293280 h 6130481"/>
                <a:gd name="connsiteX4" fmla="*/ 2481577 w 5517475"/>
                <a:gd name="connsiteY4" fmla="*/ 6130481 h 6130481"/>
                <a:gd name="connsiteX5" fmla="*/ 243517 w 5517475"/>
                <a:gd name="connsiteY5" fmla="*/ 5212325 h 6130481"/>
                <a:gd name="connsiteX6" fmla="*/ 34587 w 5517475"/>
                <a:gd name="connsiteY6" fmla="*/ 4985345 h 6130481"/>
                <a:gd name="connsiteX7" fmla="*/ 0 w 5517475"/>
                <a:gd name="connsiteY7" fmla="*/ 4939620 h 6130481"/>
                <a:gd name="connsiteX8" fmla="*/ 0 w 5517475"/>
                <a:gd name="connsiteY8" fmla="*/ 3799573 h 6130481"/>
                <a:gd name="connsiteX9" fmla="*/ 64364 w 5517475"/>
                <a:gd name="connsiteY9" fmla="*/ 3974159 h 6130481"/>
                <a:gd name="connsiteX10" fmla="*/ 636644 w 5517475"/>
                <a:gd name="connsiteY10" fmla="*/ 4813600 h 6130481"/>
                <a:gd name="connsiteX11" fmla="*/ 2481577 w 5517475"/>
                <a:gd name="connsiteY11" fmla="*/ 5570406 h 6130481"/>
                <a:gd name="connsiteX12" fmla="*/ 3449896 w 5517475"/>
                <a:gd name="connsiteY12" fmla="*/ 5407153 h 6130481"/>
                <a:gd name="connsiteX13" fmla="*/ 4205695 w 5517475"/>
                <a:gd name="connsiteY13" fmla="*/ 4897241 h 6130481"/>
                <a:gd name="connsiteX14" fmla="*/ 4461434 w 5517475"/>
                <a:gd name="connsiteY14" fmla="*/ 4564802 h 6130481"/>
                <a:gd name="connsiteX15" fmla="*/ 4588969 w 5517475"/>
                <a:gd name="connsiteY15" fmla="*/ 4149952 h 6130481"/>
                <a:gd name="connsiteX16" fmla="*/ 4886585 w 5517475"/>
                <a:gd name="connsiteY16" fmla="*/ 3168421 h 6130481"/>
                <a:gd name="connsiteX17" fmla="*/ 4877964 w 5517475"/>
                <a:gd name="connsiteY17" fmla="*/ 2321590 h 6130481"/>
                <a:gd name="connsiteX18" fmla="*/ 4382048 w 5517475"/>
                <a:gd name="connsiteY18" fmla="*/ 1501856 h 6130481"/>
                <a:gd name="connsiteX19" fmla="*/ 3551900 w 5517475"/>
                <a:gd name="connsiteY19" fmla="*/ 808425 h 6130481"/>
                <a:gd name="connsiteX20" fmla="*/ 2549095 w 5517475"/>
                <a:gd name="connsiteY20" fmla="*/ 559851 h 6130481"/>
                <a:gd name="connsiteX21" fmla="*/ 1712566 w 5517475"/>
                <a:gd name="connsiteY21" fmla="*/ 812008 h 6130481"/>
                <a:gd name="connsiteX22" fmla="*/ 906044 w 5517475"/>
                <a:gd name="connsiteY22" fmla="*/ 1502976 h 6130481"/>
                <a:gd name="connsiteX23" fmla="*/ 558825 w 5517475"/>
                <a:gd name="connsiteY23" fmla="*/ 1831049 h 6130481"/>
                <a:gd name="connsiteX24" fmla="*/ 25063 w 5517475"/>
                <a:gd name="connsiteY24" fmla="*/ 2389556 h 6130481"/>
                <a:gd name="connsiteX25" fmla="*/ 0 w 5517475"/>
                <a:gd name="connsiteY25" fmla="*/ 2432109 h 6130481"/>
                <a:gd name="connsiteX26" fmla="*/ 0 w 5517475"/>
                <a:gd name="connsiteY26" fmla="*/ 1587383 h 6130481"/>
                <a:gd name="connsiteX27" fmla="*/ 76951 w 5517475"/>
                <a:gd name="connsiteY27" fmla="*/ 1513741 h 6130481"/>
                <a:gd name="connsiteX28" fmla="*/ 510118 w 5517475"/>
                <a:gd name="connsiteY28" fmla="*/ 1107273 h 6130481"/>
                <a:gd name="connsiteX29" fmla="*/ 2549095 w 5517475"/>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517475" h="6130481">
                  <a:moveTo>
                    <a:pt x="2549095" y="0"/>
                  </a:moveTo>
                  <a:cubicBezTo>
                    <a:pt x="3508568" y="0"/>
                    <a:pt x="4219915" y="463445"/>
                    <a:pt x="4804175" y="1134258"/>
                  </a:cubicBezTo>
                  <a:cubicBezTo>
                    <a:pt x="5291694" y="1694109"/>
                    <a:pt x="5723899" y="2516643"/>
                    <a:pt x="5411838" y="3362353"/>
                  </a:cubicBezTo>
                  <a:cubicBezTo>
                    <a:pt x="4993181" y="4496612"/>
                    <a:pt x="5178268" y="4716633"/>
                    <a:pt x="4601621" y="5293280"/>
                  </a:cubicBezTo>
                  <a:cubicBezTo>
                    <a:pt x="4024863" y="5869926"/>
                    <a:pt x="3361551" y="6130481"/>
                    <a:pt x="2481577" y="6130481"/>
                  </a:cubicBezTo>
                  <a:cubicBezTo>
                    <a:pt x="1609329" y="6130481"/>
                    <a:pt x="818932" y="5780127"/>
                    <a:pt x="243517" y="5212325"/>
                  </a:cubicBezTo>
                  <a:cubicBezTo>
                    <a:pt x="170302" y="5140091"/>
                    <a:pt x="100568" y="5064339"/>
                    <a:pt x="34587" y="4985345"/>
                  </a:cubicBezTo>
                  <a:lnTo>
                    <a:pt x="0" y="4939620"/>
                  </a:lnTo>
                  <a:lnTo>
                    <a:pt x="0" y="3799573"/>
                  </a:lnTo>
                  <a:lnTo>
                    <a:pt x="64364" y="3974159"/>
                  </a:lnTo>
                  <a:cubicBezTo>
                    <a:pt x="198841" y="4289243"/>
                    <a:pt x="391429" y="4571632"/>
                    <a:pt x="636644" y="4813600"/>
                  </a:cubicBezTo>
                  <a:cubicBezTo>
                    <a:pt x="1131328" y="5301566"/>
                    <a:pt x="1786578" y="5570406"/>
                    <a:pt x="2481577" y="5570406"/>
                  </a:cubicBezTo>
                  <a:cubicBezTo>
                    <a:pt x="2854550" y="5570406"/>
                    <a:pt x="3171314" y="5516996"/>
                    <a:pt x="3449896" y="5407153"/>
                  </a:cubicBezTo>
                  <a:cubicBezTo>
                    <a:pt x="3723103" y="5299438"/>
                    <a:pt x="3970333" y="5132603"/>
                    <a:pt x="4205695" y="4897241"/>
                  </a:cubicBezTo>
                  <a:cubicBezTo>
                    <a:pt x="4369395" y="4733653"/>
                    <a:pt x="4426836" y="4637358"/>
                    <a:pt x="4461434" y="4564802"/>
                  </a:cubicBezTo>
                  <a:cubicBezTo>
                    <a:pt x="4510701" y="4461453"/>
                    <a:pt x="4543509" y="4330784"/>
                    <a:pt x="4588969" y="4149952"/>
                  </a:cubicBezTo>
                  <a:cubicBezTo>
                    <a:pt x="4646969" y="3918846"/>
                    <a:pt x="4726468" y="3602194"/>
                    <a:pt x="4886585" y="3168421"/>
                  </a:cubicBezTo>
                  <a:cubicBezTo>
                    <a:pt x="4984560" y="2902940"/>
                    <a:pt x="4981760" y="2626037"/>
                    <a:pt x="4877964" y="2321590"/>
                  </a:cubicBezTo>
                  <a:cubicBezTo>
                    <a:pt x="4786260" y="2052526"/>
                    <a:pt x="4614834" y="1769129"/>
                    <a:pt x="4382048" y="1501856"/>
                  </a:cubicBezTo>
                  <a:cubicBezTo>
                    <a:pt x="4110072" y="1189683"/>
                    <a:pt x="3838544" y="962832"/>
                    <a:pt x="3551900" y="808425"/>
                  </a:cubicBezTo>
                  <a:cubicBezTo>
                    <a:pt x="3241183" y="641141"/>
                    <a:pt x="2913222" y="559851"/>
                    <a:pt x="2549095" y="559851"/>
                  </a:cubicBezTo>
                  <a:cubicBezTo>
                    <a:pt x="2253830" y="559851"/>
                    <a:pt x="1988013" y="640134"/>
                    <a:pt x="1712566" y="812008"/>
                  </a:cubicBezTo>
                  <a:cubicBezTo>
                    <a:pt x="1428385" y="989593"/>
                    <a:pt x="1158313" y="1250707"/>
                    <a:pt x="906044" y="1502976"/>
                  </a:cubicBezTo>
                  <a:cubicBezTo>
                    <a:pt x="788140" y="1620769"/>
                    <a:pt x="671579" y="1727700"/>
                    <a:pt x="558825" y="1831049"/>
                  </a:cubicBezTo>
                  <a:cubicBezTo>
                    <a:pt x="340371" y="2031140"/>
                    <a:pt x="151813" y="2204022"/>
                    <a:pt x="25063" y="2389556"/>
                  </a:cubicBezTo>
                  <a:lnTo>
                    <a:pt x="0" y="2432109"/>
                  </a:lnTo>
                  <a:lnTo>
                    <a:pt x="0" y="1587383"/>
                  </a:lnTo>
                  <a:lnTo>
                    <a:pt x="76951" y="1513741"/>
                  </a:lnTo>
                  <a:cubicBezTo>
                    <a:pt x="217918" y="1383294"/>
                    <a:pt x="365956" y="1251435"/>
                    <a:pt x="510118" y="1107273"/>
                  </a:cubicBezTo>
                  <a:cubicBezTo>
                    <a:pt x="1086764" y="530627"/>
                    <a:pt x="1669121" y="0"/>
                    <a:pt x="25490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 name="Freeform: Shape 16">
              <a:extLst>
                <a:ext uri="{FF2B5EF4-FFF2-40B4-BE49-F238E27FC236}">
                  <a16:creationId xmlns:a16="http://schemas.microsoft.com/office/drawing/2014/main" id="{8A614510-A9F4-41B6-B78E-F49E390C7E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0"/>
              <a:ext cx="5646974" cy="6483075"/>
            </a:xfrm>
            <a:custGeom>
              <a:avLst/>
              <a:gdLst>
                <a:gd name="connsiteX0" fmla="*/ 2405773 w 5646974"/>
                <a:gd name="connsiteY0" fmla="*/ 0 h 6483075"/>
                <a:gd name="connsiteX1" fmla="*/ 5646974 w 5646974"/>
                <a:gd name="connsiteY1" fmla="*/ 3241538 h 6483075"/>
                <a:gd name="connsiteX2" fmla="*/ 2405773 w 5646974"/>
                <a:gd name="connsiteY2" fmla="*/ 6483075 h 6483075"/>
                <a:gd name="connsiteX3" fmla="*/ 113897 w 5646974"/>
                <a:gd name="connsiteY3" fmla="*/ 5533666 h 6483075"/>
                <a:gd name="connsiteX4" fmla="*/ 0 w 5646974"/>
                <a:gd name="connsiteY4" fmla="*/ 5408336 h 6483075"/>
                <a:gd name="connsiteX5" fmla="*/ 0 w 5646974"/>
                <a:gd name="connsiteY5" fmla="*/ 4983659 h 6483075"/>
                <a:gd name="connsiteX6" fmla="*/ 155731 w 5646974"/>
                <a:gd name="connsiteY6" fmla="*/ 5176047 h 6483075"/>
                <a:gd name="connsiteX7" fmla="*/ 1093706 w 5646974"/>
                <a:gd name="connsiteY7" fmla="*/ 5866903 h 6483075"/>
                <a:gd name="connsiteX8" fmla="*/ 1639673 w 5646974"/>
                <a:gd name="connsiteY8" fmla="*/ 6059940 h 6483075"/>
                <a:gd name="connsiteX9" fmla="*/ 1709990 w 5646974"/>
                <a:gd name="connsiteY9" fmla="*/ 6076287 h 6483075"/>
                <a:gd name="connsiteX10" fmla="*/ 1780307 w 5646974"/>
                <a:gd name="connsiteY10" fmla="*/ 6091963 h 6483075"/>
                <a:gd name="connsiteX11" fmla="*/ 1851072 w 5646974"/>
                <a:gd name="connsiteY11" fmla="*/ 6105176 h 6483075"/>
                <a:gd name="connsiteX12" fmla="*/ 1886455 w 5646974"/>
                <a:gd name="connsiteY12" fmla="*/ 6111782 h 6483075"/>
                <a:gd name="connsiteX13" fmla="*/ 1921949 w 5646974"/>
                <a:gd name="connsiteY13" fmla="*/ 6117716 h 6483075"/>
                <a:gd name="connsiteX14" fmla="*/ 2064152 w 5646974"/>
                <a:gd name="connsiteY14" fmla="*/ 6137647 h 6483075"/>
                <a:gd name="connsiteX15" fmla="*/ 2206914 w 5646974"/>
                <a:gd name="connsiteY15" fmla="*/ 6151195 h 6483075"/>
                <a:gd name="connsiteX16" fmla="*/ 2350011 w 5646974"/>
                <a:gd name="connsiteY16" fmla="*/ 6158250 h 6483075"/>
                <a:gd name="connsiteX17" fmla="*/ 2493109 w 5646974"/>
                <a:gd name="connsiteY17" fmla="*/ 6159705 h 6483075"/>
                <a:gd name="connsiteX18" fmla="*/ 2781321 w 5646974"/>
                <a:gd name="connsiteY18" fmla="*/ 6147277 h 6483075"/>
                <a:gd name="connsiteX19" fmla="*/ 3345091 w 5646974"/>
                <a:gd name="connsiteY19" fmla="*/ 6060276 h 6483075"/>
                <a:gd name="connsiteX20" fmla="*/ 3878853 w 5646974"/>
                <a:gd name="connsiteY20" fmla="*/ 5871718 h 6483075"/>
                <a:gd name="connsiteX21" fmla="*/ 4367267 w 5646974"/>
                <a:gd name="connsiteY21" fmla="*/ 5573093 h 6483075"/>
                <a:gd name="connsiteX22" fmla="*/ 4424484 w 5646974"/>
                <a:gd name="connsiteY22" fmla="*/ 5528529 h 6483075"/>
                <a:gd name="connsiteX23" fmla="*/ 4481252 w 5646974"/>
                <a:gd name="connsiteY23" fmla="*/ 5483069 h 6483075"/>
                <a:gd name="connsiteX24" fmla="*/ 4536790 w 5646974"/>
                <a:gd name="connsiteY24" fmla="*/ 5435818 h 6483075"/>
                <a:gd name="connsiteX25" fmla="*/ 4591543 w 5646974"/>
                <a:gd name="connsiteY25" fmla="*/ 5387671 h 6483075"/>
                <a:gd name="connsiteX26" fmla="*/ 4794209 w 5646974"/>
                <a:gd name="connsiteY26" fmla="*/ 5181198 h 6483075"/>
                <a:gd name="connsiteX27" fmla="*/ 4956678 w 5646974"/>
                <a:gd name="connsiteY27" fmla="*/ 4945836 h 6483075"/>
                <a:gd name="connsiteX28" fmla="*/ 4989262 w 5646974"/>
                <a:gd name="connsiteY28" fmla="*/ 4881453 h 6483075"/>
                <a:gd name="connsiteX29" fmla="*/ 5017814 w 5646974"/>
                <a:gd name="connsiteY29" fmla="*/ 4814607 h 6483075"/>
                <a:gd name="connsiteX30" fmla="*/ 5044127 w 5646974"/>
                <a:gd name="connsiteY30" fmla="*/ 4746193 h 6483075"/>
                <a:gd name="connsiteX31" fmla="*/ 5068425 w 5646974"/>
                <a:gd name="connsiteY31" fmla="*/ 4676436 h 6483075"/>
                <a:gd name="connsiteX32" fmla="*/ 5154641 w 5646974"/>
                <a:gd name="connsiteY32" fmla="*/ 4390352 h 6483075"/>
                <a:gd name="connsiteX33" fmla="*/ 5196854 w 5646974"/>
                <a:gd name="connsiteY33" fmla="*/ 4246134 h 6483075"/>
                <a:gd name="connsiteX34" fmla="*/ 5240299 w 5646974"/>
                <a:gd name="connsiteY34" fmla="*/ 4102140 h 6483075"/>
                <a:gd name="connsiteX35" fmla="*/ 5432440 w 5646974"/>
                <a:gd name="connsiteY35" fmla="*/ 3532884 h 6483075"/>
                <a:gd name="connsiteX36" fmla="*/ 5528846 w 5646974"/>
                <a:gd name="connsiteY36" fmla="*/ 2951647 h 6483075"/>
                <a:gd name="connsiteX37" fmla="*/ 5495927 w 5646974"/>
                <a:gd name="connsiteY37" fmla="*/ 2658733 h 6483075"/>
                <a:gd name="connsiteX38" fmla="*/ 5480027 w 5646974"/>
                <a:gd name="connsiteY38" fmla="*/ 2586848 h 6483075"/>
                <a:gd name="connsiteX39" fmla="*/ 5461328 w 5646974"/>
                <a:gd name="connsiteY39" fmla="*/ 2515635 h 6483075"/>
                <a:gd name="connsiteX40" fmla="*/ 5439605 w 5646974"/>
                <a:gd name="connsiteY40" fmla="*/ 2445317 h 6483075"/>
                <a:gd name="connsiteX41" fmla="*/ 5415532 w 5646974"/>
                <a:gd name="connsiteY41" fmla="*/ 2375896 h 6483075"/>
                <a:gd name="connsiteX42" fmla="*/ 5144564 w 5646974"/>
                <a:gd name="connsiteY42" fmla="*/ 1857138 h 6483075"/>
                <a:gd name="connsiteX43" fmla="*/ 4774838 w 5646974"/>
                <a:gd name="connsiteY43" fmla="*/ 1405450 h 6483075"/>
                <a:gd name="connsiteX44" fmla="*/ 4345769 w 5646974"/>
                <a:gd name="connsiteY44" fmla="*/ 1012323 h 6483075"/>
                <a:gd name="connsiteX45" fmla="*/ 4115334 w 5646974"/>
                <a:gd name="connsiteY45" fmla="*/ 841344 h 6483075"/>
                <a:gd name="connsiteX46" fmla="*/ 3874038 w 5646974"/>
                <a:gd name="connsiteY46" fmla="*/ 691528 h 6483075"/>
                <a:gd name="connsiteX47" fmla="*/ 3359535 w 5646974"/>
                <a:gd name="connsiteY47" fmla="*/ 468819 h 6483075"/>
                <a:gd name="connsiteX48" fmla="*/ 2811105 w 5646974"/>
                <a:gd name="connsiteY48" fmla="*/ 366031 h 6483075"/>
                <a:gd name="connsiteX49" fmla="*/ 2741124 w 5646974"/>
                <a:gd name="connsiteY49" fmla="*/ 361440 h 6483075"/>
                <a:gd name="connsiteX50" fmla="*/ 2671030 w 5646974"/>
                <a:gd name="connsiteY50" fmla="*/ 358417 h 6483075"/>
                <a:gd name="connsiteX51" fmla="*/ 2600713 w 5646974"/>
                <a:gd name="connsiteY51" fmla="*/ 357521 h 6483075"/>
                <a:gd name="connsiteX52" fmla="*/ 2531739 w 5646974"/>
                <a:gd name="connsiteY52" fmla="*/ 358529 h 6483075"/>
                <a:gd name="connsiteX53" fmla="*/ 2259988 w 5646974"/>
                <a:gd name="connsiteY53" fmla="*/ 385289 h 6483075"/>
                <a:gd name="connsiteX54" fmla="*/ 1740670 w 5646974"/>
                <a:gd name="connsiteY54" fmla="*/ 553917 h 6483075"/>
                <a:gd name="connsiteX55" fmla="*/ 1264124 w 5646974"/>
                <a:gd name="connsiteY55" fmla="*/ 853549 h 6483075"/>
                <a:gd name="connsiteX56" fmla="*/ 823074 w 5646974"/>
                <a:gd name="connsiteY56" fmla="*/ 1234136 h 6483075"/>
                <a:gd name="connsiteX57" fmla="*/ 715694 w 5646974"/>
                <a:gd name="connsiteY57" fmla="*/ 1336252 h 6483075"/>
                <a:gd name="connsiteX58" fmla="*/ 606859 w 5646974"/>
                <a:gd name="connsiteY58" fmla="*/ 1440945 h 6483075"/>
                <a:gd name="connsiteX59" fmla="*/ 382023 w 5646974"/>
                <a:gd name="connsiteY59" fmla="*/ 1646074 h 6483075"/>
                <a:gd name="connsiteX60" fmla="*/ 158531 w 5646974"/>
                <a:gd name="connsiteY60" fmla="*/ 1843813 h 6483075"/>
                <a:gd name="connsiteX61" fmla="*/ 0 w 5646974"/>
                <a:gd name="connsiteY61" fmla="*/ 1991775 h 6483075"/>
                <a:gd name="connsiteX62" fmla="*/ 0 w 5646974"/>
                <a:gd name="connsiteY62" fmla="*/ 1074740 h 6483075"/>
                <a:gd name="connsiteX63" fmla="*/ 113897 w 5646974"/>
                <a:gd name="connsiteY63" fmla="*/ 949410 h 6483075"/>
                <a:gd name="connsiteX64" fmla="*/ 2405773 w 5646974"/>
                <a:gd name="connsiteY64" fmla="*/ 0 h 6483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5646974" h="6483075">
                  <a:moveTo>
                    <a:pt x="2405773" y="0"/>
                  </a:moveTo>
                  <a:cubicBezTo>
                    <a:pt x="4195841" y="0"/>
                    <a:pt x="5646974" y="1451246"/>
                    <a:pt x="5646974" y="3241538"/>
                  </a:cubicBezTo>
                  <a:cubicBezTo>
                    <a:pt x="5646974" y="5031830"/>
                    <a:pt x="4195841" y="6483075"/>
                    <a:pt x="2405773" y="6483075"/>
                  </a:cubicBezTo>
                  <a:cubicBezTo>
                    <a:pt x="1510739" y="6483075"/>
                    <a:pt x="700439" y="6120264"/>
                    <a:pt x="113897" y="5533666"/>
                  </a:cubicBezTo>
                  <a:lnTo>
                    <a:pt x="0" y="5408336"/>
                  </a:lnTo>
                  <a:lnTo>
                    <a:pt x="0" y="4983659"/>
                  </a:lnTo>
                  <a:lnTo>
                    <a:pt x="155731" y="5176047"/>
                  </a:lnTo>
                  <a:cubicBezTo>
                    <a:pt x="417742" y="5469073"/>
                    <a:pt x="741224" y="5704211"/>
                    <a:pt x="1093706" y="5866903"/>
                  </a:cubicBezTo>
                  <a:cubicBezTo>
                    <a:pt x="1269947" y="5948418"/>
                    <a:pt x="1453018" y="6013137"/>
                    <a:pt x="1639673" y="6059940"/>
                  </a:cubicBezTo>
                  <a:lnTo>
                    <a:pt x="1709990" y="6076287"/>
                  </a:lnTo>
                  <a:cubicBezTo>
                    <a:pt x="1733504" y="6081550"/>
                    <a:pt x="1756570" y="6088156"/>
                    <a:pt x="1780307" y="6091963"/>
                  </a:cubicBezTo>
                  <a:lnTo>
                    <a:pt x="1851072" y="6105176"/>
                  </a:lnTo>
                  <a:lnTo>
                    <a:pt x="1886455" y="6111782"/>
                  </a:lnTo>
                  <a:cubicBezTo>
                    <a:pt x="1898212" y="6114021"/>
                    <a:pt x="1909969" y="6116373"/>
                    <a:pt x="1921949" y="6117716"/>
                  </a:cubicBezTo>
                  <a:cubicBezTo>
                    <a:pt x="1969425" y="6124323"/>
                    <a:pt x="2016676" y="6131489"/>
                    <a:pt x="2064152" y="6137647"/>
                  </a:cubicBezTo>
                  <a:cubicBezTo>
                    <a:pt x="2111851" y="6141790"/>
                    <a:pt x="2159438" y="6146381"/>
                    <a:pt x="2206914" y="6151195"/>
                  </a:cubicBezTo>
                  <a:lnTo>
                    <a:pt x="2350011" y="6158250"/>
                  </a:lnTo>
                  <a:cubicBezTo>
                    <a:pt x="2397711" y="6159593"/>
                    <a:pt x="2445410" y="6159146"/>
                    <a:pt x="2493109" y="6159705"/>
                  </a:cubicBezTo>
                  <a:cubicBezTo>
                    <a:pt x="2589068" y="6158137"/>
                    <a:pt x="2685922" y="6154666"/>
                    <a:pt x="2781321" y="6147277"/>
                  </a:cubicBezTo>
                  <a:cubicBezTo>
                    <a:pt x="2972566" y="6132944"/>
                    <a:pt x="3161348" y="6105288"/>
                    <a:pt x="3345091" y="6060276"/>
                  </a:cubicBezTo>
                  <a:cubicBezTo>
                    <a:pt x="3528834" y="6015375"/>
                    <a:pt x="3707539" y="5952785"/>
                    <a:pt x="3878853" y="5871718"/>
                  </a:cubicBezTo>
                  <a:cubicBezTo>
                    <a:pt x="4050167" y="5790428"/>
                    <a:pt x="4213084" y="5689318"/>
                    <a:pt x="4367267" y="5573093"/>
                  </a:cubicBezTo>
                  <a:lnTo>
                    <a:pt x="4424484" y="5528529"/>
                  </a:lnTo>
                  <a:cubicBezTo>
                    <a:pt x="4443631" y="5513637"/>
                    <a:pt x="4463113" y="5499193"/>
                    <a:pt x="4481252" y="5483069"/>
                  </a:cubicBezTo>
                  <a:lnTo>
                    <a:pt x="4536790" y="5435818"/>
                  </a:lnTo>
                  <a:cubicBezTo>
                    <a:pt x="4555265" y="5419918"/>
                    <a:pt x="4574188" y="5404466"/>
                    <a:pt x="4591543" y="5387671"/>
                  </a:cubicBezTo>
                  <a:cubicBezTo>
                    <a:pt x="4662980" y="5321944"/>
                    <a:pt x="4733074" y="5254650"/>
                    <a:pt x="4794209" y="5181198"/>
                  </a:cubicBezTo>
                  <a:cubicBezTo>
                    <a:pt x="4857808" y="5109089"/>
                    <a:pt x="4910434" y="5029926"/>
                    <a:pt x="4956678" y="4945836"/>
                  </a:cubicBezTo>
                  <a:cubicBezTo>
                    <a:pt x="4967651" y="4924450"/>
                    <a:pt x="4978624" y="4903064"/>
                    <a:pt x="4989262" y="4881453"/>
                  </a:cubicBezTo>
                  <a:lnTo>
                    <a:pt x="5017814" y="4814607"/>
                  </a:lnTo>
                  <a:cubicBezTo>
                    <a:pt x="5027891" y="4792549"/>
                    <a:pt x="5035393" y="4769035"/>
                    <a:pt x="5044127" y="4746193"/>
                  </a:cubicBezTo>
                  <a:cubicBezTo>
                    <a:pt x="5052636" y="4723128"/>
                    <a:pt x="5061146" y="4700174"/>
                    <a:pt x="5068425" y="4676436"/>
                  </a:cubicBezTo>
                  <a:cubicBezTo>
                    <a:pt x="5099552" y="4582717"/>
                    <a:pt x="5126985" y="4486422"/>
                    <a:pt x="5154641" y="4390352"/>
                  </a:cubicBezTo>
                  <a:lnTo>
                    <a:pt x="5196854" y="4246134"/>
                  </a:lnTo>
                  <a:lnTo>
                    <a:pt x="5240299" y="4102140"/>
                  </a:lnTo>
                  <a:cubicBezTo>
                    <a:pt x="5299195" y="3910560"/>
                    <a:pt x="5364697" y="3721330"/>
                    <a:pt x="5432440" y="3532884"/>
                  </a:cubicBezTo>
                  <a:cubicBezTo>
                    <a:pt x="5500294" y="3346902"/>
                    <a:pt x="5533549" y="3148714"/>
                    <a:pt x="5528846" y="2951647"/>
                  </a:cubicBezTo>
                  <a:cubicBezTo>
                    <a:pt x="5526831" y="2853113"/>
                    <a:pt x="5515409" y="2755027"/>
                    <a:pt x="5495927" y="2658733"/>
                  </a:cubicBezTo>
                  <a:cubicBezTo>
                    <a:pt x="5491112" y="2634659"/>
                    <a:pt x="5486297" y="2610585"/>
                    <a:pt x="5480027" y="2586848"/>
                  </a:cubicBezTo>
                  <a:cubicBezTo>
                    <a:pt x="5474205" y="2562998"/>
                    <a:pt x="5468718" y="2539036"/>
                    <a:pt x="5461328" y="2515635"/>
                  </a:cubicBezTo>
                  <a:cubicBezTo>
                    <a:pt x="5454386" y="2492009"/>
                    <a:pt x="5447668" y="2468495"/>
                    <a:pt x="5439605" y="2445317"/>
                  </a:cubicBezTo>
                  <a:cubicBezTo>
                    <a:pt x="5431879" y="2422028"/>
                    <a:pt x="5424378" y="2398738"/>
                    <a:pt x="5415532" y="2375896"/>
                  </a:cubicBezTo>
                  <a:cubicBezTo>
                    <a:pt x="5347790" y="2191817"/>
                    <a:pt x="5254071" y="2018599"/>
                    <a:pt x="5144564" y="1857138"/>
                  </a:cubicBezTo>
                  <a:cubicBezTo>
                    <a:pt x="5034946" y="1695565"/>
                    <a:pt x="4909762" y="1545301"/>
                    <a:pt x="4774838" y="1405450"/>
                  </a:cubicBezTo>
                  <a:cubicBezTo>
                    <a:pt x="4638907" y="1265040"/>
                    <a:pt x="4496145" y="1132131"/>
                    <a:pt x="4345769" y="1012323"/>
                  </a:cubicBezTo>
                  <a:cubicBezTo>
                    <a:pt x="4270749" y="952195"/>
                    <a:pt x="4194273" y="894642"/>
                    <a:pt x="4115334" y="841344"/>
                  </a:cubicBezTo>
                  <a:cubicBezTo>
                    <a:pt x="4037067" y="787263"/>
                    <a:pt x="3956336" y="737548"/>
                    <a:pt x="3874038" y="691528"/>
                  </a:cubicBezTo>
                  <a:cubicBezTo>
                    <a:pt x="3709554" y="599712"/>
                    <a:pt x="3537792" y="523349"/>
                    <a:pt x="3359535" y="468819"/>
                  </a:cubicBezTo>
                  <a:cubicBezTo>
                    <a:pt x="3181278" y="414514"/>
                    <a:pt x="2997311" y="380699"/>
                    <a:pt x="2811105" y="366031"/>
                  </a:cubicBezTo>
                  <a:cubicBezTo>
                    <a:pt x="2787703" y="364575"/>
                    <a:pt x="2764525" y="362448"/>
                    <a:pt x="2741124" y="361440"/>
                  </a:cubicBezTo>
                  <a:lnTo>
                    <a:pt x="2671030" y="358417"/>
                  </a:lnTo>
                  <a:lnTo>
                    <a:pt x="2600713" y="357521"/>
                  </a:lnTo>
                  <a:cubicBezTo>
                    <a:pt x="2577087" y="356961"/>
                    <a:pt x="2554805" y="358305"/>
                    <a:pt x="2531739" y="358529"/>
                  </a:cubicBezTo>
                  <a:cubicBezTo>
                    <a:pt x="2440259" y="360992"/>
                    <a:pt x="2349564" y="370285"/>
                    <a:pt x="2259988" y="385289"/>
                  </a:cubicBezTo>
                  <a:cubicBezTo>
                    <a:pt x="2080723" y="415521"/>
                    <a:pt x="1906945" y="473634"/>
                    <a:pt x="1740670" y="553917"/>
                  </a:cubicBezTo>
                  <a:cubicBezTo>
                    <a:pt x="1574506" y="634647"/>
                    <a:pt x="1415844" y="737100"/>
                    <a:pt x="1264124" y="853549"/>
                  </a:cubicBezTo>
                  <a:cubicBezTo>
                    <a:pt x="1112181" y="969886"/>
                    <a:pt x="966508" y="1099212"/>
                    <a:pt x="823074" y="1234136"/>
                  </a:cubicBezTo>
                  <a:cubicBezTo>
                    <a:pt x="787131" y="1267951"/>
                    <a:pt x="751413" y="1301990"/>
                    <a:pt x="715694" y="1336252"/>
                  </a:cubicBezTo>
                  <a:lnTo>
                    <a:pt x="606859" y="1440945"/>
                  </a:lnTo>
                  <a:cubicBezTo>
                    <a:pt x="532623" y="1511374"/>
                    <a:pt x="457267" y="1579452"/>
                    <a:pt x="382023" y="1646074"/>
                  </a:cubicBezTo>
                  <a:lnTo>
                    <a:pt x="158531" y="1843813"/>
                  </a:lnTo>
                  <a:lnTo>
                    <a:pt x="0" y="1991775"/>
                  </a:lnTo>
                  <a:lnTo>
                    <a:pt x="0" y="1074740"/>
                  </a:lnTo>
                  <a:lnTo>
                    <a:pt x="113897" y="949410"/>
                  </a:lnTo>
                  <a:cubicBezTo>
                    <a:pt x="700439" y="362812"/>
                    <a:pt x="1510739" y="0"/>
                    <a:pt x="2405773" y="0"/>
                  </a:cubicBezTo>
                  <a:close/>
                </a:path>
              </a:pathLst>
            </a:custGeom>
            <a:gradFill>
              <a:gsLst>
                <a:gs pos="2000">
                  <a:schemeClr val="bg1">
                    <a:alpha val="10000"/>
                  </a:schemeClr>
                </a:gs>
                <a:gs pos="16000">
                  <a:schemeClr val="accent6">
                    <a:alpha val="10000"/>
                  </a:schemeClr>
                </a:gs>
                <a:gs pos="100000">
                  <a:schemeClr val="bg1">
                    <a:alpha val="10000"/>
                  </a:schemeClr>
                </a:gs>
                <a:gs pos="74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6DE0D76F-6BC1-628C-CD28-B2441C565BCC}"/>
              </a:ext>
            </a:extLst>
          </p:cNvPr>
          <p:cNvSpPr>
            <a:spLocks noGrp="1"/>
          </p:cNvSpPr>
          <p:nvPr>
            <p:ph type="title"/>
          </p:nvPr>
        </p:nvSpPr>
        <p:spPr>
          <a:xfrm>
            <a:off x="804672" y="2053641"/>
            <a:ext cx="3669161" cy="2760098"/>
          </a:xfrm>
        </p:spPr>
        <p:txBody>
          <a:bodyPr>
            <a:normAutofit/>
          </a:bodyPr>
          <a:lstStyle/>
          <a:p>
            <a:r>
              <a:rPr lang="en-GB" sz="4000">
                <a:solidFill>
                  <a:schemeClr val="tx2"/>
                </a:solidFill>
              </a:rPr>
              <a:t>Unfair Dismissal</a:t>
            </a:r>
          </a:p>
        </p:txBody>
      </p:sp>
      <p:sp>
        <p:nvSpPr>
          <p:cNvPr id="3" name="Content Placeholder 2">
            <a:extLst>
              <a:ext uri="{FF2B5EF4-FFF2-40B4-BE49-F238E27FC236}">
                <a16:creationId xmlns:a16="http://schemas.microsoft.com/office/drawing/2014/main" id="{893A4CC6-D708-3EA0-ECA4-44EDAAECB21A}"/>
              </a:ext>
            </a:extLst>
          </p:cNvPr>
          <p:cNvSpPr>
            <a:spLocks noGrp="1"/>
          </p:cNvSpPr>
          <p:nvPr>
            <p:ph idx="1"/>
          </p:nvPr>
        </p:nvSpPr>
        <p:spPr>
          <a:xfrm>
            <a:off x="6090574" y="801866"/>
            <a:ext cx="5306084" cy="5230634"/>
          </a:xfrm>
          <a:noFill/>
          <a:ln>
            <a:noFill/>
          </a:ln>
        </p:spPr>
        <p:txBody>
          <a:bodyPr anchor="ctr">
            <a:normAutofit/>
          </a:bodyPr>
          <a:lstStyle/>
          <a:p>
            <a:r>
              <a:rPr lang="en-GB" sz="1800">
                <a:solidFill>
                  <a:schemeClr val="tx2"/>
                </a:solidFill>
              </a:rPr>
              <a:t>ET: Fair dismissal</a:t>
            </a:r>
          </a:p>
          <a:p>
            <a:r>
              <a:rPr lang="en-GB" sz="1800">
                <a:solidFill>
                  <a:schemeClr val="tx2"/>
                </a:solidFill>
              </a:rPr>
              <a:t>CA: Unfair</a:t>
            </a:r>
          </a:p>
          <a:p>
            <a:r>
              <a:rPr lang="en-GB" sz="1800">
                <a:solidFill>
                  <a:schemeClr val="tx2"/>
                </a:solidFill>
              </a:rPr>
              <a:t>Conduct not serious enough</a:t>
            </a:r>
          </a:p>
          <a:p>
            <a:r>
              <a:rPr lang="en-GB" sz="1800">
                <a:solidFill>
                  <a:schemeClr val="tx2"/>
                </a:solidFill>
              </a:rPr>
              <a:t>No “no touch” policy in place</a:t>
            </a:r>
          </a:p>
          <a:p>
            <a:r>
              <a:rPr lang="en-GB" sz="1800">
                <a:solidFill>
                  <a:schemeClr val="tx2"/>
                </a:solidFill>
              </a:rPr>
              <a:t>H couldn’t have realised it might lead to dismissal</a:t>
            </a:r>
          </a:p>
          <a:p>
            <a:r>
              <a:rPr lang="en-GB" sz="1800">
                <a:solidFill>
                  <a:schemeClr val="tx2"/>
                </a:solidFill>
              </a:rPr>
              <a:t>Lack of remorse did not aggravate because he had no reason to think what he had done was wrong</a:t>
            </a:r>
          </a:p>
          <a:p>
            <a:r>
              <a:rPr lang="en-GB" sz="1800">
                <a:solidFill>
                  <a:schemeClr val="tx2"/>
                </a:solidFill>
              </a:rPr>
              <a:t>Failure to provide child’s complaint</a:t>
            </a:r>
          </a:p>
          <a:p>
            <a:endParaRPr lang="en-GB" sz="1800">
              <a:solidFill>
                <a:schemeClr val="tx2"/>
              </a:solidFill>
            </a:endParaRPr>
          </a:p>
        </p:txBody>
      </p:sp>
    </p:spTree>
    <p:extLst>
      <p:ext uri="{BB962C8B-B14F-4D97-AF65-F5344CB8AC3E}">
        <p14:creationId xmlns:p14="http://schemas.microsoft.com/office/powerpoint/2010/main" val="94660537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0"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sp>
        <p:nvSpPr>
          <p:cNvPr id="2" name="Title 1">
            <a:extLst>
              <a:ext uri="{FF2B5EF4-FFF2-40B4-BE49-F238E27FC236}">
                <a16:creationId xmlns:a16="http://schemas.microsoft.com/office/drawing/2014/main" id="{D82FDD61-E42E-99C1-991F-6CEB4132ADB8}"/>
              </a:ext>
            </a:extLst>
          </p:cNvPr>
          <p:cNvSpPr>
            <a:spLocks noGrp="1"/>
          </p:cNvSpPr>
          <p:nvPr>
            <p:ph type="title"/>
          </p:nvPr>
        </p:nvSpPr>
        <p:spPr>
          <a:xfrm>
            <a:off x="640080" y="1243013"/>
            <a:ext cx="3855720" cy="4371974"/>
          </a:xfrm>
        </p:spPr>
        <p:txBody>
          <a:bodyPr>
            <a:normAutofit/>
          </a:bodyPr>
          <a:lstStyle/>
          <a:p>
            <a:r>
              <a:rPr lang="en-GB" sz="3600">
                <a:solidFill>
                  <a:schemeClr val="tx2"/>
                </a:solidFill>
              </a:rPr>
              <a:t>UNFAIR DISMISSAL – DAY ONE</a:t>
            </a:r>
          </a:p>
        </p:txBody>
      </p:sp>
      <p:sp>
        <p:nvSpPr>
          <p:cNvPr id="3" name="Content Placeholder 2">
            <a:extLst>
              <a:ext uri="{FF2B5EF4-FFF2-40B4-BE49-F238E27FC236}">
                <a16:creationId xmlns:a16="http://schemas.microsoft.com/office/drawing/2014/main" id="{08162171-F37D-273F-203B-F37FF6F157D3}"/>
              </a:ext>
            </a:extLst>
          </p:cNvPr>
          <p:cNvSpPr>
            <a:spLocks noGrp="1"/>
          </p:cNvSpPr>
          <p:nvPr>
            <p:ph idx="1"/>
          </p:nvPr>
        </p:nvSpPr>
        <p:spPr>
          <a:xfrm>
            <a:off x="6172200" y="804672"/>
            <a:ext cx="5221224" cy="5230368"/>
          </a:xfrm>
        </p:spPr>
        <p:txBody>
          <a:bodyPr anchor="ctr">
            <a:normAutofit/>
          </a:bodyPr>
          <a:lstStyle/>
          <a:p>
            <a:r>
              <a:rPr lang="en-GB" b="1" dirty="0">
                <a:solidFill>
                  <a:schemeClr val="tx2"/>
                </a:solidFill>
              </a:rPr>
              <a:t>Current position</a:t>
            </a:r>
            <a:r>
              <a:rPr lang="en-GB" dirty="0">
                <a:solidFill>
                  <a:schemeClr val="tx2"/>
                </a:solidFill>
              </a:rPr>
              <a:t>:</a:t>
            </a:r>
          </a:p>
          <a:p>
            <a:pPr lvl="1"/>
            <a:r>
              <a:rPr lang="en-GB" sz="2800" b="1" dirty="0">
                <a:solidFill>
                  <a:schemeClr val="tx2"/>
                </a:solidFill>
              </a:rPr>
              <a:t>Most cases </a:t>
            </a:r>
            <a:r>
              <a:rPr lang="en-GB" sz="2800" dirty="0">
                <a:solidFill>
                  <a:schemeClr val="tx2"/>
                </a:solidFill>
              </a:rPr>
              <a:t>– 2 years continuous service </a:t>
            </a:r>
          </a:p>
          <a:p>
            <a:pPr lvl="1"/>
            <a:r>
              <a:rPr lang="en-GB" sz="2800" b="1" dirty="0">
                <a:solidFill>
                  <a:schemeClr val="tx2"/>
                </a:solidFill>
              </a:rPr>
              <a:t>Exception</a:t>
            </a:r>
            <a:r>
              <a:rPr lang="en-GB" sz="2800" dirty="0">
                <a:solidFill>
                  <a:schemeClr val="tx2"/>
                </a:solidFill>
              </a:rPr>
              <a:t> – Inadmissible reason cases – no qualifying employment + automatically unfair.</a:t>
            </a:r>
          </a:p>
        </p:txBody>
      </p:sp>
    </p:spTree>
    <p:extLst>
      <p:ext uri="{BB962C8B-B14F-4D97-AF65-F5344CB8AC3E}">
        <p14:creationId xmlns:p14="http://schemas.microsoft.com/office/powerpoint/2010/main" val="411328844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C297D89-5A4D-BF71-22C7-61CCA7962DB9}"/>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0"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sp>
        <p:nvSpPr>
          <p:cNvPr id="2" name="Title 1">
            <a:extLst>
              <a:ext uri="{FF2B5EF4-FFF2-40B4-BE49-F238E27FC236}">
                <a16:creationId xmlns:a16="http://schemas.microsoft.com/office/drawing/2014/main" id="{76D30A84-1998-AE93-CBF2-A15CB3D14367}"/>
              </a:ext>
            </a:extLst>
          </p:cNvPr>
          <p:cNvSpPr>
            <a:spLocks noGrp="1"/>
          </p:cNvSpPr>
          <p:nvPr>
            <p:ph type="title"/>
          </p:nvPr>
        </p:nvSpPr>
        <p:spPr>
          <a:xfrm>
            <a:off x="640080" y="1243013"/>
            <a:ext cx="3855720" cy="4371974"/>
          </a:xfrm>
        </p:spPr>
        <p:txBody>
          <a:bodyPr>
            <a:normAutofit/>
          </a:bodyPr>
          <a:lstStyle/>
          <a:p>
            <a:r>
              <a:rPr lang="en-GB" sz="3600" dirty="0">
                <a:solidFill>
                  <a:schemeClr val="tx2"/>
                </a:solidFill>
              </a:rPr>
              <a:t>UNFAIR DISMISSAL – DAY ONE</a:t>
            </a:r>
          </a:p>
        </p:txBody>
      </p:sp>
      <p:sp>
        <p:nvSpPr>
          <p:cNvPr id="3" name="Content Placeholder 2">
            <a:extLst>
              <a:ext uri="{FF2B5EF4-FFF2-40B4-BE49-F238E27FC236}">
                <a16:creationId xmlns:a16="http://schemas.microsoft.com/office/drawing/2014/main" id="{7A39741C-3950-A66C-3A6A-2F253B2D8288}"/>
              </a:ext>
            </a:extLst>
          </p:cNvPr>
          <p:cNvSpPr>
            <a:spLocks noGrp="1"/>
          </p:cNvSpPr>
          <p:nvPr>
            <p:ph idx="1"/>
          </p:nvPr>
        </p:nvSpPr>
        <p:spPr>
          <a:xfrm>
            <a:off x="6172200" y="804672"/>
            <a:ext cx="5221224" cy="5230368"/>
          </a:xfrm>
        </p:spPr>
        <p:txBody>
          <a:bodyPr anchor="ctr">
            <a:normAutofit/>
          </a:bodyPr>
          <a:lstStyle/>
          <a:p>
            <a:r>
              <a:rPr lang="en-GB" b="1" dirty="0"/>
              <a:t>Govt  Model: </a:t>
            </a:r>
            <a:r>
              <a:rPr lang="en-GB" dirty="0"/>
              <a:t>ERB </a:t>
            </a:r>
            <a:r>
              <a:rPr lang="en-GB" b="1" dirty="0"/>
              <a:t>abolishes</a:t>
            </a:r>
            <a:r>
              <a:rPr lang="en-GB" dirty="0"/>
              <a:t> the qualifying period.</a:t>
            </a:r>
          </a:p>
          <a:p>
            <a:r>
              <a:rPr lang="en-GB" dirty="0"/>
              <a:t>Special rules for:</a:t>
            </a:r>
          </a:p>
          <a:p>
            <a:pPr lvl="1"/>
            <a:r>
              <a:rPr lang="en-GB" sz="2800" dirty="0"/>
              <a:t>Employees who have not started work</a:t>
            </a:r>
          </a:p>
          <a:p>
            <a:pPr lvl="1"/>
            <a:r>
              <a:rPr lang="en-GB" sz="2800" dirty="0"/>
              <a:t>Employees in the “initial period of employment”</a:t>
            </a:r>
          </a:p>
        </p:txBody>
      </p:sp>
    </p:spTree>
    <p:extLst>
      <p:ext uri="{BB962C8B-B14F-4D97-AF65-F5344CB8AC3E}">
        <p14:creationId xmlns:p14="http://schemas.microsoft.com/office/powerpoint/2010/main" val="166589061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17A3B40-F72F-E2A0-8446-DEA46A7BA394}"/>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0"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sp>
        <p:nvSpPr>
          <p:cNvPr id="2" name="Title 1">
            <a:extLst>
              <a:ext uri="{FF2B5EF4-FFF2-40B4-BE49-F238E27FC236}">
                <a16:creationId xmlns:a16="http://schemas.microsoft.com/office/drawing/2014/main" id="{8F4494A1-0C64-D283-2E77-AA903122BCBB}"/>
              </a:ext>
            </a:extLst>
          </p:cNvPr>
          <p:cNvSpPr>
            <a:spLocks noGrp="1"/>
          </p:cNvSpPr>
          <p:nvPr>
            <p:ph type="title"/>
          </p:nvPr>
        </p:nvSpPr>
        <p:spPr>
          <a:xfrm>
            <a:off x="640080" y="1243013"/>
            <a:ext cx="3855720" cy="4371974"/>
          </a:xfrm>
        </p:spPr>
        <p:txBody>
          <a:bodyPr>
            <a:normAutofit/>
          </a:bodyPr>
          <a:lstStyle/>
          <a:p>
            <a:r>
              <a:rPr lang="en-GB" sz="3600" dirty="0">
                <a:solidFill>
                  <a:schemeClr val="tx2"/>
                </a:solidFill>
              </a:rPr>
              <a:t>UNFAIR DISMISSAL – DAY ONE</a:t>
            </a:r>
          </a:p>
        </p:txBody>
      </p:sp>
      <p:sp>
        <p:nvSpPr>
          <p:cNvPr id="3" name="Content Placeholder 2">
            <a:extLst>
              <a:ext uri="{FF2B5EF4-FFF2-40B4-BE49-F238E27FC236}">
                <a16:creationId xmlns:a16="http://schemas.microsoft.com/office/drawing/2014/main" id="{DD93C72B-F645-1CEA-7261-4FE2487BBB1E}"/>
              </a:ext>
            </a:extLst>
          </p:cNvPr>
          <p:cNvSpPr>
            <a:spLocks noGrp="1"/>
          </p:cNvSpPr>
          <p:nvPr>
            <p:ph idx="1"/>
          </p:nvPr>
        </p:nvSpPr>
        <p:spPr>
          <a:xfrm>
            <a:off x="6172200" y="804672"/>
            <a:ext cx="5221224" cy="5230368"/>
          </a:xfrm>
        </p:spPr>
        <p:txBody>
          <a:bodyPr anchor="ctr">
            <a:normAutofit/>
          </a:bodyPr>
          <a:lstStyle/>
          <a:p>
            <a:r>
              <a:rPr lang="en-GB" b="1" dirty="0">
                <a:solidFill>
                  <a:schemeClr val="tx2"/>
                </a:solidFill>
              </a:rPr>
              <a:t>Employees who have not started work</a:t>
            </a:r>
          </a:p>
          <a:p>
            <a:r>
              <a:rPr lang="en-GB" dirty="0">
                <a:solidFill>
                  <a:schemeClr val="tx2"/>
                </a:solidFill>
              </a:rPr>
              <a:t>New s. 108A</a:t>
            </a:r>
          </a:p>
          <a:p>
            <a:r>
              <a:rPr lang="en-GB" dirty="0">
                <a:solidFill>
                  <a:schemeClr val="tx2"/>
                </a:solidFill>
              </a:rPr>
              <a:t>Do not have unfair dismissal right</a:t>
            </a:r>
          </a:p>
          <a:p>
            <a:r>
              <a:rPr lang="en-GB" dirty="0">
                <a:solidFill>
                  <a:schemeClr val="tx2"/>
                </a:solidFill>
              </a:rPr>
              <a:t>What does “started work” mean?</a:t>
            </a:r>
          </a:p>
          <a:p>
            <a:r>
              <a:rPr lang="en-GB" dirty="0">
                <a:solidFill>
                  <a:schemeClr val="tx2"/>
                </a:solidFill>
              </a:rPr>
              <a:t>Unless … dismissed for an inadmissible reason or for certain other specific reasons</a:t>
            </a:r>
          </a:p>
        </p:txBody>
      </p:sp>
    </p:spTree>
    <p:extLst>
      <p:ext uri="{BB962C8B-B14F-4D97-AF65-F5344CB8AC3E}">
        <p14:creationId xmlns:p14="http://schemas.microsoft.com/office/powerpoint/2010/main" val="301084827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0"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sp>
        <p:nvSpPr>
          <p:cNvPr id="2" name="Title 1">
            <a:extLst>
              <a:ext uri="{FF2B5EF4-FFF2-40B4-BE49-F238E27FC236}">
                <a16:creationId xmlns:a16="http://schemas.microsoft.com/office/drawing/2014/main" id="{8A5B5792-4A57-C6EB-EC7F-4E13896F2653}"/>
              </a:ext>
            </a:extLst>
          </p:cNvPr>
          <p:cNvSpPr>
            <a:spLocks noGrp="1"/>
          </p:cNvSpPr>
          <p:nvPr>
            <p:ph type="title"/>
          </p:nvPr>
        </p:nvSpPr>
        <p:spPr>
          <a:xfrm>
            <a:off x="640080" y="1243013"/>
            <a:ext cx="3855720" cy="4371974"/>
          </a:xfrm>
        </p:spPr>
        <p:txBody>
          <a:bodyPr>
            <a:normAutofit/>
          </a:bodyPr>
          <a:lstStyle/>
          <a:p>
            <a:r>
              <a:rPr lang="en-GB" sz="3600" dirty="0">
                <a:solidFill>
                  <a:schemeClr val="tx2"/>
                </a:solidFill>
              </a:rPr>
              <a:t>UNFAIR DISMISSAL – DAY ONE</a:t>
            </a:r>
          </a:p>
        </p:txBody>
      </p:sp>
      <p:sp>
        <p:nvSpPr>
          <p:cNvPr id="3" name="Content Placeholder 2">
            <a:extLst>
              <a:ext uri="{FF2B5EF4-FFF2-40B4-BE49-F238E27FC236}">
                <a16:creationId xmlns:a16="http://schemas.microsoft.com/office/drawing/2014/main" id="{7A1C4823-DDAC-D09E-F2C2-AE2E37D8EC04}"/>
              </a:ext>
            </a:extLst>
          </p:cNvPr>
          <p:cNvSpPr>
            <a:spLocks noGrp="1"/>
          </p:cNvSpPr>
          <p:nvPr>
            <p:ph idx="1"/>
          </p:nvPr>
        </p:nvSpPr>
        <p:spPr>
          <a:xfrm>
            <a:off x="6172200" y="804672"/>
            <a:ext cx="5221224" cy="5230368"/>
          </a:xfrm>
        </p:spPr>
        <p:txBody>
          <a:bodyPr anchor="ctr">
            <a:normAutofit/>
          </a:bodyPr>
          <a:lstStyle/>
          <a:p>
            <a:r>
              <a:rPr lang="en-GB" b="1" dirty="0">
                <a:solidFill>
                  <a:schemeClr val="tx2"/>
                </a:solidFill>
              </a:rPr>
              <a:t>Employees in initial period of employment</a:t>
            </a:r>
          </a:p>
          <a:p>
            <a:r>
              <a:rPr lang="en-GB" dirty="0">
                <a:solidFill>
                  <a:schemeClr val="tx2"/>
                </a:solidFill>
              </a:rPr>
              <a:t>New </a:t>
            </a:r>
            <a:r>
              <a:rPr lang="en-GB" b="1" dirty="0">
                <a:solidFill>
                  <a:schemeClr val="tx2"/>
                </a:solidFill>
              </a:rPr>
              <a:t>s. 98ZZA</a:t>
            </a:r>
          </a:p>
          <a:p>
            <a:r>
              <a:rPr lang="en-GB" dirty="0">
                <a:solidFill>
                  <a:schemeClr val="tx2"/>
                </a:solidFill>
              </a:rPr>
              <a:t>Enabling provision</a:t>
            </a:r>
          </a:p>
          <a:p>
            <a:r>
              <a:rPr lang="en-GB" dirty="0">
                <a:solidFill>
                  <a:schemeClr val="tx2"/>
                </a:solidFill>
              </a:rPr>
              <a:t>There will be an “initial period”</a:t>
            </a:r>
          </a:p>
          <a:p>
            <a:r>
              <a:rPr lang="en-GB" dirty="0">
                <a:solidFill>
                  <a:schemeClr val="tx2"/>
                </a:solidFill>
              </a:rPr>
              <a:t>If dismissed within the IP (or given notice which expires &lt;3 months beyond IP) a </a:t>
            </a:r>
            <a:r>
              <a:rPr lang="en-GB" b="1" dirty="0">
                <a:solidFill>
                  <a:schemeClr val="tx2"/>
                </a:solidFill>
              </a:rPr>
              <a:t>modified </a:t>
            </a:r>
            <a:r>
              <a:rPr lang="en-GB" dirty="0">
                <a:solidFill>
                  <a:schemeClr val="tx2"/>
                </a:solidFill>
              </a:rPr>
              <a:t>test of fairness will apply</a:t>
            </a:r>
          </a:p>
        </p:txBody>
      </p:sp>
    </p:spTree>
    <p:extLst>
      <p:ext uri="{BB962C8B-B14F-4D97-AF65-F5344CB8AC3E}">
        <p14:creationId xmlns:p14="http://schemas.microsoft.com/office/powerpoint/2010/main" val="270024986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925E8AB-7E4A-6533-349C-206E4785BC8D}"/>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0"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sp>
        <p:nvSpPr>
          <p:cNvPr id="2" name="Title 1">
            <a:extLst>
              <a:ext uri="{FF2B5EF4-FFF2-40B4-BE49-F238E27FC236}">
                <a16:creationId xmlns:a16="http://schemas.microsoft.com/office/drawing/2014/main" id="{212F6DD9-A019-6262-3C47-65C0907C565D}"/>
              </a:ext>
            </a:extLst>
          </p:cNvPr>
          <p:cNvSpPr>
            <a:spLocks noGrp="1"/>
          </p:cNvSpPr>
          <p:nvPr>
            <p:ph type="title"/>
          </p:nvPr>
        </p:nvSpPr>
        <p:spPr>
          <a:xfrm>
            <a:off x="640080" y="1243013"/>
            <a:ext cx="3855720" cy="4371974"/>
          </a:xfrm>
        </p:spPr>
        <p:txBody>
          <a:bodyPr>
            <a:normAutofit/>
          </a:bodyPr>
          <a:lstStyle/>
          <a:p>
            <a:r>
              <a:rPr lang="en-GB" sz="3600" dirty="0">
                <a:solidFill>
                  <a:schemeClr val="tx2"/>
                </a:solidFill>
              </a:rPr>
              <a:t>UNFAIR DISMISSAL – DAY ONE</a:t>
            </a:r>
          </a:p>
        </p:txBody>
      </p:sp>
      <p:sp>
        <p:nvSpPr>
          <p:cNvPr id="3" name="Content Placeholder 2">
            <a:extLst>
              <a:ext uri="{FF2B5EF4-FFF2-40B4-BE49-F238E27FC236}">
                <a16:creationId xmlns:a16="http://schemas.microsoft.com/office/drawing/2014/main" id="{1B24B698-7662-F213-2784-29CCFC4100FB}"/>
              </a:ext>
            </a:extLst>
          </p:cNvPr>
          <p:cNvSpPr>
            <a:spLocks noGrp="1"/>
          </p:cNvSpPr>
          <p:nvPr>
            <p:ph idx="1"/>
          </p:nvPr>
        </p:nvSpPr>
        <p:spPr>
          <a:xfrm>
            <a:off x="6172200" y="804672"/>
            <a:ext cx="5221224" cy="5230368"/>
          </a:xfrm>
        </p:spPr>
        <p:txBody>
          <a:bodyPr anchor="ctr">
            <a:normAutofit/>
          </a:bodyPr>
          <a:lstStyle/>
          <a:p>
            <a:r>
              <a:rPr lang="en-GB" b="1" dirty="0">
                <a:solidFill>
                  <a:schemeClr val="tx2"/>
                </a:solidFill>
              </a:rPr>
              <a:t>Initial period?</a:t>
            </a:r>
          </a:p>
          <a:p>
            <a:r>
              <a:rPr lang="en-GB" dirty="0">
                <a:solidFill>
                  <a:schemeClr val="tx2"/>
                </a:solidFill>
              </a:rPr>
              <a:t>Not specified yet but Govt suggests 9 months.</a:t>
            </a:r>
          </a:p>
        </p:txBody>
      </p:sp>
    </p:spTree>
    <p:extLst>
      <p:ext uri="{BB962C8B-B14F-4D97-AF65-F5344CB8AC3E}">
        <p14:creationId xmlns:p14="http://schemas.microsoft.com/office/powerpoint/2010/main" val="24477939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29" name="Group 28">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30" name="Freeform: Shape 29">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1" name="Freeform: Shape 30">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2" name="Freeform: Shape 31">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3" name="Freeform: Shape 32">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4F20D58C-2F3C-3FB8-39B4-9B61B3101AE8}"/>
              </a:ext>
            </a:extLst>
          </p:cNvPr>
          <p:cNvSpPr>
            <a:spLocks noGrp="1"/>
          </p:cNvSpPr>
          <p:nvPr>
            <p:ph type="title"/>
          </p:nvPr>
        </p:nvSpPr>
        <p:spPr>
          <a:xfrm>
            <a:off x="640080" y="1243013"/>
            <a:ext cx="3855720" cy="4371974"/>
          </a:xfrm>
        </p:spPr>
        <p:txBody>
          <a:bodyPr>
            <a:normAutofit/>
          </a:bodyPr>
          <a:lstStyle/>
          <a:p>
            <a:r>
              <a:rPr lang="en-GB" sz="3600">
                <a:solidFill>
                  <a:schemeClr val="tx2"/>
                </a:solidFill>
              </a:rPr>
              <a:t>Direct Discrimination: Comparators</a:t>
            </a:r>
          </a:p>
        </p:txBody>
      </p:sp>
      <p:sp>
        <p:nvSpPr>
          <p:cNvPr id="3" name="Content Placeholder 2">
            <a:extLst>
              <a:ext uri="{FF2B5EF4-FFF2-40B4-BE49-F238E27FC236}">
                <a16:creationId xmlns:a16="http://schemas.microsoft.com/office/drawing/2014/main" id="{BC7E57AB-A561-2443-717F-EE486ACDBF79}"/>
              </a:ext>
            </a:extLst>
          </p:cNvPr>
          <p:cNvSpPr>
            <a:spLocks noGrp="1"/>
          </p:cNvSpPr>
          <p:nvPr>
            <p:ph idx="1"/>
          </p:nvPr>
        </p:nvSpPr>
        <p:spPr>
          <a:xfrm>
            <a:off x="6172200" y="804672"/>
            <a:ext cx="5221224" cy="5230368"/>
          </a:xfrm>
        </p:spPr>
        <p:txBody>
          <a:bodyPr anchor="ctr">
            <a:normAutofit/>
          </a:bodyPr>
          <a:lstStyle/>
          <a:p>
            <a:r>
              <a:rPr lang="en-GB" sz="1800">
                <a:solidFill>
                  <a:schemeClr val="tx2"/>
                </a:solidFill>
              </a:rPr>
              <a:t>CA: Upheld</a:t>
            </a:r>
          </a:p>
          <a:p>
            <a:r>
              <a:rPr lang="en-GB" sz="1800">
                <a:solidFill>
                  <a:schemeClr val="tx2"/>
                </a:solidFill>
              </a:rPr>
              <a:t>Comparators were </a:t>
            </a:r>
            <a:r>
              <a:rPr lang="en-GB" sz="1800" b="1">
                <a:solidFill>
                  <a:schemeClr val="tx2"/>
                </a:solidFill>
              </a:rPr>
              <a:t>evidential</a:t>
            </a:r>
            <a:endParaRPr lang="en-GB" sz="1800">
              <a:solidFill>
                <a:schemeClr val="tx2"/>
              </a:solidFill>
            </a:endParaRPr>
          </a:p>
          <a:p>
            <a:r>
              <a:rPr lang="en-GB" sz="1800">
                <a:solidFill>
                  <a:schemeClr val="tx2"/>
                </a:solidFill>
              </a:rPr>
              <a:t>Guidance:</a:t>
            </a:r>
          </a:p>
          <a:p>
            <a:pPr lvl="1"/>
            <a:r>
              <a:rPr lang="en-GB" sz="1800">
                <a:solidFill>
                  <a:schemeClr val="tx2"/>
                </a:solidFill>
              </a:rPr>
              <a:t>Comparison is a matter of fact and degree</a:t>
            </a:r>
          </a:p>
          <a:p>
            <a:pPr lvl="1"/>
            <a:r>
              <a:rPr lang="en-GB" sz="1800">
                <a:solidFill>
                  <a:schemeClr val="tx2"/>
                </a:solidFill>
              </a:rPr>
              <a:t>ET does not have to itemise all the similarities and differences</a:t>
            </a:r>
          </a:p>
          <a:p>
            <a:pPr lvl="1"/>
            <a:r>
              <a:rPr lang="en-GB" sz="1800">
                <a:solidFill>
                  <a:schemeClr val="tx2"/>
                </a:solidFill>
              </a:rPr>
              <a:t>Enough to describe their respective circumstances</a:t>
            </a:r>
          </a:p>
          <a:p>
            <a:pPr lvl="1"/>
            <a:r>
              <a:rPr lang="en-GB" sz="1800">
                <a:solidFill>
                  <a:schemeClr val="tx2"/>
                </a:solidFill>
              </a:rPr>
              <a:t>The more differences, the less cogent the comparison, but ET does not have to remind itself expressly.</a:t>
            </a:r>
          </a:p>
          <a:p>
            <a:r>
              <a:rPr lang="en-GB" sz="1800">
                <a:solidFill>
                  <a:schemeClr val="tx2"/>
                </a:solidFill>
              </a:rPr>
              <a:t>Employer could not complain about lack of evidence when it hadn’t disclosed it.</a:t>
            </a:r>
          </a:p>
        </p:txBody>
      </p:sp>
    </p:spTree>
    <p:extLst>
      <p:ext uri="{BB962C8B-B14F-4D97-AF65-F5344CB8AC3E}">
        <p14:creationId xmlns:p14="http://schemas.microsoft.com/office/powerpoint/2010/main" val="84014676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A229253-7373-91F4-E377-8B6A2654EAC2}"/>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0"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sp>
        <p:nvSpPr>
          <p:cNvPr id="2" name="Title 1">
            <a:extLst>
              <a:ext uri="{FF2B5EF4-FFF2-40B4-BE49-F238E27FC236}">
                <a16:creationId xmlns:a16="http://schemas.microsoft.com/office/drawing/2014/main" id="{059C164D-899E-E3D1-042F-22DC14D77658}"/>
              </a:ext>
            </a:extLst>
          </p:cNvPr>
          <p:cNvSpPr>
            <a:spLocks noGrp="1"/>
          </p:cNvSpPr>
          <p:nvPr>
            <p:ph type="title"/>
          </p:nvPr>
        </p:nvSpPr>
        <p:spPr>
          <a:xfrm>
            <a:off x="640080" y="1243013"/>
            <a:ext cx="3855720" cy="4371974"/>
          </a:xfrm>
        </p:spPr>
        <p:txBody>
          <a:bodyPr>
            <a:normAutofit/>
          </a:bodyPr>
          <a:lstStyle/>
          <a:p>
            <a:r>
              <a:rPr lang="en-GB" sz="3600" dirty="0">
                <a:solidFill>
                  <a:schemeClr val="tx2"/>
                </a:solidFill>
              </a:rPr>
              <a:t>UNFAIR DISMISSAL – DAY ONE</a:t>
            </a:r>
          </a:p>
        </p:txBody>
      </p:sp>
      <p:sp>
        <p:nvSpPr>
          <p:cNvPr id="3" name="Content Placeholder 2">
            <a:extLst>
              <a:ext uri="{FF2B5EF4-FFF2-40B4-BE49-F238E27FC236}">
                <a16:creationId xmlns:a16="http://schemas.microsoft.com/office/drawing/2014/main" id="{42C9E906-286E-FA47-557E-ECDEFF2261F0}"/>
              </a:ext>
            </a:extLst>
          </p:cNvPr>
          <p:cNvSpPr>
            <a:spLocks noGrp="1"/>
          </p:cNvSpPr>
          <p:nvPr>
            <p:ph idx="1"/>
          </p:nvPr>
        </p:nvSpPr>
        <p:spPr>
          <a:xfrm>
            <a:off x="6172200" y="804672"/>
            <a:ext cx="5221224" cy="5230368"/>
          </a:xfrm>
        </p:spPr>
        <p:txBody>
          <a:bodyPr anchor="ctr">
            <a:normAutofit/>
          </a:bodyPr>
          <a:lstStyle/>
          <a:p>
            <a:r>
              <a:rPr lang="en-GB" b="1" dirty="0">
                <a:solidFill>
                  <a:schemeClr val="tx2"/>
                </a:solidFill>
              </a:rPr>
              <a:t>Modified fairness?</a:t>
            </a:r>
          </a:p>
          <a:p>
            <a:r>
              <a:rPr lang="en-GB" b="1" dirty="0">
                <a:solidFill>
                  <a:schemeClr val="tx2"/>
                </a:solidFill>
              </a:rPr>
              <a:t>Current position</a:t>
            </a:r>
            <a:r>
              <a:rPr lang="en-GB" dirty="0">
                <a:solidFill>
                  <a:schemeClr val="tx2"/>
                </a:solidFill>
              </a:rPr>
              <a:t>: potentially fair reason + employer must act reasonably in treating it as sufficient reason  - equity and substantial merits</a:t>
            </a:r>
          </a:p>
          <a:p>
            <a:r>
              <a:rPr lang="en-GB" dirty="0">
                <a:solidFill>
                  <a:schemeClr val="tx2"/>
                </a:solidFill>
              </a:rPr>
              <a:t>Full-fat Fairness.</a:t>
            </a:r>
          </a:p>
        </p:txBody>
      </p:sp>
    </p:spTree>
    <p:extLst>
      <p:ext uri="{BB962C8B-B14F-4D97-AF65-F5344CB8AC3E}">
        <p14:creationId xmlns:p14="http://schemas.microsoft.com/office/powerpoint/2010/main" val="170422637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B70F8E5-DD95-07B7-86E8-52EF7AA52FCC}"/>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0"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sp>
        <p:nvSpPr>
          <p:cNvPr id="2" name="Title 1">
            <a:extLst>
              <a:ext uri="{FF2B5EF4-FFF2-40B4-BE49-F238E27FC236}">
                <a16:creationId xmlns:a16="http://schemas.microsoft.com/office/drawing/2014/main" id="{C3070120-AD92-9363-6C03-1F35F4B43177}"/>
              </a:ext>
            </a:extLst>
          </p:cNvPr>
          <p:cNvSpPr>
            <a:spLocks noGrp="1"/>
          </p:cNvSpPr>
          <p:nvPr>
            <p:ph type="title"/>
          </p:nvPr>
        </p:nvSpPr>
        <p:spPr>
          <a:xfrm>
            <a:off x="640080" y="1243013"/>
            <a:ext cx="3855720" cy="4371974"/>
          </a:xfrm>
        </p:spPr>
        <p:txBody>
          <a:bodyPr>
            <a:normAutofit/>
          </a:bodyPr>
          <a:lstStyle/>
          <a:p>
            <a:r>
              <a:rPr lang="en-GB" sz="3600" dirty="0">
                <a:solidFill>
                  <a:schemeClr val="tx2"/>
                </a:solidFill>
              </a:rPr>
              <a:t>UNFAIR DISMISSAL – DAY ONE</a:t>
            </a:r>
          </a:p>
        </p:txBody>
      </p:sp>
      <p:sp>
        <p:nvSpPr>
          <p:cNvPr id="3" name="Content Placeholder 2">
            <a:extLst>
              <a:ext uri="{FF2B5EF4-FFF2-40B4-BE49-F238E27FC236}">
                <a16:creationId xmlns:a16="http://schemas.microsoft.com/office/drawing/2014/main" id="{1265D52E-1D83-3526-E167-10B47BBAC9EF}"/>
              </a:ext>
            </a:extLst>
          </p:cNvPr>
          <p:cNvSpPr>
            <a:spLocks noGrp="1"/>
          </p:cNvSpPr>
          <p:nvPr>
            <p:ph idx="1"/>
          </p:nvPr>
        </p:nvSpPr>
        <p:spPr>
          <a:xfrm>
            <a:off x="6172200" y="804672"/>
            <a:ext cx="5221224" cy="5230368"/>
          </a:xfrm>
        </p:spPr>
        <p:txBody>
          <a:bodyPr anchor="ctr">
            <a:normAutofit/>
          </a:bodyPr>
          <a:lstStyle/>
          <a:p>
            <a:r>
              <a:rPr lang="en-GB" b="1">
                <a:solidFill>
                  <a:schemeClr val="tx2"/>
                </a:solidFill>
              </a:rPr>
              <a:t>Diet Fairness</a:t>
            </a:r>
            <a:r>
              <a:rPr lang="en-GB">
                <a:solidFill>
                  <a:schemeClr val="tx2"/>
                </a:solidFill>
              </a:rPr>
              <a:t> will only be available where dismissal is for certain reasons.</a:t>
            </a:r>
          </a:p>
          <a:p>
            <a:r>
              <a:rPr lang="en-GB">
                <a:solidFill>
                  <a:schemeClr val="tx2"/>
                </a:solidFill>
              </a:rPr>
              <a:t>Inadmissible reasons still auto-unfair</a:t>
            </a:r>
          </a:p>
          <a:p>
            <a:r>
              <a:rPr lang="en-GB">
                <a:solidFill>
                  <a:schemeClr val="tx2"/>
                </a:solidFill>
              </a:rPr>
              <a:t>Full-fat fairness applies to redundancies</a:t>
            </a:r>
          </a:p>
          <a:p>
            <a:r>
              <a:rPr lang="en-GB">
                <a:solidFill>
                  <a:schemeClr val="tx2"/>
                </a:solidFill>
              </a:rPr>
              <a:t>Full-fat fairness applied to SOSR cases where reason does not “relate” to the employee</a:t>
            </a:r>
          </a:p>
          <a:p>
            <a:endParaRPr lang="en-GB" sz="1800" b="1" dirty="0">
              <a:solidFill>
                <a:schemeClr val="tx2"/>
              </a:solidFill>
            </a:endParaRPr>
          </a:p>
        </p:txBody>
      </p:sp>
    </p:spTree>
    <p:extLst>
      <p:ext uri="{BB962C8B-B14F-4D97-AF65-F5344CB8AC3E}">
        <p14:creationId xmlns:p14="http://schemas.microsoft.com/office/powerpoint/2010/main" val="350309212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9EA933B-1038-A670-4938-A67A35113B0E}"/>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E2E18F0-AD9A-43EC-0A00-D1CDAB6682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0" name="Rectangle 9">
            <a:extLst>
              <a:ext uri="{FF2B5EF4-FFF2-40B4-BE49-F238E27FC236}">
                <a16:creationId xmlns:a16="http://schemas.microsoft.com/office/drawing/2014/main" id="{28000E6E-F829-E0B0-F6F6-9CA549BD5C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nvGrpSpPr>
          <p:cNvPr id="12" name="Group 11">
            <a:extLst>
              <a:ext uri="{FF2B5EF4-FFF2-40B4-BE49-F238E27FC236}">
                <a16:creationId xmlns:a16="http://schemas.microsoft.com/office/drawing/2014/main" id="{196B5D64-D599-F2D7-F00C-F33751B63D1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B4FF57E9-0026-C599-341B-17ED51FC34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Freeform: Shape 13">
              <a:extLst>
                <a:ext uri="{FF2B5EF4-FFF2-40B4-BE49-F238E27FC236}">
                  <a16:creationId xmlns:a16="http://schemas.microsoft.com/office/drawing/2014/main" id="{D0913A3C-7AB2-CCCF-AA53-B7774AFD22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5" name="Freeform: Shape 14">
              <a:extLst>
                <a:ext uri="{FF2B5EF4-FFF2-40B4-BE49-F238E27FC236}">
                  <a16:creationId xmlns:a16="http://schemas.microsoft.com/office/drawing/2014/main" id="{2989C249-7205-09E8-452C-898E708212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Freeform: Shape 15">
              <a:extLst>
                <a:ext uri="{FF2B5EF4-FFF2-40B4-BE49-F238E27FC236}">
                  <a16:creationId xmlns:a16="http://schemas.microsoft.com/office/drawing/2014/main" id="{9CC37B55-0E36-5EF9-D7C0-579F017E6F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sp>
        <p:nvSpPr>
          <p:cNvPr id="2" name="Title 1">
            <a:extLst>
              <a:ext uri="{FF2B5EF4-FFF2-40B4-BE49-F238E27FC236}">
                <a16:creationId xmlns:a16="http://schemas.microsoft.com/office/drawing/2014/main" id="{CDF4D3C6-23EF-2376-5EC7-4210A505067D}"/>
              </a:ext>
            </a:extLst>
          </p:cNvPr>
          <p:cNvSpPr>
            <a:spLocks noGrp="1"/>
          </p:cNvSpPr>
          <p:nvPr>
            <p:ph type="title"/>
          </p:nvPr>
        </p:nvSpPr>
        <p:spPr>
          <a:xfrm>
            <a:off x="640080" y="1243013"/>
            <a:ext cx="3855720" cy="4371974"/>
          </a:xfrm>
        </p:spPr>
        <p:txBody>
          <a:bodyPr>
            <a:normAutofit/>
          </a:bodyPr>
          <a:lstStyle/>
          <a:p>
            <a:r>
              <a:rPr lang="en-GB" sz="3600" dirty="0">
                <a:solidFill>
                  <a:schemeClr val="tx2"/>
                </a:solidFill>
              </a:rPr>
              <a:t>UNFAIR DISMISSAL – MONTH SIX</a:t>
            </a:r>
          </a:p>
        </p:txBody>
      </p:sp>
      <p:sp>
        <p:nvSpPr>
          <p:cNvPr id="3" name="Content Placeholder 2">
            <a:extLst>
              <a:ext uri="{FF2B5EF4-FFF2-40B4-BE49-F238E27FC236}">
                <a16:creationId xmlns:a16="http://schemas.microsoft.com/office/drawing/2014/main" id="{AD22276D-DF30-803E-1025-F3377B54E2FE}"/>
              </a:ext>
            </a:extLst>
          </p:cNvPr>
          <p:cNvSpPr>
            <a:spLocks noGrp="1"/>
          </p:cNvSpPr>
          <p:nvPr>
            <p:ph idx="1"/>
          </p:nvPr>
        </p:nvSpPr>
        <p:spPr>
          <a:xfrm>
            <a:off x="6172200" y="804672"/>
            <a:ext cx="5221224" cy="5230368"/>
          </a:xfrm>
        </p:spPr>
        <p:txBody>
          <a:bodyPr anchor="ctr">
            <a:normAutofit/>
          </a:bodyPr>
          <a:lstStyle/>
          <a:p>
            <a:r>
              <a:rPr lang="en-GB" dirty="0">
                <a:solidFill>
                  <a:schemeClr val="tx2"/>
                </a:solidFill>
              </a:rPr>
              <a:t>The House of Lords amended the Bill to require six months’ employment before an unfair dismissal claim can be made.</a:t>
            </a:r>
          </a:p>
          <a:p>
            <a:r>
              <a:rPr lang="en-GB" dirty="0">
                <a:solidFill>
                  <a:schemeClr val="tx2"/>
                </a:solidFill>
              </a:rPr>
              <a:t>No need for provision for those who have not started work.</a:t>
            </a:r>
          </a:p>
          <a:p>
            <a:r>
              <a:rPr lang="en-GB" dirty="0">
                <a:solidFill>
                  <a:schemeClr val="tx2"/>
                </a:solidFill>
              </a:rPr>
              <a:t>Diet Fairness is retained with the initial period beginning after 6 months.</a:t>
            </a:r>
          </a:p>
          <a:p>
            <a:endParaRPr lang="en-GB" sz="1800" b="1" dirty="0">
              <a:solidFill>
                <a:schemeClr val="tx2"/>
              </a:solidFill>
            </a:endParaRPr>
          </a:p>
        </p:txBody>
      </p:sp>
    </p:spTree>
    <p:extLst>
      <p:ext uri="{BB962C8B-B14F-4D97-AF65-F5344CB8AC3E}">
        <p14:creationId xmlns:p14="http://schemas.microsoft.com/office/powerpoint/2010/main" val="243381588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535B083-CBD7-CC36-75F3-72292A12C71D}"/>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0"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sp>
        <p:nvSpPr>
          <p:cNvPr id="2" name="Title 1">
            <a:extLst>
              <a:ext uri="{FF2B5EF4-FFF2-40B4-BE49-F238E27FC236}">
                <a16:creationId xmlns:a16="http://schemas.microsoft.com/office/drawing/2014/main" id="{370207EE-96CB-6122-4CAB-81CC94DD86F8}"/>
              </a:ext>
            </a:extLst>
          </p:cNvPr>
          <p:cNvSpPr>
            <a:spLocks noGrp="1"/>
          </p:cNvSpPr>
          <p:nvPr>
            <p:ph type="title"/>
          </p:nvPr>
        </p:nvSpPr>
        <p:spPr>
          <a:xfrm>
            <a:off x="640080" y="1243013"/>
            <a:ext cx="3855720" cy="4371974"/>
          </a:xfrm>
        </p:spPr>
        <p:txBody>
          <a:bodyPr>
            <a:normAutofit/>
          </a:bodyPr>
          <a:lstStyle/>
          <a:p>
            <a:r>
              <a:rPr lang="en-GB" sz="3600" dirty="0">
                <a:solidFill>
                  <a:schemeClr val="tx2"/>
                </a:solidFill>
              </a:rPr>
              <a:t>FIRE AND REHIRE/REPLACE</a:t>
            </a:r>
          </a:p>
        </p:txBody>
      </p:sp>
      <p:sp>
        <p:nvSpPr>
          <p:cNvPr id="3" name="Content Placeholder 2">
            <a:extLst>
              <a:ext uri="{FF2B5EF4-FFF2-40B4-BE49-F238E27FC236}">
                <a16:creationId xmlns:a16="http://schemas.microsoft.com/office/drawing/2014/main" id="{D0791050-DE17-3F31-171E-748229006553}"/>
              </a:ext>
            </a:extLst>
          </p:cNvPr>
          <p:cNvSpPr>
            <a:spLocks noGrp="1"/>
          </p:cNvSpPr>
          <p:nvPr>
            <p:ph idx="1"/>
          </p:nvPr>
        </p:nvSpPr>
        <p:spPr>
          <a:xfrm>
            <a:off x="6172200" y="804672"/>
            <a:ext cx="5221224" cy="5230368"/>
          </a:xfrm>
        </p:spPr>
        <p:txBody>
          <a:bodyPr anchor="ctr">
            <a:normAutofit/>
          </a:bodyPr>
          <a:lstStyle/>
          <a:p>
            <a:r>
              <a:rPr lang="en-GB" b="1" dirty="0">
                <a:solidFill>
                  <a:schemeClr val="tx2"/>
                </a:solidFill>
              </a:rPr>
              <a:t>Background</a:t>
            </a:r>
            <a:r>
              <a:rPr lang="en-GB" dirty="0">
                <a:solidFill>
                  <a:schemeClr val="tx2"/>
                </a:solidFill>
              </a:rPr>
              <a:t>: Employers unhappy with the terms of employees’ contracts of employment</a:t>
            </a:r>
          </a:p>
          <a:p>
            <a:r>
              <a:rPr lang="en-GB" dirty="0">
                <a:solidFill>
                  <a:schemeClr val="tx2"/>
                </a:solidFill>
              </a:rPr>
              <a:t>Three ways forward:</a:t>
            </a:r>
          </a:p>
          <a:p>
            <a:pPr lvl="1"/>
            <a:r>
              <a:rPr lang="en-GB" sz="2800" dirty="0">
                <a:solidFill>
                  <a:schemeClr val="tx2"/>
                </a:solidFill>
              </a:rPr>
              <a:t>Unilateral power to vary</a:t>
            </a:r>
          </a:p>
          <a:p>
            <a:pPr lvl="1"/>
            <a:r>
              <a:rPr lang="en-GB" sz="2800" dirty="0">
                <a:solidFill>
                  <a:schemeClr val="tx2"/>
                </a:solidFill>
              </a:rPr>
              <a:t> Express/Implied                                                                 Agreement</a:t>
            </a:r>
          </a:p>
          <a:p>
            <a:pPr lvl="1"/>
            <a:r>
              <a:rPr lang="en-GB" sz="2800" dirty="0">
                <a:solidFill>
                  <a:schemeClr val="tx2"/>
                </a:solidFill>
              </a:rPr>
              <a:t>Termination and re-engagement</a:t>
            </a:r>
          </a:p>
          <a:p>
            <a:r>
              <a:rPr lang="en-GB" dirty="0">
                <a:solidFill>
                  <a:schemeClr val="tx2"/>
                </a:solidFill>
              </a:rPr>
              <a:t>The “scourge”</a:t>
            </a:r>
          </a:p>
        </p:txBody>
      </p:sp>
    </p:spTree>
    <p:extLst>
      <p:ext uri="{BB962C8B-B14F-4D97-AF65-F5344CB8AC3E}">
        <p14:creationId xmlns:p14="http://schemas.microsoft.com/office/powerpoint/2010/main" val="233208920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E5D5915-52CB-463D-A712-284059138FBD}"/>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CC2AABA-9ADC-BF41-7DE6-2F06120483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0" name="Rectangle 9">
            <a:extLst>
              <a:ext uri="{FF2B5EF4-FFF2-40B4-BE49-F238E27FC236}">
                <a16:creationId xmlns:a16="http://schemas.microsoft.com/office/drawing/2014/main" id="{EC0341C6-487E-2319-15B0-2067D12DED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nvGrpSpPr>
          <p:cNvPr id="12" name="Group 11">
            <a:extLst>
              <a:ext uri="{FF2B5EF4-FFF2-40B4-BE49-F238E27FC236}">
                <a16:creationId xmlns:a16="http://schemas.microsoft.com/office/drawing/2014/main" id="{74A8F6BF-31EA-89D0-A781-ECF4D9EE48B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B86599FC-3616-D669-C4C2-DE2DD4D68E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Freeform: Shape 13">
              <a:extLst>
                <a:ext uri="{FF2B5EF4-FFF2-40B4-BE49-F238E27FC236}">
                  <a16:creationId xmlns:a16="http://schemas.microsoft.com/office/drawing/2014/main" id="{745AA6AE-D224-6385-AFFC-4A00C47034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5" name="Freeform: Shape 14">
              <a:extLst>
                <a:ext uri="{FF2B5EF4-FFF2-40B4-BE49-F238E27FC236}">
                  <a16:creationId xmlns:a16="http://schemas.microsoft.com/office/drawing/2014/main" id="{2E23B4E4-5FDC-DF8A-747F-B08DFE68B2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Freeform: Shape 15">
              <a:extLst>
                <a:ext uri="{FF2B5EF4-FFF2-40B4-BE49-F238E27FC236}">
                  <a16:creationId xmlns:a16="http://schemas.microsoft.com/office/drawing/2014/main" id="{151E8CF8-8F4A-44CB-0991-29450D12BDA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sp>
        <p:nvSpPr>
          <p:cNvPr id="2" name="Title 1">
            <a:extLst>
              <a:ext uri="{FF2B5EF4-FFF2-40B4-BE49-F238E27FC236}">
                <a16:creationId xmlns:a16="http://schemas.microsoft.com/office/drawing/2014/main" id="{54FA41BF-CD14-6464-CEC5-29D200FAC097}"/>
              </a:ext>
            </a:extLst>
          </p:cNvPr>
          <p:cNvSpPr>
            <a:spLocks noGrp="1"/>
          </p:cNvSpPr>
          <p:nvPr>
            <p:ph type="title"/>
          </p:nvPr>
        </p:nvSpPr>
        <p:spPr>
          <a:xfrm>
            <a:off x="640080" y="1243013"/>
            <a:ext cx="3855720" cy="4371974"/>
          </a:xfrm>
        </p:spPr>
        <p:txBody>
          <a:bodyPr>
            <a:normAutofit/>
          </a:bodyPr>
          <a:lstStyle/>
          <a:p>
            <a:r>
              <a:rPr lang="en-GB" sz="3600" dirty="0">
                <a:solidFill>
                  <a:schemeClr val="tx2"/>
                </a:solidFill>
              </a:rPr>
              <a:t>FIRE AND REHIRE/REPLACE</a:t>
            </a:r>
          </a:p>
        </p:txBody>
      </p:sp>
      <p:sp>
        <p:nvSpPr>
          <p:cNvPr id="3" name="Content Placeholder 2">
            <a:extLst>
              <a:ext uri="{FF2B5EF4-FFF2-40B4-BE49-F238E27FC236}">
                <a16:creationId xmlns:a16="http://schemas.microsoft.com/office/drawing/2014/main" id="{48DB6F3C-72DB-7452-FADE-51A3774C9099}"/>
              </a:ext>
            </a:extLst>
          </p:cNvPr>
          <p:cNvSpPr>
            <a:spLocks noGrp="1"/>
          </p:cNvSpPr>
          <p:nvPr>
            <p:ph idx="1"/>
          </p:nvPr>
        </p:nvSpPr>
        <p:spPr>
          <a:xfrm>
            <a:off x="6172200" y="804672"/>
            <a:ext cx="5221224" cy="5230368"/>
          </a:xfrm>
        </p:spPr>
        <p:txBody>
          <a:bodyPr anchor="ctr">
            <a:normAutofit/>
          </a:bodyPr>
          <a:lstStyle/>
          <a:p>
            <a:r>
              <a:rPr lang="en-GB" b="1" dirty="0">
                <a:solidFill>
                  <a:schemeClr val="tx2"/>
                </a:solidFill>
              </a:rPr>
              <a:t>Substantial changes over the summer</a:t>
            </a:r>
          </a:p>
          <a:p>
            <a:r>
              <a:rPr lang="en-GB" dirty="0">
                <a:solidFill>
                  <a:schemeClr val="tx2"/>
                </a:solidFill>
              </a:rPr>
              <a:t>Before, automatically unfair where:</a:t>
            </a:r>
          </a:p>
          <a:p>
            <a:pPr lvl="1"/>
            <a:r>
              <a:rPr lang="en-GB" dirty="0">
                <a:solidFill>
                  <a:schemeClr val="tx2"/>
                </a:solidFill>
              </a:rPr>
              <a:t>Employer sought to vary but employee did not agree</a:t>
            </a:r>
          </a:p>
          <a:p>
            <a:pPr lvl="1"/>
            <a:r>
              <a:rPr lang="en-GB" dirty="0">
                <a:solidFill>
                  <a:schemeClr val="tx2"/>
                </a:solidFill>
              </a:rPr>
              <a:t>Enable employer to employ another or re-engage original employee on varied terms to perform substantially the same duties.</a:t>
            </a:r>
          </a:p>
          <a:p>
            <a:r>
              <a:rPr lang="en-GB" dirty="0">
                <a:solidFill>
                  <a:schemeClr val="tx2"/>
                </a:solidFill>
              </a:rPr>
              <a:t>But there was a </a:t>
            </a:r>
            <a:r>
              <a:rPr lang="en-GB" b="1" dirty="0">
                <a:solidFill>
                  <a:schemeClr val="tx2"/>
                </a:solidFill>
              </a:rPr>
              <a:t>loophole</a:t>
            </a:r>
            <a:r>
              <a:rPr lang="en-GB" dirty="0">
                <a:solidFill>
                  <a:schemeClr val="tx2"/>
                </a:solidFill>
              </a:rPr>
              <a:t>.</a:t>
            </a:r>
          </a:p>
        </p:txBody>
      </p:sp>
    </p:spTree>
    <p:extLst>
      <p:ext uri="{BB962C8B-B14F-4D97-AF65-F5344CB8AC3E}">
        <p14:creationId xmlns:p14="http://schemas.microsoft.com/office/powerpoint/2010/main" val="183561980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8723F7-EB6E-A486-B5C4-67104172214B}"/>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0"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sp>
        <p:nvSpPr>
          <p:cNvPr id="2" name="Title 1">
            <a:extLst>
              <a:ext uri="{FF2B5EF4-FFF2-40B4-BE49-F238E27FC236}">
                <a16:creationId xmlns:a16="http://schemas.microsoft.com/office/drawing/2014/main" id="{A54C35E9-19E6-E35C-C5BE-2B83A5A18050}"/>
              </a:ext>
            </a:extLst>
          </p:cNvPr>
          <p:cNvSpPr>
            <a:spLocks noGrp="1"/>
          </p:cNvSpPr>
          <p:nvPr>
            <p:ph type="title"/>
          </p:nvPr>
        </p:nvSpPr>
        <p:spPr>
          <a:xfrm>
            <a:off x="640080" y="1243013"/>
            <a:ext cx="3855720" cy="4371974"/>
          </a:xfrm>
        </p:spPr>
        <p:txBody>
          <a:bodyPr>
            <a:normAutofit/>
          </a:bodyPr>
          <a:lstStyle/>
          <a:p>
            <a:r>
              <a:rPr lang="en-GB" sz="3600" dirty="0">
                <a:solidFill>
                  <a:schemeClr val="tx2"/>
                </a:solidFill>
              </a:rPr>
              <a:t>FIRE AND REHIRE/REPLACE</a:t>
            </a:r>
          </a:p>
        </p:txBody>
      </p:sp>
      <p:sp>
        <p:nvSpPr>
          <p:cNvPr id="3" name="Content Placeholder 2">
            <a:extLst>
              <a:ext uri="{FF2B5EF4-FFF2-40B4-BE49-F238E27FC236}">
                <a16:creationId xmlns:a16="http://schemas.microsoft.com/office/drawing/2014/main" id="{BE9C1293-DB71-FE57-EBAB-6357D1664A69}"/>
              </a:ext>
            </a:extLst>
          </p:cNvPr>
          <p:cNvSpPr>
            <a:spLocks noGrp="1"/>
          </p:cNvSpPr>
          <p:nvPr>
            <p:ph idx="1"/>
          </p:nvPr>
        </p:nvSpPr>
        <p:spPr>
          <a:xfrm>
            <a:off x="6172200" y="804672"/>
            <a:ext cx="5221224" cy="5230368"/>
          </a:xfrm>
        </p:spPr>
        <p:txBody>
          <a:bodyPr anchor="ctr">
            <a:noAutofit/>
          </a:bodyPr>
          <a:lstStyle/>
          <a:p>
            <a:r>
              <a:rPr lang="en-GB" sz="2400" dirty="0">
                <a:solidFill>
                  <a:schemeClr val="tx2"/>
                </a:solidFill>
              </a:rPr>
              <a:t>Unfair dismissal: termination to achieve new terms as SOSR</a:t>
            </a:r>
          </a:p>
          <a:p>
            <a:r>
              <a:rPr lang="en-GB" sz="2400" dirty="0">
                <a:solidFill>
                  <a:schemeClr val="tx2"/>
                </a:solidFill>
              </a:rPr>
              <a:t>New </a:t>
            </a:r>
            <a:r>
              <a:rPr lang="en-GB" sz="2400" b="1" dirty="0">
                <a:solidFill>
                  <a:schemeClr val="tx2"/>
                </a:solidFill>
              </a:rPr>
              <a:t>s. 104I</a:t>
            </a:r>
          </a:p>
          <a:p>
            <a:r>
              <a:rPr lang="en-GB" sz="2400" dirty="0">
                <a:solidFill>
                  <a:schemeClr val="tx2"/>
                </a:solidFill>
              </a:rPr>
              <a:t>New inadmissible reasons:</a:t>
            </a:r>
          </a:p>
          <a:p>
            <a:pPr lvl="1"/>
            <a:r>
              <a:rPr lang="en-GB" dirty="0">
                <a:solidFill>
                  <a:schemeClr val="tx2"/>
                </a:solidFill>
              </a:rPr>
              <a:t>Employer sought to make a </a:t>
            </a:r>
            <a:r>
              <a:rPr lang="en-GB" b="1" dirty="0">
                <a:solidFill>
                  <a:schemeClr val="tx2"/>
                </a:solidFill>
              </a:rPr>
              <a:t>restricted variation </a:t>
            </a:r>
            <a:r>
              <a:rPr lang="en-GB" dirty="0">
                <a:solidFill>
                  <a:schemeClr val="tx2"/>
                </a:solidFill>
              </a:rPr>
              <a:t>but employee did not agree</a:t>
            </a:r>
          </a:p>
          <a:p>
            <a:pPr lvl="1"/>
            <a:r>
              <a:rPr lang="en-GB" dirty="0">
                <a:solidFill>
                  <a:schemeClr val="tx2"/>
                </a:solidFill>
              </a:rPr>
              <a:t>Enable employer to employ another or re-engage original employee on terms including a restricted variation to perform substantially the same duties.</a:t>
            </a:r>
          </a:p>
        </p:txBody>
      </p:sp>
    </p:spTree>
    <p:extLst>
      <p:ext uri="{BB962C8B-B14F-4D97-AF65-F5344CB8AC3E}">
        <p14:creationId xmlns:p14="http://schemas.microsoft.com/office/powerpoint/2010/main" val="379457439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7418D18-7E39-7C25-2B82-8771409EA654}"/>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0"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sp>
        <p:nvSpPr>
          <p:cNvPr id="2" name="Title 1">
            <a:extLst>
              <a:ext uri="{FF2B5EF4-FFF2-40B4-BE49-F238E27FC236}">
                <a16:creationId xmlns:a16="http://schemas.microsoft.com/office/drawing/2014/main" id="{941AD572-DB3C-6A93-A45F-3D062C670C8B}"/>
              </a:ext>
            </a:extLst>
          </p:cNvPr>
          <p:cNvSpPr>
            <a:spLocks noGrp="1"/>
          </p:cNvSpPr>
          <p:nvPr>
            <p:ph type="title"/>
          </p:nvPr>
        </p:nvSpPr>
        <p:spPr>
          <a:xfrm>
            <a:off x="640080" y="1243013"/>
            <a:ext cx="3855720" cy="4371974"/>
          </a:xfrm>
        </p:spPr>
        <p:txBody>
          <a:bodyPr>
            <a:normAutofit/>
          </a:bodyPr>
          <a:lstStyle/>
          <a:p>
            <a:r>
              <a:rPr lang="en-GB" sz="3600" dirty="0">
                <a:solidFill>
                  <a:schemeClr val="tx2"/>
                </a:solidFill>
              </a:rPr>
              <a:t>FIRE AND REHIRE/REPLACE</a:t>
            </a:r>
          </a:p>
        </p:txBody>
      </p:sp>
      <p:sp>
        <p:nvSpPr>
          <p:cNvPr id="3" name="Content Placeholder 2">
            <a:extLst>
              <a:ext uri="{FF2B5EF4-FFF2-40B4-BE49-F238E27FC236}">
                <a16:creationId xmlns:a16="http://schemas.microsoft.com/office/drawing/2014/main" id="{AB396576-1F4C-3F10-D9C5-A66D7A59C3A1}"/>
              </a:ext>
            </a:extLst>
          </p:cNvPr>
          <p:cNvSpPr>
            <a:spLocks noGrp="1"/>
          </p:cNvSpPr>
          <p:nvPr>
            <p:ph idx="1"/>
          </p:nvPr>
        </p:nvSpPr>
        <p:spPr>
          <a:xfrm>
            <a:off x="6172200" y="804672"/>
            <a:ext cx="5221224" cy="5230368"/>
          </a:xfrm>
        </p:spPr>
        <p:txBody>
          <a:bodyPr anchor="ctr">
            <a:normAutofit fontScale="92500" lnSpcReduction="10000"/>
          </a:bodyPr>
          <a:lstStyle/>
          <a:p>
            <a:r>
              <a:rPr lang="en-GB" b="1" dirty="0">
                <a:solidFill>
                  <a:schemeClr val="tx2"/>
                </a:solidFill>
              </a:rPr>
              <a:t>Restricted variations:</a:t>
            </a:r>
          </a:p>
          <a:p>
            <a:pPr lvl="1"/>
            <a:r>
              <a:rPr lang="en-GB" dirty="0">
                <a:solidFill>
                  <a:schemeClr val="tx2"/>
                </a:solidFill>
              </a:rPr>
              <a:t>Reduction/removal of sums payable to employee</a:t>
            </a:r>
          </a:p>
          <a:p>
            <a:pPr lvl="1"/>
            <a:r>
              <a:rPr lang="en-GB" dirty="0">
                <a:solidFill>
                  <a:schemeClr val="tx2"/>
                </a:solidFill>
              </a:rPr>
              <a:t>Change to how performance-related pay calculated</a:t>
            </a:r>
          </a:p>
          <a:p>
            <a:pPr lvl="1"/>
            <a:r>
              <a:rPr lang="en-GB" dirty="0">
                <a:solidFill>
                  <a:schemeClr val="tx2"/>
                </a:solidFill>
              </a:rPr>
              <a:t>Reduction to time off</a:t>
            </a:r>
          </a:p>
          <a:p>
            <a:pPr lvl="1"/>
            <a:r>
              <a:rPr lang="en-GB" dirty="0">
                <a:solidFill>
                  <a:schemeClr val="tx2"/>
                </a:solidFill>
              </a:rPr>
              <a:t>C                                                                                                                                                                                                                                                                                                                                                                                                                                                                                                                                                                                                                                                                                                                                                                                                                                                                                                                                                                                                                                                                                                                                                                                                                                                                                                                                                                                                                                                                                                                                                                                                                                                                                                                               </a:t>
            </a:r>
            <a:r>
              <a:rPr lang="en-GB" dirty="0" err="1">
                <a:solidFill>
                  <a:schemeClr val="tx2"/>
                </a:solidFill>
              </a:rPr>
              <a:t>hanges</a:t>
            </a:r>
            <a:r>
              <a:rPr lang="en-GB" dirty="0">
                <a:solidFill>
                  <a:schemeClr val="tx2"/>
                </a:solidFill>
              </a:rPr>
              <a:t> to working hours/timing duration of shifts</a:t>
            </a:r>
          </a:p>
          <a:p>
            <a:pPr lvl="1"/>
            <a:r>
              <a:rPr lang="en-GB" dirty="0">
                <a:solidFill>
                  <a:schemeClr val="tx2"/>
                </a:solidFill>
              </a:rPr>
              <a:t>Pension entitlements</a:t>
            </a:r>
          </a:p>
          <a:p>
            <a:pPr lvl="1"/>
            <a:r>
              <a:rPr lang="en-GB" dirty="0">
                <a:solidFill>
                  <a:schemeClr val="tx2"/>
                </a:solidFill>
              </a:rPr>
              <a:t>Anything else specified in Regs</a:t>
            </a:r>
          </a:p>
          <a:p>
            <a:pPr lvl="1"/>
            <a:r>
              <a:rPr lang="en-GB" dirty="0">
                <a:solidFill>
                  <a:schemeClr val="tx2"/>
                </a:solidFill>
              </a:rPr>
              <a:t>Introduction of unilateral variation clauses</a:t>
            </a:r>
          </a:p>
          <a:p>
            <a:r>
              <a:rPr lang="en-GB" dirty="0">
                <a:solidFill>
                  <a:schemeClr val="tx2"/>
                </a:solidFill>
              </a:rPr>
              <a:t>Need not be any intention to re-employ the Claimant or to replace them.</a:t>
            </a:r>
          </a:p>
        </p:txBody>
      </p:sp>
    </p:spTree>
    <p:extLst>
      <p:ext uri="{BB962C8B-B14F-4D97-AF65-F5344CB8AC3E}">
        <p14:creationId xmlns:p14="http://schemas.microsoft.com/office/powerpoint/2010/main" val="77052046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E3FE27B-6023-BFDD-AEAA-ABAD4FA9B8C2}"/>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0"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sp>
        <p:nvSpPr>
          <p:cNvPr id="2" name="Title 1">
            <a:extLst>
              <a:ext uri="{FF2B5EF4-FFF2-40B4-BE49-F238E27FC236}">
                <a16:creationId xmlns:a16="http://schemas.microsoft.com/office/drawing/2014/main" id="{C59401F4-00A5-FE85-C79F-4B404D9261CA}"/>
              </a:ext>
            </a:extLst>
          </p:cNvPr>
          <p:cNvSpPr>
            <a:spLocks noGrp="1"/>
          </p:cNvSpPr>
          <p:nvPr>
            <p:ph type="title"/>
          </p:nvPr>
        </p:nvSpPr>
        <p:spPr>
          <a:xfrm>
            <a:off x="640080" y="1243013"/>
            <a:ext cx="3855720" cy="4371974"/>
          </a:xfrm>
        </p:spPr>
        <p:txBody>
          <a:bodyPr>
            <a:normAutofit/>
          </a:bodyPr>
          <a:lstStyle/>
          <a:p>
            <a:r>
              <a:rPr lang="en-GB" sz="3600" dirty="0">
                <a:solidFill>
                  <a:schemeClr val="tx2"/>
                </a:solidFill>
              </a:rPr>
              <a:t>FIRE AND REHIRE/REPLACE</a:t>
            </a:r>
          </a:p>
        </p:txBody>
      </p:sp>
      <p:sp>
        <p:nvSpPr>
          <p:cNvPr id="3" name="Content Placeholder 2">
            <a:extLst>
              <a:ext uri="{FF2B5EF4-FFF2-40B4-BE49-F238E27FC236}">
                <a16:creationId xmlns:a16="http://schemas.microsoft.com/office/drawing/2014/main" id="{C0F213D0-0AC8-8FF4-4459-A61BCFBC44A0}"/>
              </a:ext>
            </a:extLst>
          </p:cNvPr>
          <p:cNvSpPr>
            <a:spLocks noGrp="1"/>
          </p:cNvSpPr>
          <p:nvPr>
            <p:ph idx="1"/>
          </p:nvPr>
        </p:nvSpPr>
        <p:spPr>
          <a:xfrm>
            <a:off x="6172200" y="804672"/>
            <a:ext cx="5221224" cy="5230368"/>
          </a:xfrm>
        </p:spPr>
        <p:txBody>
          <a:bodyPr anchor="ctr">
            <a:normAutofit/>
          </a:bodyPr>
          <a:lstStyle/>
          <a:p>
            <a:r>
              <a:rPr lang="en-GB" b="1" dirty="0">
                <a:solidFill>
                  <a:schemeClr val="tx2"/>
                </a:solidFill>
              </a:rPr>
              <a:t>Enabling replacement or re-engagement on different terms</a:t>
            </a:r>
          </a:p>
          <a:p>
            <a:r>
              <a:rPr lang="en-GB" dirty="0">
                <a:solidFill>
                  <a:schemeClr val="tx2"/>
                </a:solidFill>
              </a:rPr>
              <a:t>Doesn’t apply where agency workers are engaged?</a:t>
            </a:r>
          </a:p>
          <a:p>
            <a:r>
              <a:rPr lang="en-GB" dirty="0">
                <a:solidFill>
                  <a:schemeClr val="tx2"/>
                </a:solidFill>
              </a:rPr>
              <a:t>But now covered by a discrete provision.</a:t>
            </a:r>
          </a:p>
        </p:txBody>
      </p:sp>
    </p:spTree>
    <p:extLst>
      <p:ext uri="{BB962C8B-B14F-4D97-AF65-F5344CB8AC3E}">
        <p14:creationId xmlns:p14="http://schemas.microsoft.com/office/powerpoint/2010/main" val="326345515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9FAB690-17FA-3C41-370F-1296C78FFE35}"/>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0"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sp>
        <p:nvSpPr>
          <p:cNvPr id="2" name="Title 1">
            <a:extLst>
              <a:ext uri="{FF2B5EF4-FFF2-40B4-BE49-F238E27FC236}">
                <a16:creationId xmlns:a16="http://schemas.microsoft.com/office/drawing/2014/main" id="{40F42D6E-A9E1-A31B-F853-140E6BAE377A}"/>
              </a:ext>
            </a:extLst>
          </p:cNvPr>
          <p:cNvSpPr>
            <a:spLocks noGrp="1"/>
          </p:cNvSpPr>
          <p:nvPr>
            <p:ph type="title"/>
          </p:nvPr>
        </p:nvSpPr>
        <p:spPr>
          <a:xfrm>
            <a:off x="640080" y="1243013"/>
            <a:ext cx="3855720" cy="4371974"/>
          </a:xfrm>
        </p:spPr>
        <p:txBody>
          <a:bodyPr>
            <a:normAutofit/>
          </a:bodyPr>
          <a:lstStyle/>
          <a:p>
            <a:r>
              <a:rPr lang="en-GB" sz="3600" dirty="0">
                <a:solidFill>
                  <a:schemeClr val="tx2"/>
                </a:solidFill>
              </a:rPr>
              <a:t>FIRE AND REHIRE/REPLACE</a:t>
            </a:r>
          </a:p>
        </p:txBody>
      </p:sp>
      <p:sp>
        <p:nvSpPr>
          <p:cNvPr id="3" name="Content Placeholder 2">
            <a:extLst>
              <a:ext uri="{FF2B5EF4-FFF2-40B4-BE49-F238E27FC236}">
                <a16:creationId xmlns:a16="http://schemas.microsoft.com/office/drawing/2014/main" id="{E185EEA7-B3C6-6DAC-7145-78BFAD7AF7C9}"/>
              </a:ext>
            </a:extLst>
          </p:cNvPr>
          <p:cNvSpPr>
            <a:spLocks noGrp="1"/>
          </p:cNvSpPr>
          <p:nvPr>
            <p:ph idx="1"/>
          </p:nvPr>
        </p:nvSpPr>
        <p:spPr>
          <a:xfrm>
            <a:off x="6172200" y="804672"/>
            <a:ext cx="5221224" cy="5230368"/>
          </a:xfrm>
        </p:spPr>
        <p:txBody>
          <a:bodyPr anchor="ctr">
            <a:normAutofit/>
          </a:bodyPr>
          <a:lstStyle/>
          <a:p>
            <a:r>
              <a:rPr lang="en-GB" b="1" dirty="0">
                <a:solidFill>
                  <a:schemeClr val="tx2"/>
                </a:solidFill>
              </a:rPr>
              <a:t>Exception</a:t>
            </a:r>
          </a:p>
          <a:p>
            <a:r>
              <a:rPr lang="en-GB" dirty="0">
                <a:solidFill>
                  <a:schemeClr val="tx2"/>
                </a:solidFill>
              </a:rPr>
              <a:t>Tiny loopholes</a:t>
            </a:r>
          </a:p>
          <a:p>
            <a:r>
              <a:rPr lang="en-GB" dirty="0">
                <a:solidFill>
                  <a:schemeClr val="tx2"/>
                </a:solidFill>
              </a:rPr>
              <a:t>Precise form differs according to whether private sector, public sector or local authority employer.</a:t>
            </a:r>
          </a:p>
          <a:p>
            <a:r>
              <a:rPr lang="en-GB" dirty="0">
                <a:solidFill>
                  <a:schemeClr val="tx2"/>
                </a:solidFill>
              </a:rPr>
              <a:t>In all three case you need to establish “financial difficulties”</a:t>
            </a:r>
          </a:p>
        </p:txBody>
      </p:sp>
    </p:spTree>
    <p:extLst>
      <p:ext uri="{BB962C8B-B14F-4D97-AF65-F5344CB8AC3E}">
        <p14:creationId xmlns:p14="http://schemas.microsoft.com/office/powerpoint/2010/main" val="180369838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32884CC-D574-420F-EDC1-363B992B3441}"/>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EE41842-BDA2-1A51-5B31-232ACBFFBD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0" name="Rectangle 9">
            <a:extLst>
              <a:ext uri="{FF2B5EF4-FFF2-40B4-BE49-F238E27FC236}">
                <a16:creationId xmlns:a16="http://schemas.microsoft.com/office/drawing/2014/main" id="{3433637E-BE34-697D-B32F-2C89A7B1AC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nvGrpSpPr>
          <p:cNvPr id="12" name="Group 11">
            <a:extLst>
              <a:ext uri="{FF2B5EF4-FFF2-40B4-BE49-F238E27FC236}">
                <a16:creationId xmlns:a16="http://schemas.microsoft.com/office/drawing/2014/main" id="{A7F38137-A907-1743-B5E0-156C47325AD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7BA88D9E-4ACB-8746-5B15-67CBEB2A7F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Freeform: Shape 13">
              <a:extLst>
                <a:ext uri="{FF2B5EF4-FFF2-40B4-BE49-F238E27FC236}">
                  <a16:creationId xmlns:a16="http://schemas.microsoft.com/office/drawing/2014/main" id="{173D9CD0-A876-A8DF-1193-51AA19FE45D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5" name="Freeform: Shape 14">
              <a:extLst>
                <a:ext uri="{FF2B5EF4-FFF2-40B4-BE49-F238E27FC236}">
                  <a16:creationId xmlns:a16="http://schemas.microsoft.com/office/drawing/2014/main" id="{DC615655-1BA9-E41E-645A-841D5E4C8CD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Freeform: Shape 15">
              <a:extLst>
                <a:ext uri="{FF2B5EF4-FFF2-40B4-BE49-F238E27FC236}">
                  <a16:creationId xmlns:a16="http://schemas.microsoft.com/office/drawing/2014/main" id="{ADF36B6F-97E4-D243-7F56-70310FAC3C2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sp>
        <p:nvSpPr>
          <p:cNvPr id="2" name="Title 1">
            <a:extLst>
              <a:ext uri="{FF2B5EF4-FFF2-40B4-BE49-F238E27FC236}">
                <a16:creationId xmlns:a16="http://schemas.microsoft.com/office/drawing/2014/main" id="{DE1FAF43-3240-ED5C-2C9B-66A28937D360}"/>
              </a:ext>
            </a:extLst>
          </p:cNvPr>
          <p:cNvSpPr>
            <a:spLocks noGrp="1"/>
          </p:cNvSpPr>
          <p:nvPr>
            <p:ph type="title"/>
          </p:nvPr>
        </p:nvSpPr>
        <p:spPr>
          <a:xfrm>
            <a:off x="640080" y="1243013"/>
            <a:ext cx="3855720" cy="4371974"/>
          </a:xfrm>
        </p:spPr>
        <p:txBody>
          <a:bodyPr>
            <a:normAutofit/>
          </a:bodyPr>
          <a:lstStyle/>
          <a:p>
            <a:r>
              <a:rPr lang="en-GB" sz="3600" dirty="0">
                <a:solidFill>
                  <a:schemeClr val="tx2"/>
                </a:solidFill>
              </a:rPr>
              <a:t>FIRE AND REHIRE/REPLACE</a:t>
            </a:r>
          </a:p>
        </p:txBody>
      </p:sp>
      <p:sp>
        <p:nvSpPr>
          <p:cNvPr id="3" name="Content Placeholder 2">
            <a:extLst>
              <a:ext uri="{FF2B5EF4-FFF2-40B4-BE49-F238E27FC236}">
                <a16:creationId xmlns:a16="http://schemas.microsoft.com/office/drawing/2014/main" id="{C7D031AC-8488-DD3B-7A60-0D31FCD7E11B}"/>
              </a:ext>
            </a:extLst>
          </p:cNvPr>
          <p:cNvSpPr>
            <a:spLocks noGrp="1"/>
          </p:cNvSpPr>
          <p:nvPr>
            <p:ph idx="1"/>
          </p:nvPr>
        </p:nvSpPr>
        <p:spPr>
          <a:xfrm>
            <a:off x="6172200" y="804672"/>
            <a:ext cx="5221224" cy="5230368"/>
          </a:xfrm>
        </p:spPr>
        <p:txBody>
          <a:bodyPr anchor="ctr">
            <a:normAutofit/>
          </a:bodyPr>
          <a:lstStyle/>
          <a:p>
            <a:r>
              <a:rPr lang="en-GB" b="1" dirty="0">
                <a:solidFill>
                  <a:schemeClr val="tx2"/>
                </a:solidFill>
              </a:rPr>
              <a:t>Private Sector</a:t>
            </a:r>
          </a:p>
          <a:p>
            <a:r>
              <a:rPr lang="en-GB" dirty="0">
                <a:solidFill>
                  <a:schemeClr val="tx2"/>
                </a:solidFill>
              </a:rPr>
              <a:t>Imminent threat to ability carry on business or activities constituting it</a:t>
            </a:r>
          </a:p>
          <a:p>
            <a:r>
              <a:rPr lang="en-GB" dirty="0">
                <a:solidFill>
                  <a:schemeClr val="tx2"/>
                </a:solidFill>
              </a:rPr>
              <a:t>Must be trying to eliminate/prevent/substantially reduce/significantly mitigate effect of the difficulties</a:t>
            </a:r>
          </a:p>
        </p:txBody>
      </p:sp>
    </p:spTree>
    <p:extLst>
      <p:ext uri="{BB962C8B-B14F-4D97-AF65-F5344CB8AC3E}">
        <p14:creationId xmlns:p14="http://schemas.microsoft.com/office/powerpoint/2010/main" val="34625585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29" name="Group 28">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30" name="Freeform: Shape 29">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1" name="Freeform: Shape 30">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2" name="Freeform: Shape 31">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3" name="Freeform: Shape 32">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669E1F7A-D809-E793-976E-5CD70B89E0ED}"/>
              </a:ext>
            </a:extLst>
          </p:cNvPr>
          <p:cNvSpPr>
            <a:spLocks noGrp="1"/>
          </p:cNvSpPr>
          <p:nvPr>
            <p:ph type="title"/>
          </p:nvPr>
        </p:nvSpPr>
        <p:spPr>
          <a:xfrm>
            <a:off x="640080" y="1243013"/>
            <a:ext cx="3855720" cy="4371974"/>
          </a:xfrm>
        </p:spPr>
        <p:txBody>
          <a:bodyPr>
            <a:normAutofit/>
          </a:bodyPr>
          <a:lstStyle/>
          <a:p>
            <a:r>
              <a:rPr lang="en-GB" sz="3600">
                <a:solidFill>
                  <a:schemeClr val="tx2"/>
                </a:solidFill>
              </a:rPr>
              <a:t>Disability Discrimination: Who is disabled?</a:t>
            </a:r>
          </a:p>
        </p:txBody>
      </p:sp>
      <p:sp>
        <p:nvSpPr>
          <p:cNvPr id="3" name="Content Placeholder 2">
            <a:extLst>
              <a:ext uri="{FF2B5EF4-FFF2-40B4-BE49-F238E27FC236}">
                <a16:creationId xmlns:a16="http://schemas.microsoft.com/office/drawing/2014/main" id="{F9B8C426-2C64-C75E-21DB-2B952B0398A2}"/>
              </a:ext>
            </a:extLst>
          </p:cNvPr>
          <p:cNvSpPr>
            <a:spLocks noGrp="1"/>
          </p:cNvSpPr>
          <p:nvPr>
            <p:ph idx="1"/>
          </p:nvPr>
        </p:nvSpPr>
        <p:spPr>
          <a:xfrm>
            <a:off x="6172200" y="804672"/>
            <a:ext cx="5221224" cy="5230368"/>
          </a:xfrm>
        </p:spPr>
        <p:txBody>
          <a:bodyPr anchor="ctr">
            <a:normAutofit/>
          </a:bodyPr>
          <a:lstStyle/>
          <a:p>
            <a:pPr marL="0" indent="0">
              <a:buNone/>
            </a:pPr>
            <a:r>
              <a:rPr lang="en-GB" sz="1800" b="1">
                <a:solidFill>
                  <a:schemeClr val="tx2"/>
                </a:solidFill>
              </a:rPr>
              <a:t>Stedman v Haven Leisure Ltd </a:t>
            </a:r>
            <a:r>
              <a:rPr lang="en-GB" sz="1800">
                <a:solidFill>
                  <a:schemeClr val="tx2"/>
                </a:solidFill>
              </a:rPr>
              <a:t>[2025] EAT 82</a:t>
            </a:r>
          </a:p>
          <a:p>
            <a:r>
              <a:rPr lang="en-GB" sz="1800">
                <a:solidFill>
                  <a:schemeClr val="tx2"/>
                </a:solidFill>
              </a:rPr>
              <a:t>S applied to be “animation host” at holiday park.</a:t>
            </a:r>
          </a:p>
          <a:p>
            <a:r>
              <a:rPr lang="en-GB" sz="1800">
                <a:solidFill>
                  <a:schemeClr val="tx2"/>
                </a:solidFill>
              </a:rPr>
              <a:t>S was unsuccessful and alleged disability discrimination.</a:t>
            </a:r>
          </a:p>
          <a:p>
            <a:r>
              <a:rPr lang="en-GB" sz="1800">
                <a:solidFill>
                  <a:schemeClr val="tx2"/>
                </a:solidFill>
              </a:rPr>
              <a:t>S had a report prepared by a professor and sent to his GP which said that he had ADHD and ASD</a:t>
            </a:r>
          </a:p>
          <a:p>
            <a:r>
              <a:rPr lang="en-GB" sz="1800">
                <a:solidFill>
                  <a:schemeClr val="tx2"/>
                </a:solidFill>
              </a:rPr>
              <a:t>S said that he had trouble forming friendships and felt uncomfortable traveling on crowded public transport. He struggled to remember things, excluded himself from social activities and struggled to interact and communicate with colleagues and customers.</a:t>
            </a:r>
          </a:p>
          <a:p>
            <a:r>
              <a:rPr lang="en-GB" sz="1800">
                <a:solidFill>
                  <a:schemeClr val="tx2"/>
                </a:solidFill>
              </a:rPr>
              <a:t>ET: S was not disabled.</a:t>
            </a:r>
          </a:p>
          <a:p>
            <a:pPr marL="0" indent="0">
              <a:buNone/>
            </a:pPr>
            <a:endParaRPr lang="en-GB" sz="1800">
              <a:solidFill>
                <a:schemeClr val="tx2"/>
              </a:solidFill>
            </a:endParaRPr>
          </a:p>
        </p:txBody>
      </p:sp>
    </p:spTree>
    <p:extLst>
      <p:ext uri="{BB962C8B-B14F-4D97-AF65-F5344CB8AC3E}">
        <p14:creationId xmlns:p14="http://schemas.microsoft.com/office/powerpoint/2010/main" val="197751051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2AA90E5-A832-0667-3DEE-AFC10314FA49}"/>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0"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sp>
        <p:nvSpPr>
          <p:cNvPr id="2" name="Title 1">
            <a:extLst>
              <a:ext uri="{FF2B5EF4-FFF2-40B4-BE49-F238E27FC236}">
                <a16:creationId xmlns:a16="http://schemas.microsoft.com/office/drawing/2014/main" id="{69C39B7C-1097-22A4-407A-D8B5354F418D}"/>
              </a:ext>
            </a:extLst>
          </p:cNvPr>
          <p:cNvSpPr>
            <a:spLocks noGrp="1"/>
          </p:cNvSpPr>
          <p:nvPr>
            <p:ph type="title"/>
          </p:nvPr>
        </p:nvSpPr>
        <p:spPr>
          <a:xfrm>
            <a:off x="640080" y="1243013"/>
            <a:ext cx="3855720" cy="4371974"/>
          </a:xfrm>
        </p:spPr>
        <p:txBody>
          <a:bodyPr>
            <a:normAutofit/>
          </a:bodyPr>
          <a:lstStyle/>
          <a:p>
            <a:r>
              <a:rPr lang="en-GB" sz="3600" dirty="0">
                <a:solidFill>
                  <a:schemeClr val="tx2"/>
                </a:solidFill>
              </a:rPr>
              <a:t>FIRE AND REHIRE/REPLACE</a:t>
            </a:r>
          </a:p>
        </p:txBody>
      </p:sp>
      <p:sp>
        <p:nvSpPr>
          <p:cNvPr id="3" name="Content Placeholder 2">
            <a:extLst>
              <a:ext uri="{FF2B5EF4-FFF2-40B4-BE49-F238E27FC236}">
                <a16:creationId xmlns:a16="http://schemas.microsoft.com/office/drawing/2014/main" id="{92AF6638-4488-87CC-28D8-C9D19464F3B1}"/>
              </a:ext>
            </a:extLst>
          </p:cNvPr>
          <p:cNvSpPr>
            <a:spLocks noGrp="1"/>
          </p:cNvSpPr>
          <p:nvPr>
            <p:ph idx="1"/>
          </p:nvPr>
        </p:nvSpPr>
        <p:spPr>
          <a:xfrm>
            <a:off x="6172200" y="804672"/>
            <a:ext cx="5221224" cy="5230368"/>
          </a:xfrm>
        </p:spPr>
        <p:txBody>
          <a:bodyPr anchor="ctr">
            <a:noAutofit/>
          </a:bodyPr>
          <a:lstStyle/>
          <a:p>
            <a:r>
              <a:rPr lang="en-GB" dirty="0">
                <a:solidFill>
                  <a:schemeClr val="tx2"/>
                </a:solidFill>
              </a:rPr>
              <a:t>If financial difficulties hurdle jumped – could the variation reasonably have been avoided?</a:t>
            </a:r>
          </a:p>
          <a:p>
            <a:r>
              <a:rPr lang="en-GB" dirty="0">
                <a:solidFill>
                  <a:schemeClr val="tx2"/>
                </a:solidFill>
              </a:rPr>
              <a:t>Uncomfortable role for the ET which will have to second guess business decisions</a:t>
            </a:r>
          </a:p>
          <a:p>
            <a:r>
              <a:rPr lang="en-GB" dirty="0">
                <a:solidFill>
                  <a:schemeClr val="tx2"/>
                </a:solidFill>
              </a:rPr>
              <a:t>If that hurdle jumped the dismissal is not</a:t>
            </a:r>
            <a:r>
              <a:rPr lang="en-GB" b="1" i="1" dirty="0">
                <a:solidFill>
                  <a:schemeClr val="tx2"/>
                </a:solidFill>
              </a:rPr>
              <a:t> </a:t>
            </a:r>
            <a:r>
              <a:rPr lang="en-GB" b="1" dirty="0">
                <a:solidFill>
                  <a:schemeClr val="tx2"/>
                </a:solidFill>
              </a:rPr>
              <a:t>automatically unfair</a:t>
            </a:r>
          </a:p>
          <a:p>
            <a:r>
              <a:rPr lang="en-GB" dirty="0">
                <a:solidFill>
                  <a:schemeClr val="tx2"/>
                </a:solidFill>
              </a:rPr>
              <a:t>In deciding fairness, ET must look at consultation conducted and anything offered in return for agreeing to the variation.</a:t>
            </a:r>
          </a:p>
        </p:txBody>
      </p:sp>
    </p:spTree>
    <p:extLst>
      <p:ext uri="{BB962C8B-B14F-4D97-AF65-F5344CB8AC3E}">
        <p14:creationId xmlns:p14="http://schemas.microsoft.com/office/powerpoint/2010/main" val="287937310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A37AD39-E43E-0D10-BF30-5665D0AD2588}"/>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0764E8F-D77D-4494-6D6B-A9276E57BB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0" name="Rectangle 9">
            <a:extLst>
              <a:ext uri="{FF2B5EF4-FFF2-40B4-BE49-F238E27FC236}">
                <a16:creationId xmlns:a16="http://schemas.microsoft.com/office/drawing/2014/main" id="{1E40590D-A028-0767-0290-9416AC3157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nvGrpSpPr>
          <p:cNvPr id="12" name="Group 11">
            <a:extLst>
              <a:ext uri="{FF2B5EF4-FFF2-40B4-BE49-F238E27FC236}">
                <a16:creationId xmlns:a16="http://schemas.microsoft.com/office/drawing/2014/main" id="{53787546-B407-B45D-0F92-3EB6BC5E4C9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43C27EF9-0A7D-D53F-5617-EFA240B91E3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Freeform: Shape 13">
              <a:extLst>
                <a:ext uri="{FF2B5EF4-FFF2-40B4-BE49-F238E27FC236}">
                  <a16:creationId xmlns:a16="http://schemas.microsoft.com/office/drawing/2014/main" id="{199F4B12-70E6-623E-DE88-DD89C94695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5" name="Freeform: Shape 14">
              <a:extLst>
                <a:ext uri="{FF2B5EF4-FFF2-40B4-BE49-F238E27FC236}">
                  <a16:creationId xmlns:a16="http://schemas.microsoft.com/office/drawing/2014/main" id="{9C7709BF-36AA-509B-2013-5A0F6B17A31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Freeform: Shape 15">
              <a:extLst>
                <a:ext uri="{FF2B5EF4-FFF2-40B4-BE49-F238E27FC236}">
                  <a16:creationId xmlns:a16="http://schemas.microsoft.com/office/drawing/2014/main" id="{3749A6C6-D96E-E5D4-142D-19AF8D25AF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sp>
        <p:nvSpPr>
          <p:cNvPr id="2" name="Title 1">
            <a:extLst>
              <a:ext uri="{FF2B5EF4-FFF2-40B4-BE49-F238E27FC236}">
                <a16:creationId xmlns:a16="http://schemas.microsoft.com/office/drawing/2014/main" id="{6140A16C-7312-966D-4C20-C567180A9814}"/>
              </a:ext>
            </a:extLst>
          </p:cNvPr>
          <p:cNvSpPr>
            <a:spLocks noGrp="1"/>
          </p:cNvSpPr>
          <p:nvPr>
            <p:ph type="title"/>
          </p:nvPr>
        </p:nvSpPr>
        <p:spPr>
          <a:xfrm>
            <a:off x="640080" y="1243013"/>
            <a:ext cx="3855720" cy="4371974"/>
          </a:xfrm>
        </p:spPr>
        <p:txBody>
          <a:bodyPr>
            <a:normAutofit/>
          </a:bodyPr>
          <a:lstStyle/>
          <a:p>
            <a:r>
              <a:rPr lang="en-GB" sz="3600" dirty="0">
                <a:solidFill>
                  <a:schemeClr val="tx2"/>
                </a:solidFill>
              </a:rPr>
              <a:t>FIRE AND REHIRE/REPLACE</a:t>
            </a:r>
          </a:p>
        </p:txBody>
      </p:sp>
      <p:sp>
        <p:nvSpPr>
          <p:cNvPr id="3" name="Content Placeholder 2">
            <a:extLst>
              <a:ext uri="{FF2B5EF4-FFF2-40B4-BE49-F238E27FC236}">
                <a16:creationId xmlns:a16="http://schemas.microsoft.com/office/drawing/2014/main" id="{D9EE0CD3-F654-E586-A2B2-D4DD8C0B4BF0}"/>
              </a:ext>
            </a:extLst>
          </p:cNvPr>
          <p:cNvSpPr>
            <a:spLocks noGrp="1"/>
          </p:cNvSpPr>
          <p:nvPr>
            <p:ph idx="1"/>
          </p:nvPr>
        </p:nvSpPr>
        <p:spPr>
          <a:xfrm>
            <a:off x="6172200" y="804672"/>
            <a:ext cx="5221224" cy="5230368"/>
          </a:xfrm>
        </p:spPr>
        <p:txBody>
          <a:bodyPr anchor="ctr">
            <a:noAutofit/>
          </a:bodyPr>
          <a:lstStyle/>
          <a:p>
            <a:r>
              <a:rPr lang="en-GB" b="1" dirty="0">
                <a:solidFill>
                  <a:schemeClr val="tx2"/>
                </a:solidFill>
              </a:rPr>
              <a:t>Public Sector</a:t>
            </a:r>
          </a:p>
          <a:p>
            <a:r>
              <a:rPr lang="en-GB" dirty="0">
                <a:solidFill>
                  <a:schemeClr val="tx2"/>
                </a:solidFill>
              </a:rPr>
              <a:t>Financial difficulties must </a:t>
            </a:r>
            <a:r>
              <a:rPr lang="en-GB" dirty="0"/>
              <a:t>affect the financial sustainability of carrying out the employer’s statutory functions</a:t>
            </a:r>
          </a:p>
          <a:p>
            <a:r>
              <a:rPr lang="en-GB" dirty="0">
                <a:solidFill>
                  <a:schemeClr val="tx2"/>
                </a:solidFill>
              </a:rPr>
              <a:t>The question whether the need to make the variation could reasonably have been avoided is tested against </a:t>
            </a:r>
            <a:r>
              <a:rPr lang="en-GB" b="1" dirty="0">
                <a:solidFill>
                  <a:schemeClr val="tx2"/>
                </a:solidFill>
              </a:rPr>
              <a:t>Judicial Review </a:t>
            </a:r>
            <a:r>
              <a:rPr lang="en-GB" dirty="0">
                <a:solidFill>
                  <a:schemeClr val="tx2"/>
                </a:solidFill>
              </a:rPr>
              <a:t>standard.</a:t>
            </a:r>
          </a:p>
        </p:txBody>
      </p:sp>
    </p:spTree>
    <p:extLst>
      <p:ext uri="{BB962C8B-B14F-4D97-AF65-F5344CB8AC3E}">
        <p14:creationId xmlns:p14="http://schemas.microsoft.com/office/powerpoint/2010/main" val="92018106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C4B49A2-28FF-415B-7F73-E63BCE05C54C}"/>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F5458F5-F008-E526-F1A2-918AA5499D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0" name="Rectangle 9">
            <a:extLst>
              <a:ext uri="{FF2B5EF4-FFF2-40B4-BE49-F238E27FC236}">
                <a16:creationId xmlns:a16="http://schemas.microsoft.com/office/drawing/2014/main" id="{7B910136-FBD9-6D7A-AC33-9C475D21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nvGrpSpPr>
          <p:cNvPr id="12" name="Group 11">
            <a:extLst>
              <a:ext uri="{FF2B5EF4-FFF2-40B4-BE49-F238E27FC236}">
                <a16:creationId xmlns:a16="http://schemas.microsoft.com/office/drawing/2014/main" id="{C9C91858-E917-9FBC-0003-1D66842A39F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CE77E432-03EC-14B8-8386-D2E15C6B9B4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Freeform: Shape 13">
              <a:extLst>
                <a:ext uri="{FF2B5EF4-FFF2-40B4-BE49-F238E27FC236}">
                  <a16:creationId xmlns:a16="http://schemas.microsoft.com/office/drawing/2014/main" id="{6B23576D-54C8-2433-DA75-7A741AEF19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5" name="Freeform: Shape 14">
              <a:extLst>
                <a:ext uri="{FF2B5EF4-FFF2-40B4-BE49-F238E27FC236}">
                  <a16:creationId xmlns:a16="http://schemas.microsoft.com/office/drawing/2014/main" id="{08F12C25-23BF-2F00-1C2B-2D0F399A88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Freeform: Shape 15">
              <a:extLst>
                <a:ext uri="{FF2B5EF4-FFF2-40B4-BE49-F238E27FC236}">
                  <a16:creationId xmlns:a16="http://schemas.microsoft.com/office/drawing/2014/main" id="{9D1560F8-98B8-AE01-6FFC-1CD2933BA3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sp>
        <p:nvSpPr>
          <p:cNvPr id="2" name="Title 1">
            <a:extLst>
              <a:ext uri="{FF2B5EF4-FFF2-40B4-BE49-F238E27FC236}">
                <a16:creationId xmlns:a16="http://schemas.microsoft.com/office/drawing/2014/main" id="{81490598-1557-F7D7-187A-660C73B19607}"/>
              </a:ext>
            </a:extLst>
          </p:cNvPr>
          <p:cNvSpPr>
            <a:spLocks noGrp="1"/>
          </p:cNvSpPr>
          <p:nvPr>
            <p:ph type="title"/>
          </p:nvPr>
        </p:nvSpPr>
        <p:spPr>
          <a:xfrm>
            <a:off x="640080" y="1243013"/>
            <a:ext cx="3855720" cy="4371974"/>
          </a:xfrm>
        </p:spPr>
        <p:txBody>
          <a:bodyPr>
            <a:normAutofit/>
          </a:bodyPr>
          <a:lstStyle/>
          <a:p>
            <a:r>
              <a:rPr lang="en-GB" sz="3600" dirty="0">
                <a:solidFill>
                  <a:schemeClr val="tx2"/>
                </a:solidFill>
              </a:rPr>
              <a:t>FIRE AND REHIRE/REPLACE</a:t>
            </a:r>
          </a:p>
        </p:txBody>
      </p:sp>
      <p:sp>
        <p:nvSpPr>
          <p:cNvPr id="3" name="Content Placeholder 2">
            <a:extLst>
              <a:ext uri="{FF2B5EF4-FFF2-40B4-BE49-F238E27FC236}">
                <a16:creationId xmlns:a16="http://schemas.microsoft.com/office/drawing/2014/main" id="{480DE833-878E-6A5B-C938-3769562A7B96}"/>
              </a:ext>
            </a:extLst>
          </p:cNvPr>
          <p:cNvSpPr>
            <a:spLocks noGrp="1"/>
          </p:cNvSpPr>
          <p:nvPr>
            <p:ph idx="1"/>
          </p:nvPr>
        </p:nvSpPr>
        <p:spPr>
          <a:xfrm>
            <a:off x="6172200" y="804672"/>
            <a:ext cx="5221224" cy="5230368"/>
          </a:xfrm>
        </p:spPr>
        <p:txBody>
          <a:bodyPr anchor="ctr">
            <a:noAutofit/>
          </a:bodyPr>
          <a:lstStyle/>
          <a:p>
            <a:r>
              <a:rPr lang="en-GB" b="1" dirty="0">
                <a:solidFill>
                  <a:schemeClr val="tx2"/>
                </a:solidFill>
              </a:rPr>
              <a:t>Local Authority</a:t>
            </a:r>
          </a:p>
          <a:p>
            <a:r>
              <a:rPr lang="en-GB" dirty="0">
                <a:solidFill>
                  <a:schemeClr val="tx2"/>
                </a:solidFill>
              </a:rPr>
              <a:t>There must be a “</a:t>
            </a:r>
            <a:r>
              <a:rPr lang="en-GB" b="1" dirty="0">
                <a:solidFill>
                  <a:schemeClr val="tx2"/>
                </a:solidFill>
              </a:rPr>
              <a:t>relevant intervention order</a:t>
            </a:r>
            <a:r>
              <a:rPr lang="en-GB" dirty="0">
                <a:solidFill>
                  <a:schemeClr val="tx2"/>
                </a:solidFill>
              </a:rPr>
              <a:t>” in place.</a:t>
            </a:r>
          </a:p>
          <a:p>
            <a:r>
              <a:rPr lang="en-GB" dirty="0">
                <a:solidFill>
                  <a:schemeClr val="tx2"/>
                </a:solidFill>
              </a:rPr>
              <a:t>Financial difficulties must be one reason specified for the intervention.</a:t>
            </a:r>
          </a:p>
          <a:p>
            <a:r>
              <a:rPr lang="en-GB" dirty="0">
                <a:solidFill>
                  <a:schemeClr val="tx2"/>
                </a:solidFill>
              </a:rPr>
              <a:t>Again, the question whether the need to make the variation could reasonably have been avoided is tested against </a:t>
            </a:r>
            <a:r>
              <a:rPr lang="en-GB" b="1" dirty="0">
                <a:solidFill>
                  <a:schemeClr val="tx2"/>
                </a:solidFill>
              </a:rPr>
              <a:t>Judicial Review </a:t>
            </a:r>
            <a:r>
              <a:rPr lang="en-GB" dirty="0">
                <a:solidFill>
                  <a:schemeClr val="tx2"/>
                </a:solidFill>
              </a:rPr>
              <a:t>standard.</a:t>
            </a:r>
          </a:p>
        </p:txBody>
      </p:sp>
    </p:spTree>
    <p:extLst>
      <p:ext uri="{BB962C8B-B14F-4D97-AF65-F5344CB8AC3E}">
        <p14:creationId xmlns:p14="http://schemas.microsoft.com/office/powerpoint/2010/main" val="336044696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94A4C7E-CA63-DAF2-741B-07C2408D3E64}"/>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7651340-5207-D7AE-1FA4-5D9ED90C51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0" name="Rectangle 9">
            <a:extLst>
              <a:ext uri="{FF2B5EF4-FFF2-40B4-BE49-F238E27FC236}">
                <a16:creationId xmlns:a16="http://schemas.microsoft.com/office/drawing/2014/main" id="{0F527C78-C7FA-F2AC-7FD2-838FBECC6D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nvGrpSpPr>
          <p:cNvPr id="12" name="Group 11">
            <a:extLst>
              <a:ext uri="{FF2B5EF4-FFF2-40B4-BE49-F238E27FC236}">
                <a16:creationId xmlns:a16="http://schemas.microsoft.com/office/drawing/2014/main" id="{9A2BD4F5-576A-ED26-C81D-8CCF0CE2CA5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7DB3CFF4-D95A-5B9A-B5EF-4854C0F7F7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Freeform: Shape 13">
              <a:extLst>
                <a:ext uri="{FF2B5EF4-FFF2-40B4-BE49-F238E27FC236}">
                  <a16:creationId xmlns:a16="http://schemas.microsoft.com/office/drawing/2014/main" id="{C578B6E1-4AA9-02F1-1E48-4C4F483ADA4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5" name="Freeform: Shape 14">
              <a:extLst>
                <a:ext uri="{FF2B5EF4-FFF2-40B4-BE49-F238E27FC236}">
                  <a16:creationId xmlns:a16="http://schemas.microsoft.com/office/drawing/2014/main" id="{015A84FD-EBD0-2C5F-1097-C664559CFC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Freeform: Shape 15">
              <a:extLst>
                <a:ext uri="{FF2B5EF4-FFF2-40B4-BE49-F238E27FC236}">
                  <a16:creationId xmlns:a16="http://schemas.microsoft.com/office/drawing/2014/main" id="{FB076372-49A8-C4CD-7665-5FD02DC540C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sp>
        <p:nvSpPr>
          <p:cNvPr id="2" name="Title 1">
            <a:extLst>
              <a:ext uri="{FF2B5EF4-FFF2-40B4-BE49-F238E27FC236}">
                <a16:creationId xmlns:a16="http://schemas.microsoft.com/office/drawing/2014/main" id="{2744716A-932F-DAFE-88C9-57C35918E3ED}"/>
              </a:ext>
            </a:extLst>
          </p:cNvPr>
          <p:cNvSpPr>
            <a:spLocks noGrp="1"/>
          </p:cNvSpPr>
          <p:nvPr>
            <p:ph type="title"/>
          </p:nvPr>
        </p:nvSpPr>
        <p:spPr>
          <a:xfrm>
            <a:off x="640080" y="1243013"/>
            <a:ext cx="3855720" cy="4371974"/>
          </a:xfrm>
        </p:spPr>
        <p:txBody>
          <a:bodyPr>
            <a:normAutofit/>
          </a:bodyPr>
          <a:lstStyle/>
          <a:p>
            <a:r>
              <a:rPr lang="en-GB" sz="3600" dirty="0">
                <a:solidFill>
                  <a:schemeClr val="tx2"/>
                </a:solidFill>
              </a:rPr>
              <a:t>FIRE AND REHIRE/REPLACE</a:t>
            </a:r>
          </a:p>
        </p:txBody>
      </p:sp>
      <p:sp>
        <p:nvSpPr>
          <p:cNvPr id="3" name="Content Placeholder 2">
            <a:extLst>
              <a:ext uri="{FF2B5EF4-FFF2-40B4-BE49-F238E27FC236}">
                <a16:creationId xmlns:a16="http://schemas.microsoft.com/office/drawing/2014/main" id="{5220B8D5-704C-CEF8-04B8-CCD437ADD254}"/>
              </a:ext>
            </a:extLst>
          </p:cNvPr>
          <p:cNvSpPr>
            <a:spLocks noGrp="1"/>
          </p:cNvSpPr>
          <p:nvPr>
            <p:ph idx="1"/>
          </p:nvPr>
        </p:nvSpPr>
        <p:spPr>
          <a:xfrm>
            <a:off x="6172200" y="804672"/>
            <a:ext cx="5221224" cy="5230368"/>
          </a:xfrm>
        </p:spPr>
        <p:txBody>
          <a:bodyPr anchor="ctr">
            <a:noAutofit/>
          </a:bodyPr>
          <a:lstStyle/>
          <a:p>
            <a:r>
              <a:rPr lang="en-GB" b="1" dirty="0">
                <a:solidFill>
                  <a:schemeClr val="tx2"/>
                </a:solidFill>
              </a:rPr>
              <a:t>Other Variation Cases S. 104J</a:t>
            </a:r>
          </a:p>
          <a:p>
            <a:r>
              <a:rPr lang="en-GB" dirty="0">
                <a:solidFill>
                  <a:schemeClr val="tx2"/>
                </a:solidFill>
              </a:rPr>
              <a:t>No presumption of unfairness.</a:t>
            </a:r>
          </a:p>
          <a:p>
            <a:r>
              <a:rPr lang="en-GB" dirty="0">
                <a:solidFill>
                  <a:schemeClr val="tx2"/>
                </a:solidFill>
              </a:rPr>
              <a:t>Again, two reasons that may be potentially unfair: </a:t>
            </a:r>
          </a:p>
          <a:p>
            <a:pPr lvl="1"/>
            <a:r>
              <a:rPr lang="en-GB" dirty="0">
                <a:solidFill>
                  <a:schemeClr val="tx2"/>
                </a:solidFill>
              </a:rPr>
              <a:t>Variation sought but not agreed; and</a:t>
            </a:r>
          </a:p>
          <a:p>
            <a:pPr lvl="1"/>
            <a:r>
              <a:rPr lang="en-GB" dirty="0">
                <a:solidFill>
                  <a:schemeClr val="tx2"/>
                </a:solidFill>
              </a:rPr>
              <a:t>Fire and re-hire or fire and replace on varied terms.</a:t>
            </a:r>
          </a:p>
          <a:p>
            <a:r>
              <a:rPr lang="en-GB" dirty="0">
                <a:solidFill>
                  <a:schemeClr val="tx2"/>
                </a:solidFill>
              </a:rPr>
              <a:t>Same factors taken into account when assessing fairness  + “the reason for the variation”.</a:t>
            </a:r>
          </a:p>
        </p:txBody>
      </p:sp>
    </p:spTree>
    <p:extLst>
      <p:ext uri="{BB962C8B-B14F-4D97-AF65-F5344CB8AC3E}">
        <p14:creationId xmlns:p14="http://schemas.microsoft.com/office/powerpoint/2010/main" val="154983933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0650CE2-DA67-8526-FC28-AD698DFAC86D}"/>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7FCCFC8-542B-90B6-E336-14A0D0D99D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0" name="Rectangle 9">
            <a:extLst>
              <a:ext uri="{FF2B5EF4-FFF2-40B4-BE49-F238E27FC236}">
                <a16:creationId xmlns:a16="http://schemas.microsoft.com/office/drawing/2014/main" id="{D95DA658-AB7F-AF7F-801E-192296B204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nvGrpSpPr>
          <p:cNvPr id="12" name="Group 11">
            <a:extLst>
              <a:ext uri="{FF2B5EF4-FFF2-40B4-BE49-F238E27FC236}">
                <a16:creationId xmlns:a16="http://schemas.microsoft.com/office/drawing/2014/main" id="{31F1DB27-CBCA-C253-CBB2-30F2DFC22E6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FE843EFE-0C5A-91CB-0A80-95735E0572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Freeform: Shape 13">
              <a:extLst>
                <a:ext uri="{FF2B5EF4-FFF2-40B4-BE49-F238E27FC236}">
                  <a16:creationId xmlns:a16="http://schemas.microsoft.com/office/drawing/2014/main" id="{766B7036-8964-F318-46A4-EB65493225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5" name="Freeform: Shape 14">
              <a:extLst>
                <a:ext uri="{FF2B5EF4-FFF2-40B4-BE49-F238E27FC236}">
                  <a16:creationId xmlns:a16="http://schemas.microsoft.com/office/drawing/2014/main" id="{063E9FB7-0DAC-F325-19D2-FE35231982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Freeform: Shape 15">
              <a:extLst>
                <a:ext uri="{FF2B5EF4-FFF2-40B4-BE49-F238E27FC236}">
                  <a16:creationId xmlns:a16="http://schemas.microsoft.com/office/drawing/2014/main" id="{AFD1468B-41DC-C828-CC10-F685527B33F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sp>
        <p:nvSpPr>
          <p:cNvPr id="2" name="Title 1">
            <a:extLst>
              <a:ext uri="{FF2B5EF4-FFF2-40B4-BE49-F238E27FC236}">
                <a16:creationId xmlns:a16="http://schemas.microsoft.com/office/drawing/2014/main" id="{0F3EF050-DC3E-4762-1053-7E19B096C1A6}"/>
              </a:ext>
            </a:extLst>
          </p:cNvPr>
          <p:cNvSpPr>
            <a:spLocks noGrp="1"/>
          </p:cNvSpPr>
          <p:nvPr>
            <p:ph type="title"/>
          </p:nvPr>
        </p:nvSpPr>
        <p:spPr>
          <a:xfrm>
            <a:off x="640080" y="1243013"/>
            <a:ext cx="3855720" cy="4371974"/>
          </a:xfrm>
        </p:spPr>
        <p:txBody>
          <a:bodyPr>
            <a:normAutofit/>
          </a:bodyPr>
          <a:lstStyle/>
          <a:p>
            <a:r>
              <a:rPr lang="en-GB" sz="3600" dirty="0">
                <a:solidFill>
                  <a:schemeClr val="tx2"/>
                </a:solidFill>
              </a:rPr>
              <a:t>FIRE AND REHIRE/REPLACE</a:t>
            </a:r>
          </a:p>
        </p:txBody>
      </p:sp>
      <p:sp>
        <p:nvSpPr>
          <p:cNvPr id="3" name="Content Placeholder 2">
            <a:extLst>
              <a:ext uri="{FF2B5EF4-FFF2-40B4-BE49-F238E27FC236}">
                <a16:creationId xmlns:a16="http://schemas.microsoft.com/office/drawing/2014/main" id="{16C15CD3-966E-D457-D783-02724F5BEEF5}"/>
              </a:ext>
            </a:extLst>
          </p:cNvPr>
          <p:cNvSpPr>
            <a:spLocks noGrp="1"/>
          </p:cNvSpPr>
          <p:nvPr>
            <p:ph idx="1"/>
          </p:nvPr>
        </p:nvSpPr>
        <p:spPr>
          <a:xfrm>
            <a:off x="6172200" y="804672"/>
            <a:ext cx="5221224" cy="5230368"/>
          </a:xfrm>
        </p:spPr>
        <p:txBody>
          <a:bodyPr anchor="ctr">
            <a:noAutofit/>
          </a:bodyPr>
          <a:lstStyle/>
          <a:p>
            <a:r>
              <a:rPr lang="en-GB" b="1" dirty="0">
                <a:solidFill>
                  <a:schemeClr val="tx2"/>
                </a:solidFill>
              </a:rPr>
              <a:t>Replacement with non-employees S. 104K</a:t>
            </a:r>
          </a:p>
          <a:p>
            <a:r>
              <a:rPr lang="en-GB" dirty="0">
                <a:solidFill>
                  <a:schemeClr val="tx2"/>
                </a:solidFill>
              </a:rPr>
              <a:t>Auto unfair if </a:t>
            </a:r>
            <a:r>
              <a:rPr lang="en-GB" dirty="0" err="1">
                <a:solidFill>
                  <a:schemeClr val="tx2"/>
                </a:solidFill>
              </a:rPr>
              <a:t>dssl</a:t>
            </a:r>
            <a:r>
              <a:rPr lang="en-GB" dirty="0">
                <a:solidFill>
                  <a:schemeClr val="tx2"/>
                </a:solidFill>
              </a:rPr>
              <a:t> is: </a:t>
            </a:r>
          </a:p>
          <a:p>
            <a:pPr marL="457200" lvl="1" indent="0">
              <a:buNone/>
            </a:pPr>
            <a:r>
              <a:rPr lang="en-GB" dirty="0">
                <a:solidFill>
                  <a:schemeClr val="tx2"/>
                </a:solidFill>
              </a:rPr>
              <a:t>“</a:t>
            </a:r>
            <a:r>
              <a:rPr lang="en-GB" dirty="0"/>
              <a:t>to enable the employer to replace the employee with an individual who is not an employee of the employer”</a:t>
            </a:r>
            <a:endParaRPr lang="en-GB" dirty="0">
              <a:solidFill>
                <a:schemeClr val="tx2"/>
              </a:solidFill>
            </a:endParaRPr>
          </a:p>
        </p:txBody>
      </p:sp>
    </p:spTree>
    <p:extLst>
      <p:ext uri="{BB962C8B-B14F-4D97-AF65-F5344CB8AC3E}">
        <p14:creationId xmlns:p14="http://schemas.microsoft.com/office/powerpoint/2010/main" val="260981734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BA38FF0-8392-E270-1330-A169CFCEE234}"/>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E26DAD6-C075-C816-3992-22D88ED315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0" name="Rectangle 9">
            <a:extLst>
              <a:ext uri="{FF2B5EF4-FFF2-40B4-BE49-F238E27FC236}">
                <a16:creationId xmlns:a16="http://schemas.microsoft.com/office/drawing/2014/main" id="{CA09E0E6-6F8B-5B74-EB31-21E2BC826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nvGrpSpPr>
          <p:cNvPr id="12" name="Group 11">
            <a:extLst>
              <a:ext uri="{FF2B5EF4-FFF2-40B4-BE49-F238E27FC236}">
                <a16:creationId xmlns:a16="http://schemas.microsoft.com/office/drawing/2014/main" id="{8FF4C98A-0DDA-A97C-9DDB-937460BE399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0A598416-D1DE-6C7B-B435-F8C6CAD848D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Freeform: Shape 13">
              <a:extLst>
                <a:ext uri="{FF2B5EF4-FFF2-40B4-BE49-F238E27FC236}">
                  <a16:creationId xmlns:a16="http://schemas.microsoft.com/office/drawing/2014/main" id="{6A1F0FE2-2A6B-5338-E495-4F660D7AC58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5" name="Freeform: Shape 14">
              <a:extLst>
                <a:ext uri="{FF2B5EF4-FFF2-40B4-BE49-F238E27FC236}">
                  <a16:creationId xmlns:a16="http://schemas.microsoft.com/office/drawing/2014/main" id="{84621081-F3C0-BEC0-17B5-A7467A52D7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Freeform: Shape 15">
              <a:extLst>
                <a:ext uri="{FF2B5EF4-FFF2-40B4-BE49-F238E27FC236}">
                  <a16:creationId xmlns:a16="http://schemas.microsoft.com/office/drawing/2014/main" id="{FCE9091D-4588-D9D5-BA0C-F12CD2A361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sp>
        <p:nvSpPr>
          <p:cNvPr id="2" name="Title 1">
            <a:extLst>
              <a:ext uri="{FF2B5EF4-FFF2-40B4-BE49-F238E27FC236}">
                <a16:creationId xmlns:a16="http://schemas.microsoft.com/office/drawing/2014/main" id="{206FFF48-367E-BFCA-F1AD-16B89F7E7E10}"/>
              </a:ext>
            </a:extLst>
          </p:cNvPr>
          <p:cNvSpPr>
            <a:spLocks noGrp="1"/>
          </p:cNvSpPr>
          <p:nvPr>
            <p:ph type="title"/>
          </p:nvPr>
        </p:nvSpPr>
        <p:spPr>
          <a:xfrm>
            <a:off x="640080" y="1243013"/>
            <a:ext cx="3855720" cy="4371974"/>
          </a:xfrm>
        </p:spPr>
        <p:txBody>
          <a:bodyPr>
            <a:normAutofit/>
          </a:bodyPr>
          <a:lstStyle/>
          <a:p>
            <a:r>
              <a:rPr lang="en-GB" sz="3600" dirty="0">
                <a:solidFill>
                  <a:schemeClr val="tx2"/>
                </a:solidFill>
              </a:rPr>
              <a:t>FIRE AND REHIRE/REPLACE</a:t>
            </a:r>
          </a:p>
        </p:txBody>
      </p:sp>
      <p:sp>
        <p:nvSpPr>
          <p:cNvPr id="3" name="Content Placeholder 2">
            <a:extLst>
              <a:ext uri="{FF2B5EF4-FFF2-40B4-BE49-F238E27FC236}">
                <a16:creationId xmlns:a16="http://schemas.microsoft.com/office/drawing/2014/main" id="{0F99E7B4-E169-3D1F-5F8E-4508267400A1}"/>
              </a:ext>
            </a:extLst>
          </p:cNvPr>
          <p:cNvSpPr>
            <a:spLocks noGrp="1"/>
          </p:cNvSpPr>
          <p:nvPr>
            <p:ph idx="1"/>
          </p:nvPr>
        </p:nvSpPr>
        <p:spPr>
          <a:xfrm>
            <a:off x="6172200" y="804672"/>
            <a:ext cx="5221224" cy="5230368"/>
          </a:xfrm>
        </p:spPr>
        <p:txBody>
          <a:bodyPr anchor="ctr">
            <a:noAutofit/>
          </a:bodyPr>
          <a:lstStyle/>
          <a:p>
            <a:r>
              <a:rPr lang="en-GB" b="1" dirty="0">
                <a:solidFill>
                  <a:schemeClr val="tx2"/>
                </a:solidFill>
              </a:rPr>
              <a:t>Replacement </a:t>
            </a:r>
            <a:r>
              <a:rPr lang="en-GB" dirty="0">
                <a:solidFill>
                  <a:schemeClr val="tx2"/>
                </a:solidFill>
              </a:rPr>
              <a:t>definition focuses on the activities that the business needs</a:t>
            </a:r>
          </a:p>
          <a:p>
            <a:r>
              <a:rPr lang="en-GB" dirty="0">
                <a:solidFill>
                  <a:schemeClr val="tx2"/>
                </a:solidFill>
              </a:rPr>
              <a:t>Broadly, employee replaced if someone who is not an employee performs substantially same activities</a:t>
            </a:r>
          </a:p>
          <a:p>
            <a:r>
              <a:rPr lang="en-GB" dirty="0">
                <a:solidFill>
                  <a:schemeClr val="tx2"/>
                </a:solidFill>
              </a:rPr>
              <a:t>Can be the former employee stripped of status</a:t>
            </a:r>
          </a:p>
        </p:txBody>
      </p:sp>
    </p:spTree>
    <p:extLst>
      <p:ext uri="{BB962C8B-B14F-4D97-AF65-F5344CB8AC3E}">
        <p14:creationId xmlns:p14="http://schemas.microsoft.com/office/powerpoint/2010/main" val="324417688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D50811C-0C3A-E48C-49FC-E2135BB35CE1}"/>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CEDC954-EBEB-CCAC-15B2-8965A03E80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0" name="Rectangle 9">
            <a:extLst>
              <a:ext uri="{FF2B5EF4-FFF2-40B4-BE49-F238E27FC236}">
                <a16:creationId xmlns:a16="http://schemas.microsoft.com/office/drawing/2014/main" id="{CCBB1056-7A64-A791-269F-E1EE43FF5A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nvGrpSpPr>
          <p:cNvPr id="12" name="Group 11">
            <a:extLst>
              <a:ext uri="{FF2B5EF4-FFF2-40B4-BE49-F238E27FC236}">
                <a16:creationId xmlns:a16="http://schemas.microsoft.com/office/drawing/2014/main" id="{ABB2FCE5-9B5A-B661-C37F-43C33BCC2AE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5AECBA97-B3B4-A023-72EF-B47F712117D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Freeform: Shape 13">
              <a:extLst>
                <a:ext uri="{FF2B5EF4-FFF2-40B4-BE49-F238E27FC236}">
                  <a16:creationId xmlns:a16="http://schemas.microsoft.com/office/drawing/2014/main" id="{5139D095-8E94-FAC6-3EBD-6BF396BE05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5" name="Freeform: Shape 14">
              <a:extLst>
                <a:ext uri="{FF2B5EF4-FFF2-40B4-BE49-F238E27FC236}">
                  <a16:creationId xmlns:a16="http://schemas.microsoft.com/office/drawing/2014/main" id="{44040FF6-1F91-A7F9-FDCA-C758094378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Freeform: Shape 15">
              <a:extLst>
                <a:ext uri="{FF2B5EF4-FFF2-40B4-BE49-F238E27FC236}">
                  <a16:creationId xmlns:a16="http://schemas.microsoft.com/office/drawing/2014/main" id="{27BF5F07-9608-A4D5-F2D1-966E8EE7AD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sp>
        <p:nvSpPr>
          <p:cNvPr id="2" name="Title 1">
            <a:extLst>
              <a:ext uri="{FF2B5EF4-FFF2-40B4-BE49-F238E27FC236}">
                <a16:creationId xmlns:a16="http://schemas.microsoft.com/office/drawing/2014/main" id="{1AECAB1C-6F6B-71A0-7FCA-6521ADA96C59}"/>
              </a:ext>
            </a:extLst>
          </p:cNvPr>
          <p:cNvSpPr>
            <a:spLocks noGrp="1"/>
          </p:cNvSpPr>
          <p:nvPr>
            <p:ph type="title"/>
          </p:nvPr>
        </p:nvSpPr>
        <p:spPr>
          <a:xfrm>
            <a:off x="640080" y="1243013"/>
            <a:ext cx="3855720" cy="4371974"/>
          </a:xfrm>
        </p:spPr>
        <p:txBody>
          <a:bodyPr>
            <a:normAutofit/>
          </a:bodyPr>
          <a:lstStyle/>
          <a:p>
            <a:r>
              <a:rPr lang="en-GB" sz="3600" dirty="0">
                <a:solidFill>
                  <a:schemeClr val="tx2"/>
                </a:solidFill>
              </a:rPr>
              <a:t>FIRE AND REHIRE/REPLACE</a:t>
            </a:r>
          </a:p>
        </p:txBody>
      </p:sp>
      <p:sp>
        <p:nvSpPr>
          <p:cNvPr id="3" name="Content Placeholder 2">
            <a:extLst>
              <a:ext uri="{FF2B5EF4-FFF2-40B4-BE49-F238E27FC236}">
                <a16:creationId xmlns:a16="http://schemas.microsoft.com/office/drawing/2014/main" id="{530934E4-081A-8E46-2DE7-B701F56DBAE4}"/>
              </a:ext>
            </a:extLst>
          </p:cNvPr>
          <p:cNvSpPr>
            <a:spLocks noGrp="1"/>
          </p:cNvSpPr>
          <p:nvPr>
            <p:ph idx="1"/>
          </p:nvPr>
        </p:nvSpPr>
        <p:spPr>
          <a:xfrm>
            <a:off x="6172200" y="804672"/>
            <a:ext cx="5221224" cy="5230368"/>
          </a:xfrm>
        </p:spPr>
        <p:txBody>
          <a:bodyPr anchor="ctr">
            <a:noAutofit/>
          </a:bodyPr>
          <a:lstStyle/>
          <a:p>
            <a:r>
              <a:rPr lang="en-US" dirty="0">
                <a:solidFill>
                  <a:schemeClr val="tx2"/>
                </a:solidFill>
              </a:rPr>
              <a:t>The replacement must perform the activities pursuant </a:t>
            </a:r>
            <a:r>
              <a:rPr lang="en-GB" dirty="0">
                <a:solidFill>
                  <a:schemeClr val="tx2"/>
                </a:solidFill>
              </a:rPr>
              <a:t>to a “</a:t>
            </a:r>
            <a:r>
              <a:rPr lang="en-GB" b="1" dirty="0">
                <a:solidFill>
                  <a:schemeClr val="tx2"/>
                </a:solidFill>
              </a:rPr>
              <a:t>relevant contract”</a:t>
            </a:r>
          </a:p>
          <a:p>
            <a:r>
              <a:rPr lang="en-GB" dirty="0">
                <a:solidFill>
                  <a:schemeClr val="tx2"/>
                </a:solidFill>
              </a:rPr>
              <a:t>The replacement doesn’t have to be a party to the contract.</a:t>
            </a:r>
          </a:p>
          <a:p>
            <a:endParaRPr lang="en-GB" dirty="0">
              <a:solidFill>
                <a:schemeClr val="tx2"/>
              </a:solidFill>
            </a:endParaRPr>
          </a:p>
        </p:txBody>
      </p:sp>
    </p:spTree>
    <p:extLst>
      <p:ext uri="{BB962C8B-B14F-4D97-AF65-F5344CB8AC3E}">
        <p14:creationId xmlns:p14="http://schemas.microsoft.com/office/powerpoint/2010/main" val="23351749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5F04473-FD98-C161-9582-94FB8D64670E}"/>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637C026-EF5F-936F-D490-D36FD120C8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0" name="Rectangle 9">
            <a:extLst>
              <a:ext uri="{FF2B5EF4-FFF2-40B4-BE49-F238E27FC236}">
                <a16:creationId xmlns:a16="http://schemas.microsoft.com/office/drawing/2014/main" id="{8D71AE16-B5E4-4DAC-C33B-E136F4F6D0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nvGrpSpPr>
          <p:cNvPr id="12" name="Group 11">
            <a:extLst>
              <a:ext uri="{FF2B5EF4-FFF2-40B4-BE49-F238E27FC236}">
                <a16:creationId xmlns:a16="http://schemas.microsoft.com/office/drawing/2014/main" id="{B2D95326-35FE-D2A8-2228-715A37CC8B6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7EBD7587-260F-2C42-9C43-990254A0F8B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Freeform: Shape 13">
              <a:extLst>
                <a:ext uri="{FF2B5EF4-FFF2-40B4-BE49-F238E27FC236}">
                  <a16:creationId xmlns:a16="http://schemas.microsoft.com/office/drawing/2014/main" id="{B63C5C88-DC8B-E8BB-55D6-752DCA2AB8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5" name="Freeform: Shape 14">
              <a:extLst>
                <a:ext uri="{FF2B5EF4-FFF2-40B4-BE49-F238E27FC236}">
                  <a16:creationId xmlns:a16="http://schemas.microsoft.com/office/drawing/2014/main" id="{A18D57D3-25A2-5B32-3511-9D5E0BCE95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Freeform: Shape 15">
              <a:extLst>
                <a:ext uri="{FF2B5EF4-FFF2-40B4-BE49-F238E27FC236}">
                  <a16:creationId xmlns:a16="http://schemas.microsoft.com/office/drawing/2014/main" id="{6FFE0AD4-60D0-A3B4-3680-119CAC81723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sp>
        <p:nvSpPr>
          <p:cNvPr id="2" name="Title 1">
            <a:extLst>
              <a:ext uri="{FF2B5EF4-FFF2-40B4-BE49-F238E27FC236}">
                <a16:creationId xmlns:a16="http://schemas.microsoft.com/office/drawing/2014/main" id="{37EC332F-5F18-591B-12A6-193A8EC19809}"/>
              </a:ext>
            </a:extLst>
          </p:cNvPr>
          <p:cNvSpPr>
            <a:spLocks noGrp="1"/>
          </p:cNvSpPr>
          <p:nvPr>
            <p:ph type="title"/>
          </p:nvPr>
        </p:nvSpPr>
        <p:spPr>
          <a:xfrm>
            <a:off x="640080" y="1243013"/>
            <a:ext cx="3855720" cy="4371974"/>
          </a:xfrm>
        </p:spPr>
        <p:txBody>
          <a:bodyPr>
            <a:normAutofit/>
          </a:bodyPr>
          <a:lstStyle/>
          <a:p>
            <a:r>
              <a:rPr lang="en-GB" sz="3600" dirty="0">
                <a:solidFill>
                  <a:schemeClr val="tx2"/>
                </a:solidFill>
              </a:rPr>
              <a:t>FIRE AND REHIRE/REPLACE</a:t>
            </a:r>
          </a:p>
        </p:txBody>
      </p:sp>
      <p:sp>
        <p:nvSpPr>
          <p:cNvPr id="3" name="Content Placeholder 2">
            <a:extLst>
              <a:ext uri="{FF2B5EF4-FFF2-40B4-BE49-F238E27FC236}">
                <a16:creationId xmlns:a16="http://schemas.microsoft.com/office/drawing/2014/main" id="{8430A4BD-7C78-4750-8EE7-B67B9BB62F21}"/>
              </a:ext>
            </a:extLst>
          </p:cNvPr>
          <p:cNvSpPr>
            <a:spLocks noGrp="1"/>
          </p:cNvSpPr>
          <p:nvPr>
            <p:ph idx="1"/>
          </p:nvPr>
        </p:nvSpPr>
        <p:spPr>
          <a:xfrm>
            <a:off x="6172200" y="804672"/>
            <a:ext cx="5221224" cy="5230368"/>
          </a:xfrm>
        </p:spPr>
        <p:txBody>
          <a:bodyPr anchor="ctr">
            <a:noAutofit/>
          </a:bodyPr>
          <a:lstStyle/>
          <a:p>
            <a:r>
              <a:rPr lang="en-US" dirty="0">
                <a:solidFill>
                  <a:schemeClr val="tx2"/>
                </a:solidFill>
              </a:rPr>
              <a:t>There is a “financial difficulties” loophole like that in </a:t>
            </a:r>
            <a:r>
              <a:rPr lang="en-US" b="1" dirty="0">
                <a:solidFill>
                  <a:schemeClr val="tx2"/>
                </a:solidFill>
              </a:rPr>
              <a:t>S. 104I</a:t>
            </a:r>
          </a:p>
          <a:p>
            <a:r>
              <a:rPr lang="en-US" dirty="0">
                <a:solidFill>
                  <a:schemeClr val="tx2"/>
                </a:solidFill>
              </a:rPr>
              <a:t>Again, like </a:t>
            </a:r>
            <a:r>
              <a:rPr lang="en-US" b="1" dirty="0">
                <a:solidFill>
                  <a:schemeClr val="tx2"/>
                </a:solidFill>
              </a:rPr>
              <a:t>104I </a:t>
            </a:r>
            <a:r>
              <a:rPr lang="en-US" dirty="0">
                <a:solidFill>
                  <a:schemeClr val="tx2"/>
                </a:solidFill>
              </a:rPr>
              <a:t>there are variants for public sector and local authority employers.</a:t>
            </a:r>
          </a:p>
          <a:p>
            <a:r>
              <a:rPr lang="en-US" dirty="0">
                <a:solidFill>
                  <a:schemeClr val="tx2"/>
                </a:solidFill>
              </a:rPr>
              <a:t>Again, must show could not reasonably have avoided the need to replace.</a:t>
            </a:r>
          </a:p>
          <a:p>
            <a:r>
              <a:rPr lang="en-US" dirty="0">
                <a:solidFill>
                  <a:schemeClr val="tx2"/>
                </a:solidFill>
              </a:rPr>
              <a:t>Very similar factors then apply to determine fairness</a:t>
            </a:r>
            <a:endParaRPr lang="en-GB" dirty="0">
              <a:solidFill>
                <a:schemeClr val="tx2"/>
              </a:solidFill>
            </a:endParaRPr>
          </a:p>
          <a:p>
            <a:endParaRPr lang="en-GB" dirty="0">
              <a:solidFill>
                <a:schemeClr val="tx2"/>
              </a:solidFill>
            </a:endParaRPr>
          </a:p>
        </p:txBody>
      </p:sp>
    </p:spTree>
    <p:extLst>
      <p:ext uri="{BB962C8B-B14F-4D97-AF65-F5344CB8AC3E}">
        <p14:creationId xmlns:p14="http://schemas.microsoft.com/office/powerpoint/2010/main" val="264200773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D56FE87-E303-CDAC-524A-1E7B4D14B784}"/>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1ED1EAE-7935-C066-1C94-6430F1AAD7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0" name="Rectangle 9">
            <a:extLst>
              <a:ext uri="{FF2B5EF4-FFF2-40B4-BE49-F238E27FC236}">
                <a16:creationId xmlns:a16="http://schemas.microsoft.com/office/drawing/2014/main" id="{C05F0FCD-C864-1F01-F7E8-39FA17FFF6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nvGrpSpPr>
          <p:cNvPr id="12" name="Group 11">
            <a:extLst>
              <a:ext uri="{FF2B5EF4-FFF2-40B4-BE49-F238E27FC236}">
                <a16:creationId xmlns:a16="http://schemas.microsoft.com/office/drawing/2014/main" id="{74ED410F-24A8-4F74-D718-33B51040A46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A8BEE9F1-A19C-CE51-2061-3BC8389598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Freeform: Shape 13">
              <a:extLst>
                <a:ext uri="{FF2B5EF4-FFF2-40B4-BE49-F238E27FC236}">
                  <a16:creationId xmlns:a16="http://schemas.microsoft.com/office/drawing/2014/main" id="{A29B9BA9-8F0C-5C08-6110-1C1CB804C0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5" name="Freeform: Shape 14">
              <a:extLst>
                <a:ext uri="{FF2B5EF4-FFF2-40B4-BE49-F238E27FC236}">
                  <a16:creationId xmlns:a16="http://schemas.microsoft.com/office/drawing/2014/main" id="{5E45D1F9-8E9F-CA68-8B86-F78C4057906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Freeform: Shape 15">
              <a:extLst>
                <a:ext uri="{FF2B5EF4-FFF2-40B4-BE49-F238E27FC236}">
                  <a16:creationId xmlns:a16="http://schemas.microsoft.com/office/drawing/2014/main" id="{1A9504F2-E696-0905-5413-56B6703227B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sp>
        <p:nvSpPr>
          <p:cNvPr id="2" name="Title 1">
            <a:extLst>
              <a:ext uri="{FF2B5EF4-FFF2-40B4-BE49-F238E27FC236}">
                <a16:creationId xmlns:a16="http://schemas.microsoft.com/office/drawing/2014/main" id="{5A8F70D4-0CBF-408D-36E8-FA9D8ED09240}"/>
              </a:ext>
            </a:extLst>
          </p:cNvPr>
          <p:cNvSpPr>
            <a:spLocks noGrp="1"/>
          </p:cNvSpPr>
          <p:nvPr>
            <p:ph type="title"/>
          </p:nvPr>
        </p:nvSpPr>
        <p:spPr>
          <a:xfrm>
            <a:off x="640079" y="1243013"/>
            <a:ext cx="3948545" cy="4371974"/>
          </a:xfrm>
        </p:spPr>
        <p:txBody>
          <a:bodyPr>
            <a:normAutofit/>
          </a:bodyPr>
          <a:lstStyle/>
          <a:p>
            <a:r>
              <a:rPr lang="en-GB" sz="3600" dirty="0">
                <a:solidFill>
                  <a:schemeClr val="tx2"/>
                </a:solidFill>
              </a:rPr>
              <a:t>WHISTLEBLOWERS</a:t>
            </a:r>
          </a:p>
        </p:txBody>
      </p:sp>
      <p:sp>
        <p:nvSpPr>
          <p:cNvPr id="3" name="Content Placeholder 2">
            <a:extLst>
              <a:ext uri="{FF2B5EF4-FFF2-40B4-BE49-F238E27FC236}">
                <a16:creationId xmlns:a16="http://schemas.microsoft.com/office/drawing/2014/main" id="{37AC4CDF-6DC6-03DF-E676-818DA152A507}"/>
              </a:ext>
            </a:extLst>
          </p:cNvPr>
          <p:cNvSpPr>
            <a:spLocks noGrp="1"/>
          </p:cNvSpPr>
          <p:nvPr>
            <p:ph idx="1"/>
          </p:nvPr>
        </p:nvSpPr>
        <p:spPr>
          <a:xfrm>
            <a:off x="6172200" y="804672"/>
            <a:ext cx="5221224" cy="5230368"/>
          </a:xfrm>
        </p:spPr>
        <p:txBody>
          <a:bodyPr anchor="ctr">
            <a:noAutofit/>
          </a:bodyPr>
          <a:lstStyle/>
          <a:p>
            <a:r>
              <a:rPr lang="en-GB" b="1" dirty="0">
                <a:solidFill>
                  <a:schemeClr val="tx2"/>
                </a:solidFill>
              </a:rPr>
              <a:t>Not all Employers</a:t>
            </a:r>
          </a:p>
          <a:p>
            <a:r>
              <a:rPr lang="en-GB" dirty="0"/>
              <a:t>More than 50 employees;</a:t>
            </a:r>
          </a:p>
          <a:p>
            <a:r>
              <a:rPr lang="en-GB" dirty="0"/>
              <a:t>An annual business turnover or balance sheet total of more than £10 million;</a:t>
            </a:r>
          </a:p>
          <a:p>
            <a:r>
              <a:rPr lang="en-GB" dirty="0"/>
              <a:t>Operations in financial services; </a:t>
            </a:r>
            <a:r>
              <a:rPr lang="en-GB" b="1" dirty="0"/>
              <a:t>or</a:t>
            </a:r>
          </a:p>
          <a:p>
            <a:r>
              <a:rPr lang="en-GB" dirty="0"/>
              <a:t>Vulnerabilities in other respects to money laundering or terrorist financing.</a:t>
            </a:r>
          </a:p>
          <a:p>
            <a:endParaRPr lang="en-GB" dirty="0">
              <a:solidFill>
                <a:schemeClr val="tx2"/>
              </a:solidFill>
            </a:endParaRPr>
          </a:p>
        </p:txBody>
      </p:sp>
    </p:spTree>
    <p:extLst>
      <p:ext uri="{BB962C8B-B14F-4D97-AF65-F5344CB8AC3E}">
        <p14:creationId xmlns:p14="http://schemas.microsoft.com/office/powerpoint/2010/main" val="402579805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2EE406B-6F9D-3CB7-1477-391BF413D0E2}"/>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0"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sp>
        <p:nvSpPr>
          <p:cNvPr id="2" name="Title 1">
            <a:extLst>
              <a:ext uri="{FF2B5EF4-FFF2-40B4-BE49-F238E27FC236}">
                <a16:creationId xmlns:a16="http://schemas.microsoft.com/office/drawing/2014/main" id="{CE1A1DF8-C529-CED5-1EB7-C691345E99BD}"/>
              </a:ext>
            </a:extLst>
          </p:cNvPr>
          <p:cNvSpPr>
            <a:spLocks noGrp="1"/>
          </p:cNvSpPr>
          <p:nvPr>
            <p:ph type="title"/>
          </p:nvPr>
        </p:nvSpPr>
        <p:spPr>
          <a:xfrm>
            <a:off x="640080" y="1243013"/>
            <a:ext cx="3855720" cy="4371974"/>
          </a:xfrm>
        </p:spPr>
        <p:txBody>
          <a:bodyPr>
            <a:normAutofit/>
          </a:bodyPr>
          <a:lstStyle/>
          <a:p>
            <a:r>
              <a:rPr lang="en-GB" sz="3600" dirty="0">
                <a:solidFill>
                  <a:schemeClr val="tx2"/>
                </a:solidFill>
              </a:rPr>
              <a:t>COLLECTIVE REDUNDANCY</a:t>
            </a:r>
            <a:br>
              <a:rPr lang="en-GB" sz="3600" dirty="0">
                <a:solidFill>
                  <a:schemeClr val="tx2"/>
                </a:solidFill>
              </a:rPr>
            </a:br>
            <a:r>
              <a:rPr lang="en-GB" sz="3600" dirty="0">
                <a:solidFill>
                  <a:schemeClr val="tx2"/>
                </a:solidFill>
              </a:rPr>
              <a:t>CONSULTATION</a:t>
            </a:r>
          </a:p>
        </p:txBody>
      </p:sp>
      <p:sp>
        <p:nvSpPr>
          <p:cNvPr id="3" name="Content Placeholder 2">
            <a:extLst>
              <a:ext uri="{FF2B5EF4-FFF2-40B4-BE49-F238E27FC236}">
                <a16:creationId xmlns:a16="http://schemas.microsoft.com/office/drawing/2014/main" id="{29626956-B4D6-0750-A33B-D649CD37354E}"/>
              </a:ext>
            </a:extLst>
          </p:cNvPr>
          <p:cNvSpPr>
            <a:spLocks noGrp="1"/>
          </p:cNvSpPr>
          <p:nvPr>
            <p:ph idx="1"/>
          </p:nvPr>
        </p:nvSpPr>
        <p:spPr>
          <a:xfrm>
            <a:off x="6172200" y="804672"/>
            <a:ext cx="5221224" cy="5230368"/>
          </a:xfrm>
        </p:spPr>
        <p:txBody>
          <a:bodyPr anchor="ctr">
            <a:normAutofit/>
          </a:bodyPr>
          <a:lstStyle/>
          <a:p>
            <a:r>
              <a:rPr lang="en-GB" b="1" dirty="0">
                <a:solidFill>
                  <a:schemeClr val="tx2"/>
                </a:solidFill>
              </a:rPr>
              <a:t>Collective redundancy consultation</a:t>
            </a:r>
          </a:p>
          <a:p>
            <a:r>
              <a:rPr lang="en-GB" dirty="0">
                <a:solidFill>
                  <a:schemeClr val="tx2"/>
                </a:solidFill>
              </a:rPr>
              <a:t>Threshold: 20+ employees w/in 90 days at one establishment.</a:t>
            </a:r>
          </a:p>
          <a:p>
            <a:r>
              <a:rPr lang="en-GB" dirty="0">
                <a:solidFill>
                  <a:schemeClr val="tx2"/>
                </a:solidFill>
              </a:rPr>
              <a:t>Consultation must start in good time but with minimum of 30 days if &lt;100 employees and 45 days if &gt;100 </a:t>
            </a:r>
          </a:p>
        </p:txBody>
      </p:sp>
    </p:spTree>
    <p:extLst>
      <p:ext uri="{BB962C8B-B14F-4D97-AF65-F5344CB8AC3E}">
        <p14:creationId xmlns:p14="http://schemas.microsoft.com/office/powerpoint/2010/main" val="10107720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29" name="Group 28">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30" name="Freeform: Shape 29">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1" name="Freeform: Shape 30">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2" name="Freeform: Shape 31">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3" name="Freeform: Shape 32">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CB98CB02-116C-C045-D49F-40233B52883E}"/>
              </a:ext>
            </a:extLst>
          </p:cNvPr>
          <p:cNvSpPr>
            <a:spLocks noGrp="1"/>
          </p:cNvSpPr>
          <p:nvPr>
            <p:ph type="title"/>
          </p:nvPr>
        </p:nvSpPr>
        <p:spPr>
          <a:xfrm>
            <a:off x="640080" y="1243013"/>
            <a:ext cx="3855720" cy="4371974"/>
          </a:xfrm>
        </p:spPr>
        <p:txBody>
          <a:bodyPr>
            <a:normAutofit/>
          </a:bodyPr>
          <a:lstStyle/>
          <a:p>
            <a:r>
              <a:rPr lang="en-GB" sz="3600">
                <a:solidFill>
                  <a:schemeClr val="tx2"/>
                </a:solidFill>
              </a:rPr>
              <a:t>Disability Discrimination: Who is disabled?</a:t>
            </a:r>
          </a:p>
        </p:txBody>
      </p:sp>
      <p:sp>
        <p:nvSpPr>
          <p:cNvPr id="3" name="Content Placeholder 2">
            <a:extLst>
              <a:ext uri="{FF2B5EF4-FFF2-40B4-BE49-F238E27FC236}">
                <a16:creationId xmlns:a16="http://schemas.microsoft.com/office/drawing/2014/main" id="{8D357EB0-4D48-7FB5-097C-B3B95B4FC4AC}"/>
              </a:ext>
            </a:extLst>
          </p:cNvPr>
          <p:cNvSpPr>
            <a:spLocks noGrp="1"/>
          </p:cNvSpPr>
          <p:nvPr>
            <p:ph idx="1"/>
          </p:nvPr>
        </p:nvSpPr>
        <p:spPr>
          <a:xfrm>
            <a:off x="6172200" y="804672"/>
            <a:ext cx="5221224" cy="5230368"/>
          </a:xfrm>
        </p:spPr>
        <p:txBody>
          <a:bodyPr anchor="ctr">
            <a:normAutofit/>
          </a:bodyPr>
          <a:lstStyle/>
          <a:p>
            <a:pPr>
              <a:buFontTx/>
              <a:buChar char="-"/>
            </a:pPr>
            <a:r>
              <a:rPr lang="en-GB" sz="1800">
                <a:solidFill>
                  <a:schemeClr val="tx2"/>
                </a:solidFill>
              </a:rPr>
              <a:t>Report not </a:t>
            </a:r>
            <a:r>
              <a:rPr lang="en-GB" sz="1800" b="1">
                <a:solidFill>
                  <a:schemeClr val="tx2"/>
                </a:solidFill>
              </a:rPr>
              <a:t>determinative</a:t>
            </a:r>
            <a:endParaRPr lang="en-GB" sz="1800">
              <a:solidFill>
                <a:schemeClr val="tx2"/>
              </a:solidFill>
            </a:endParaRPr>
          </a:p>
          <a:p>
            <a:pPr lvl="1">
              <a:buFontTx/>
              <a:buChar char="-"/>
            </a:pPr>
            <a:r>
              <a:rPr lang="en-GB" sz="1800">
                <a:solidFill>
                  <a:schemeClr val="tx2"/>
                </a:solidFill>
              </a:rPr>
              <a:t>Not prepared for litigation, therefore no acknowledgement of expert’s duty</a:t>
            </a:r>
          </a:p>
          <a:p>
            <a:pPr lvl="1">
              <a:buFontTx/>
              <a:buChar char="-"/>
            </a:pPr>
            <a:r>
              <a:rPr lang="en-GB" sz="1800">
                <a:solidFill>
                  <a:schemeClr val="tx2"/>
                </a:solidFill>
              </a:rPr>
              <a:t>No CV attached</a:t>
            </a:r>
          </a:p>
          <a:p>
            <a:pPr lvl="1">
              <a:buFontTx/>
              <a:buChar char="-"/>
            </a:pPr>
            <a:r>
              <a:rPr lang="en-GB" sz="1800">
                <a:solidFill>
                  <a:schemeClr val="tx2"/>
                </a:solidFill>
              </a:rPr>
              <a:t>Relied on what S had said, so only credible if he was.</a:t>
            </a:r>
          </a:p>
          <a:p>
            <a:pPr>
              <a:buFontTx/>
              <a:buChar char="-"/>
            </a:pPr>
            <a:r>
              <a:rPr lang="en-GB" sz="1800">
                <a:solidFill>
                  <a:schemeClr val="tx2"/>
                </a:solidFill>
              </a:rPr>
              <a:t>ET entitled to take it into account</a:t>
            </a:r>
          </a:p>
          <a:p>
            <a:pPr>
              <a:buFontTx/>
              <a:buChar char="-"/>
            </a:pPr>
            <a:r>
              <a:rPr lang="en-GB" sz="1800">
                <a:solidFill>
                  <a:schemeClr val="tx2"/>
                </a:solidFill>
              </a:rPr>
              <a:t>Diagnosis relevant to impairment and impact questions</a:t>
            </a:r>
          </a:p>
        </p:txBody>
      </p:sp>
    </p:spTree>
    <p:extLst>
      <p:ext uri="{BB962C8B-B14F-4D97-AF65-F5344CB8AC3E}">
        <p14:creationId xmlns:p14="http://schemas.microsoft.com/office/powerpoint/2010/main" val="225700877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1455744-B4BE-69C3-9BF4-1ADD9693639D}"/>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0"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sp>
        <p:nvSpPr>
          <p:cNvPr id="2" name="Title 1">
            <a:extLst>
              <a:ext uri="{FF2B5EF4-FFF2-40B4-BE49-F238E27FC236}">
                <a16:creationId xmlns:a16="http://schemas.microsoft.com/office/drawing/2014/main" id="{33305D0F-3D9E-2796-4D9D-24342AEC9983}"/>
              </a:ext>
            </a:extLst>
          </p:cNvPr>
          <p:cNvSpPr>
            <a:spLocks noGrp="1"/>
          </p:cNvSpPr>
          <p:nvPr>
            <p:ph type="title"/>
          </p:nvPr>
        </p:nvSpPr>
        <p:spPr>
          <a:xfrm>
            <a:off x="640080" y="1243013"/>
            <a:ext cx="3855720" cy="4371974"/>
          </a:xfrm>
        </p:spPr>
        <p:txBody>
          <a:bodyPr>
            <a:normAutofit/>
          </a:bodyPr>
          <a:lstStyle/>
          <a:p>
            <a:r>
              <a:rPr lang="en-GB" sz="3600" dirty="0">
                <a:solidFill>
                  <a:schemeClr val="tx2"/>
                </a:solidFill>
              </a:rPr>
              <a:t>COLLECTIVE REDUNDANCY</a:t>
            </a:r>
            <a:br>
              <a:rPr lang="en-GB" sz="3600" dirty="0">
                <a:solidFill>
                  <a:schemeClr val="tx2"/>
                </a:solidFill>
              </a:rPr>
            </a:br>
            <a:r>
              <a:rPr lang="en-GB" sz="3600" dirty="0">
                <a:solidFill>
                  <a:schemeClr val="tx2"/>
                </a:solidFill>
              </a:rPr>
              <a:t>CONSULTATION</a:t>
            </a:r>
          </a:p>
        </p:txBody>
      </p:sp>
      <p:sp>
        <p:nvSpPr>
          <p:cNvPr id="3" name="Content Placeholder 2">
            <a:extLst>
              <a:ext uri="{FF2B5EF4-FFF2-40B4-BE49-F238E27FC236}">
                <a16:creationId xmlns:a16="http://schemas.microsoft.com/office/drawing/2014/main" id="{4944E3F8-80D3-FDE5-7093-621E1E638CB8}"/>
              </a:ext>
            </a:extLst>
          </p:cNvPr>
          <p:cNvSpPr>
            <a:spLocks noGrp="1"/>
          </p:cNvSpPr>
          <p:nvPr>
            <p:ph idx="1"/>
          </p:nvPr>
        </p:nvSpPr>
        <p:spPr>
          <a:xfrm>
            <a:off x="6172200" y="804672"/>
            <a:ext cx="5221224" cy="5230368"/>
          </a:xfrm>
        </p:spPr>
        <p:txBody>
          <a:bodyPr anchor="ctr">
            <a:normAutofit/>
          </a:bodyPr>
          <a:lstStyle/>
          <a:p>
            <a:r>
              <a:rPr lang="en-GB" b="1" dirty="0">
                <a:solidFill>
                  <a:schemeClr val="tx2"/>
                </a:solidFill>
              </a:rPr>
              <a:t>With</a:t>
            </a:r>
            <a:r>
              <a:rPr lang="en-GB" dirty="0">
                <a:solidFill>
                  <a:schemeClr val="tx2"/>
                </a:solidFill>
              </a:rPr>
              <a:t>? </a:t>
            </a:r>
          </a:p>
          <a:p>
            <a:r>
              <a:rPr lang="en-GB" dirty="0">
                <a:solidFill>
                  <a:schemeClr val="tx2"/>
                </a:solidFill>
              </a:rPr>
              <a:t>TU Reps or elected/appointed employee reps</a:t>
            </a:r>
          </a:p>
          <a:p>
            <a:r>
              <a:rPr lang="en-GB" b="1" dirty="0">
                <a:solidFill>
                  <a:schemeClr val="tx2"/>
                </a:solidFill>
              </a:rPr>
              <a:t>About</a:t>
            </a:r>
            <a:r>
              <a:rPr lang="en-GB" dirty="0">
                <a:solidFill>
                  <a:schemeClr val="tx2"/>
                </a:solidFill>
              </a:rPr>
              <a:t>?</a:t>
            </a:r>
          </a:p>
          <a:p>
            <a:r>
              <a:rPr lang="en-GB" dirty="0">
                <a:solidFill>
                  <a:schemeClr val="tx2"/>
                </a:solidFill>
              </a:rPr>
              <a:t>Avoiding dismissals</a:t>
            </a:r>
          </a:p>
          <a:p>
            <a:r>
              <a:rPr lang="en-GB" dirty="0">
                <a:solidFill>
                  <a:schemeClr val="tx2"/>
                </a:solidFill>
              </a:rPr>
              <a:t>Reducing numbers of dismissals</a:t>
            </a:r>
          </a:p>
          <a:p>
            <a:r>
              <a:rPr lang="en-GB" dirty="0">
                <a:solidFill>
                  <a:schemeClr val="tx2"/>
                </a:solidFill>
              </a:rPr>
              <a:t>Mitigating effects of dismissals</a:t>
            </a:r>
          </a:p>
          <a:p>
            <a:r>
              <a:rPr lang="en-GB" b="1" dirty="0">
                <a:solidFill>
                  <a:schemeClr val="tx2"/>
                </a:solidFill>
              </a:rPr>
              <a:t>Info?</a:t>
            </a:r>
          </a:p>
          <a:p>
            <a:r>
              <a:rPr lang="en-GB" dirty="0">
                <a:solidFill>
                  <a:schemeClr val="tx2"/>
                </a:solidFill>
              </a:rPr>
              <a:t>Act specifies what must be provided</a:t>
            </a:r>
          </a:p>
          <a:p>
            <a:endParaRPr lang="en-GB" sz="1800" dirty="0">
              <a:solidFill>
                <a:schemeClr val="tx2"/>
              </a:solidFill>
            </a:endParaRPr>
          </a:p>
        </p:txBody>
      </p:sp>
    </p:spTree>
    <p:extLst>
      <p:ext uri="{BB962C8B-B14F-4D97-AF65-F5344CB8AC3E}">
        <p14:creationId xmlns:p14="http://schemas.microsoft.com/office/powerpoint/2010/main" val="297288680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3113CD7-1071-0BBF-CF95-F37D9D555AD8}"/>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0"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sp>
        <p:nvSpPr>
          <p:cNvPr id="2" name="Title 1">
            <a:extLst>
              <a:ext uri="{FF2B5EF4-FFF2-40B4-BE49-F238E27FC236}">
                <a16:creationId xmlns:a16="http://schemas.microsoft.com/office/drawing/2014/main" id="{082E5B70-EFC6-5F9D-7592-F4358DC7DAB1}"/>
              </a:ext>
            </a:extLst>
          </p:cNvPr>
          <p:cNvSpPr>
            <a:spLocks noGrp="1"/>
          </p:cNvSpPr>
          <p:nvPr>
            <p:ph type="title"/>
          </p:nvPr>
        </p:nvSpPr>
        <p:spPr>
          <a:xfrm>
            <a:off x="640080" y="1243013"/>
            <a:ext cx="3855720" cy="4371974"/>
          </a:xfrm>
        </p:spPr>
        <p:txBody>
          <a:bodyPr>
            <a:normAutofit/>
          </a:bodyPr>
          <a:lstStyle/>
          <a:p>
            <a:r>
              <a:rPr lang="en-GB" sz="3600" dirty="0">
                <a:solidFill>
                  <a:schemeClr val="tx2"/>
                </a:solidFill>
              </a:rPr>
              <a:t>COLLECTIVE REDUNDANCY</a:t>
            </a:r>
            <a:br>
              <a:rPr lang="en-GB" sz="3600" dirty="0">
                <a:solidFill>
                  <a:schemeClr val="tx2"/>
                </a:solidFill>
              </a:rPr>
            </a:br>
            <a:r>
              <a:rPr lang="en-GB" sz="3600" dirty="0">
                <a:solidFill>
                  <a:schemeClr val="tx2"/>
                </a:solidFill>
              </a:rPr>
              <a:t>CONSULTATION</a:t>
            </a:r>
          </a:p>
        </p:txBody>
      </p:sp>
      <p:sp>
        <p:nvSpPr>
          <p:cNvPr id="3" name="Content Placeholder 2">
            <a:extLst>
              <a:ext uri="{FF2B5EF4-FFF2-40B4-BE49-F238E27FC236}">
                <a16:creationId xmlns:a16="http://schemas.microsoft.com/office/drawing/2014/main" id="{DFDE8519-BEC4-E32C-23C4-F876DBB9EFC5}"/>
              </a:ext>
            </a:extLst>
          </p:cNvPr>
          <p:cNvSpPr>
            <a:spLocks noGrp="1"/>
          </p:cNvSpPr>
          <p:nvPr>
            <p:ph idx="1"/>
          </p:nvPr>
        </p:nvSpPr>
        <p:spPr>
          <a:xfrm>
            <a:off x="6172200" y="804672"/>
            <a:ext cx="5221224" cy="5230368"/>
          </a:xfrm>
        </p:spPr>
        <p:txBody>
          <a:bodyPr anchor="ctr">
            <a:normAutofit/>
          </a:bodyPr>
          <a:lstStyle/>
          <a:p>
            <a:r>
              <a:rPr lang="en-GB" dirty="0">
                <a:solidFill>
                  <a:schemeClr val="tx2"/>
                </a:solidFill>
              </a:rPr>
              <a:t>Failure = Protective award of up to 90 days pay for each affected employee.</a:t>
            </a:r>
          </a:p>
        </p:txBody>
      </p:sp>
    </p:spTree>
    <p:extLst>
      <p:ext uri="{BB962C8B-B14F-4D97-AF65-F5344CB8AC3E}">
        <p14:creationId xmlns:p14="http://schemas.microsoft.com/office/powerpoint/2010/main" val="165786861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603605C-4AAF-E9DC-834E-B4C61E471A23}"/>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0"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sp>
        <p:nvSpPr>
          <p:cNvPr id="2" name="Title 1">
            <a:extLst>
              <a:ext uri="{FF2B5EF4-FFF2-40B4-BE49-F238E27FC236}">
                <a16:creationId xmlns:a16="http://schemas.microsoft.com/office/drawing/2014/main" id="{6DFF0C14-A1C7-BA79-016C-2F37CC632462}"/>
              </a:ext>
            </a:extLst>
          </p:cNvPr>
          <p:cNvSpPr>
            <a:spLocks noGrp="1"/>
          </p:cNvSpPr>
          <p:nvPr>
            <p:ph type="title"/>
          </p:nvPr>
        </p:nvSpPr>
        <p:spPr>
          <a:xfrm>
            <a:off x="640080" y="1243013"/>
            <a:ext cx="3855720" cy="4371974"/>
          </a:xfrm>
        </p:spPr>
        <p:txBody>
          <a:bodyPr>
            <a:normAutofit/>
          </a:bodyPr>
          <a:lstStyle/>
          <a:p>
            <a:r>
              <a:rPr lang="en-GB" sz="3600" dirty="0">
                <a:solidFill>
                  <a:schemeClr val="tx2"/>
                </a:solidFill>
              </a:rPr>
              <a:t>COLLECTIVE REDUNDANCY</a:t>
            </a:r>
            <a:br>
              <a:rPr lang="en-GB" sz="3600" dirty="0">
                <a:solidFill>
                  <a:schemeClr val="tx2"/>
                </a:solidFill>
              </a:rPr>
            </a:br>
            <a:r>
              <a:rPr lang="en-GB" sz="3600" dirty="0">
                <a:solidFill>
                  <a:schemeClr val="tx2"/>
                </a:solidFill>
              </a:rPr>
              <a:t>CONSULTATION</a:t>
            </a:r>
          </a:p>
        </p:txBody>
      </p:sp>
      <p:sp>
        <p:nvSpPr>
          <p:cNvPr id="3" name="Content Placeholder 2">
            <a:extLst>
              <a:ext uri="{FF2B5EF4-FFF2-40B4-BE49-F238E27FC236}">
                <a16:creationId xmlns:a16="http://schemas.microsoft.com/office/drawing/2014/main" id="{7A89F4CB-258A-FE92-ED71-CC6CEFCD5E4B}"/>
              </a:ext>
            </a:extLst>
          </p:cNvPr>
          <p:cNvSpPr>
            <a:spLocks noGrp="1"/>
          </p:cNvSpPr>
          <p:nvPr>
            <p:ph idx="1"/>
          </p:nvPr>
        </p:nvSpPr>
        <p:spPr>
          <a:xfrm>
            <a:off x="6172200" y="804672"/>
            <a:ext cx="5221224" cy="5230368"/>
          </a:xfrm>
        </p:spPr>
        <p:txBody>
          <a:bodyPr anchor="ctr">
            <a:normAutofit/>
          </a:bodyPr>
          <a:lstStyle/>
          <a:p>
            <a:r>
              <a:rPr lang="en-GB" dirty="0">
                <a:solidFill>
                  <a:schemeClr val="tx2"/>
                </a:solidFill>
              </a:rPr>
              <a:t>ERB has new alternative threshold</a:t>
            </a:r>
          </a:p>
          <a:p>
            <a:r>
              <a:rPr lang="en-GB" dirty="0">
                <a:solidFill>
                  <a:schemeClr val="tx2"/>
                </a:solidFill>
              </a:rPr>
              <a:t>A number of employees (not less than 20) dismissed within 90 days across a number of establishments.</a:t>
            </a:r>
          </a:p>
          <a:p>
            <a:r>
              <a:rPr lang="en-GB" dirty="0">
                <a:solidFill>
                  <a:schemeClr val="tx2"/>
                </a:solidFill>
              </a:rPr>
              <a:t>Needn’t consult all reps together or with a view to reaching same agreement with all.</a:t>
            </a:r>
          </a:p>
        </p:txBody>
      </p:sp>
    </p:spTree>
    <p:extLst>
      <p:ext uri="{BB962C8B-B14F-4D97-AF65-F5344CB8AC3E}">
        <p14:creationId xmlns:p14="http://schemas.microsoft.com/office/powerpoint/2010/main" val="113231028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DD78089-2975-DCF0-E318-4F868B009B0E}"/>
            </a:ext>
          </a:extLst>
        </p:cNvPr>
        <p:cNvGrpSpPr/>
        <p:nvPr/>
      </p:nvGrpSpPr>
      <p:grpSpPr>
        <a:xfrm>
          <a:off x="0" y="0"/>
          <a:ext cx="0" cy="0"/>
          <a:chOff x="0" y="0"/>
          <a:chExt cx="0" cy="0"/>
        </a:xfrm>
      </p:grpSpPr>
      <p:sp useBgFill="1">
        <p:nvSpPr>
          <p:cNvPr id="34" name="Rectangle 33">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38" name="Group 37">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39" name="Freeform: Shape 38">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0" name="Freeform: Shape 39">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1" name="Freeform: Shape 40">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2" name="Freeform: Shape 41">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9F15060B-FE33-47AE-7F24-1B02E07C70A6}"/>
              </a:ext>
            </a:extLst>
          </p:cNvPr>
          <p:cNvSpPr>
            <a:spLocks noGrp="1"/>
          </p:cNvSpPr>
          <p:nvPr>
            <p:ph type="title"/>
          </p:nvPr>
        </p:nvSpPr>
        <p:spPr>
          <a:xfrm>
            <a:off x="640080" y="1243013"/>
            <a:ext cx="3855720" cy="4371974"/>
          </a:xfrm>
        </p:spPr>
        <p:txBody>
          <a:bodyPr>
            <a:normAutofit/>
          </a:bodyPr>
          <a:lstStyle/>
          <a:p>
            <a:r>
              <a:rPr lang="en-GB" sz="3600" dirty="0">
                <a:solidFill>
                  <a:schemeClr val="tx2"/>
                </a:solidFill>
              </a:rPr>
              <a:t>COLLECTIVE REDUNDANCY</a:t>
            </a:r>
            <a:br>
              <a:rPr lang="en-GB" sz="3600" dirty="0">
                <a:solidFill>
                  <a:schemeClr val="tx2"/>
                </a:solidFill>
              </a:rPr>
            </a:br>
            <a:r>
              <a:rPr lang="en-GB" sz="3600" dirty="0">
                <a:solidFill>
                  <a:schemeClr val="tx2"/>
                </a:solidFill>
              </a:rPr>
              <a:t>CONSULTATION</a:t>
            </a:r>
          </a:p>
        </p:txBody>
      </p:sp>
      <p:sp>
        <p:nvSpPr>
          <p:cNvPr id="3" name="Content Placeholder 2">
            <a:extLst>
              <a:ext uri="{FF2B5EF4-FFF2-40B4-BE49-F238E27FC236}">
                <a16:creationId xmlns:a16="http://schemas.microsoft.com/office/drawing/2014/main" id="{80CF9415-C29D-C8BC-258C-5504330B6728}"/>
              </a:ext>
            </a:extLst>
          </p:cNvPr>
          <p:cNvSpPr>
            <a:spLocks noGrp="1"/>
          </p:cNvSpPr>
          <p:nvPr>
            <p:ph idx="1"/>
          </p:nvPr>
        </p:nvSpPr>
        <p:spPr>
          <a:xfrm>
            <a:off x="6172200" y="804672"/>
            <a:ext cx="5221224" cy="5230368"/>
          </a:xfrm>
        </p:spPr>
        <p:txBody>
          <a:bodyPr anchor="ctr">
            <a:normAutofit/>
          </a:bodyPr>
          <a:lstStyle/>
          <a:p>
            <a:r>
              <a:rPr lang="en-GB" sz="1800">
                <a:solidFill>
                  <a:schemeClr val="tx2"/>
                </a:solidFill>
              </a:rPr>
              <a:t>Protective award cap will be double to 180 days</a:t>
            </a:r>
          </a:p>
          <a:p>
            <a:r>
              <a:rPr lang="en-GB" sz="1800">
                <a:solidFill>
                  <a:schemeClr val="tx2"/>
                </a:solidFill>
              </a:rPr>
              <a:t>Govt plans to increase the minimum consultation period where 100+ dismissed to 90 days.</a:t>
            </a:r>
          </a:p>
        </p:txBody>
      </p:sp>
    </p:spTree>
    <p:extLst>
      <p:ext uri="{BB962C8B-B14F-4D97-AF65-F5344CB8AC3E}">
        <p14:creationId xmlns:p14="http://schemas.microsoft.com/office/powerpoint/2010/main" val="190123946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CFFDFA-0E1B-D263-1EAF-AEC86AEA6BD7}"/>
              </a:ext>
            </a:extLst>
          </p:cNvPr>
          <p:cNvSpPr>
            <a:spLocks noGrp="1"/>
          </p:cNvSpPr>
          <p:nvPr>
            <p:ph type="title"/>
          </p:nvPr>
        </p:nvSpPr>
        <p:spPr>
          <a:xfrm>
            <a:off x="1202919" y="284176"/>
            <a:ext cx="9784080" cy="1508760"/>
          </a:xfrm>
        </p:spPr>
        <p:txBody>
          <a:bodyPr>
            <a:normAutofit/>
          </a:bodyPr>
          <a:lstStyle/>
          <a:p>
            <a:r>
              <a:rPr lang="en-GB" dirty="0"/>
              <a:t>NDAS: The Scenario</a:t>
            </a:r>
          </a:p>
        </p:txBody>
      </p:sp>
      <p:sp>
        <p:nvSpPr>
          <p:cNvPr id="3" name="Content Placeholder 2">
            <a:extLst>
              <a:ext uri="{FF2B5EF4-FFF2-40B4-BE49-F238E27FC236}">
                <a16:creationId xmlns:a16="http://schemas.microsoft.com/office/drawing/2014/main" id="{118CCB83-3873-0984-1D68-B5242AB936BA}"/>
              </a:ext>
            </a:extLst>
          </p:cNvPr>
          <p:cNvSpPr>
            <a:spLocks noGrp="1"/>
          </p:cNvSpPr>
          <p:nvPr>
            <p:ph idx="1"/>
          </p:nvPr>
        </p:nvSpPr>
        <p:spPr>
          <a:xfrm>
            <a:off x="1202919" y="2011680"/>
            <a:ext cx="9784080" cy="4206240"/>
          </a:xfrm>
        </p:spPr>
        <p:txBody>
          <a:bodyPr anchor="ctr">
            <a:normAutofit/>
          </a:bodyPr>
          <a:lstStyle/>
          <a:p>
            <a:r>
              <a:rPr lang="en-GB" dirty="0"/>
              <a:t>Christmas party at a solicitor’s firm.</a:t>
            </a:r>
          </a:p>
          <a:p>
            <a:r>
              <a:rPr lang="en-GB" dirty="0"/>
              <a:t>The Head of Employment has several too many.</a:t>
            </a:r>
          </a:p>
          <a:p>
            <a:r>
              <a:rPr lang="en-GB" dirty="0"/>
              <a:t>Having in the past caused a trainee solicitor embarrassment with suggestive comments, he grabs her and kisses her on the lips without her consent.</a:t>
            </a:r>
          </a:p>
          <a:p>
            <a:r>
              <a:rPr lang="en-GB" dirty="0"/>
              <a:t>All this is witnessed by an associate in the department.</a:t>
            </a:r>
          </a:p>
          <a:p>
            <a:r>
              <a:rPr lang="en-GB" dirty="0"/>
              <a:t>In the cold light of the following day, he decides it’s essential to get the trainee and associate to sign an agreement which contains a non-disclosure provision.</a:t>
            </a:r>
          </a:p>
        </p:txBody>
      </p:sp>
    </p:spTree>
    <p:extLst>
      <p:ext uri="{BB962C8B-B14F-4D97-AF65-F5344CB8AC3E}">
        <p14:creationId xmlns:p14="http://schemas.microsoft.com/office/powerpoint/2010/main" val="268134566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B972422-B794-4FA8-BCC6-BAF6938A1B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07"/>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orbel" panose="020B0503020204020204"/>
              <a:ea typeface="+mn-ea"/>
              <a:cs typeface="+mn-cs"/>
            </a:endParaRPr>
          </a:p>
        </p:txBody>
      </p:sp>
      <p:sp>
        <p:nvSpPr>
          <p:cNvPr id="2" name="Title 1">
            <a:extLst>
              <a:ext uri="{FF2B5EF4-FFF2-40B4-BE49-F238E27FC236}">
                <a16:creationId xmlns:a16="http://schemas.microsoft.com/office/drawing/2014/main" id="{14D20F5D-DF0F-B27B-A66C-AF9AA33574D7}"/>
              </a:ext>
            </a:extLst>
          </p:cNvPr>
          <p:cNvSpPr>
            <a:spLocks noGrp="1"/>
          </p:cNvSpPr>
          <p:nvPr>
            <p:ph type="title"/>
          </p:nvPr>
        </p:nvSpPr>
        <p:spPr>
          <a:xfrm>
            <a:off x="643467" y="1325880"/>
            <a:ext cx="3089437" cy="4206240"/>
          </a:xfrm>
        </p:spPr>
        <p:txBody>
          <a:bodyPr>
            <a:normAutofit/>
          </a:bodyPr>
          <a:lstStyle/>
          <a:p>
            <a:pPr algn="r"/>
            <a:r>
              <a:rPr lang="en-GB" sz="3200" b="1">
                <a:solidFill>
                  <a:schemeClr val="tx1"/>
                </a:solidFill>
              </a:rPr>
              <a:t>Victims and Prisoners Act 2024</a:t>
            </a:r>
          </a:p>
        </p:txBody>
      </p:sp>
      <p:sp>
        <p:nvSpPr>
          <p:cNvPr id="10" name="Rectangle 9">
            <a:extLst>
              <a:ext uri="{FF2B5EF4-FFF2-40B4-BE49-F238E27FC236}">
                <a16:creationId xmlns:a16="http://schemas.microsoft.com/office/drawing/2014/main" id="{89DE9E2B-5611-49C8-862E-AD4D43A8AA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5668" cy="482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Corbel" panose="020B0503020204020204"/>
              <a:ea typeface="+mn-ea"/>
              <a:cs typeface="+mn-cs"/>
            </a:endParaRPr>
          </a:p>
        </p:txBody>
      </p:sp>
      <p:cxnSp>
        <p:nvCxnSpPr>
          <p:cNvPr id="12" name="Straight Connector 11">
            <a:extLst>
              <a:ext uri="{FF2B5EF4-FFF2-40B4-BE49-F238E27FC236}">
                <a16:creationId xmlns:a16="http://schemas.microsoft.com/office/drawing/2014/main" id="{5296EC4F-8732-481B-94CB-C98E4EF297F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059935" y="1836869"/>
            <a:ext cx="0" cy="3184263"/>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357EB778-6673-7280-B052-1840B4DC9EDA}"/>
              </a:ext>
            </a:extLst>
          </p:cNvPr>
          <p:cNvSpPr>
            <a:spLocks noGrp="1"/>
          </p:cNvSpPr>
          <p:nvPr>
            <p:ph idx="1"/>
          </p:nvPr>
        </p:nvSpPr>
        <p:spPr>
          <a:xfrm>
            <a:off x="4381668" y="1126067"/>
            <a:ext cx="6605331" cy="4605866"/>
          </a:xfrm>
        </p:spPr>
        <p:txBody>
          <a:bodyPr anchor="ctr">
            <a:normAutofit/>
          </a:bodyPr>
          <a:lstStyle/>
          <a:p>
            <a:r>
              <a:rPr lang="en-GB" sz="2000" b="1" dirty="0"/>
              <a:t>VPA 2024 s. 17 </a:t>
            </a:r>
            <a:r>
              <a:rPr lang="en-GB" sz="2000" dirty="0"/>
              <a:t>came into force on 1 October 2025</a:t>
            </a:r>
          </a:p>
          <a:p>
            <a:r>
              <a:rPr lang="en-GB" sz="2000" dirty="0"/>
              <a:t>Covers </a:t>
            </a:r>
            <a:r>
              <a:rPr lang="en-GB" sz="2000" b="1" dirty="0"/>
              <a:t>Victims </a:t>
            </a:r>
            <a:r>
              <a:rPr lang="en-GB" sz="2000" dirty="0"/>
              <a:t>of </a:t>
            </a:r>
            <a:r>
              <a:rPr lang="en-GB" sz="2000" b="1" dirty="0"/>
              <a:t>Criminal Conduct</a:t>
            </a:r>
          </a:p>
          <a:p>
            <a:r>
              <a:rPr lang="en-GB" sz="2000" b="1" dirty="0"/>
              <a:t>Criminal Conduct </a:t>
            </a:r>
            <a:r>
              <a:rPr lang="en-GB" sz="2000" dirty="0"/>
              <a:t>= conduct which constitutes an offence</a:t>
            </a:r>
          </a:p>
          <a:p>
            <a:r>
              <a:rPr lang="en-GB" sz="2000" b="1" dirty="0"/>
              <a:t>Victim?</a:t>
            </a:r>
          </a:p>
          <a:p>
            <a:pPr lvl="1"/>
            <a:r>
              <a:rPr lang="en-GB" dirty="0"/>
              <a:t>Person subjected to criminal conduct; and</a:t>
            </a:r>
          </a:p>
          <a:p>
            <a:pPr lvl="1"/>
            <a:r>
              <a:rPr lang="en-GB" dirty="0"/>
              <a:t>Person who has seen, heard or otherwise directly experienced the effects of criminal conduct at the time the criminal conduct occurred.</a:t>
            </a:r>
          </a:p>
          <a:p>
            <a:pPr lvl="1"/>
            <a:r>
              <a:rPr lang="en-GB" dirty="0"/>
              <a:t>Includes anyone who </a:t>
            </a:r>
            <a:r>
              <a:rPr lang="en-GB" b="1" dirty="0"/>
              <a:t>reasonably believes </a:t>
            </a:r>
            <a:r>
              <a:rPr lang="en-GB" dirty="0"/>
              <a:t>they are a victim</a:t>
            </a:r>
          </a:p>
          <a:p>
            <a:endParaRPr lang="en-GB" sz="1800" b="1" dirty="0"/>
          </a:p>
        </p:txBody>
      </p:sp>
      <p:sp>
        <p:nvSpPr>
          <p:cNvPr id="14" name="Rectangle 13">
            <a:extLst>
              <a:ext uri="{FF2B5EF4-FFF2-40B4-BE49-F238E27FC236}">
                <a16:creationId xmlns:a16="http://schemas.microsoft.com/office/drawing/2014/main" id="{519C7155-1644-4C60-B0B5-32B1800D60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375400"/>
            <a:ext cx="12195668" cy="482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Corbel" panose="020B0503020204020204"/>
              <a:ea typeface="+mn-ea"/>
              <a:cs typeface="+mn-cs"/>
            </a:endParaRPr>
          </a:p>
        </p:txBody>
      </p:sp>
    </p:spTree>
    <p:extLst>
      <p:ext uri="{BB962C8B-B14F-4D97-AF65-F5344CB8AC3E}">
        <p14:creationId xmlns:p14="http://schemas.microsoft.com/office/powerpoint/2010/main" val="161325762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B972422-B794-4FA8-BCC6-BAF6938A1B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07"/>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orbel" panose="020B0503020204020204"/>
              <a:ea typeface="+mn-ea"/>
              <a:cs typeface="+mn-cs"/>
            </a:endParaRPr>
          </a:p>
        </p:txBody>
      </p:sp>
      <p:sp>
        <p:nvSpPr>
          <p:cNvPr id="2" name="Title 1">
            <a:extLst>
              <a:ext uri="{FF2B5EF4-FFF2-40B4-BE49-F238E27FC236}">
                <a16:creationId xmlns:a16="http://schemas.microsoft.com/office/drawing/2014/main" id="{AF8443D0-B4CB-6D77-928C-011D57836017}"/>
              </a:ext>
            </a:extLst>
          </p:cNvPr>
          <p:cNvSpPr>
            <a:spLocks noGrp="1"/>
          </p:cNvSpPr>
          <p:nvPr>
            <p:ph type="title"/>
          </p:nvPr>
        </p:nvSpPr>
        <p:spPr>
          <a:xfrm>
            <a:off x="643467" y="1325880"/>
            <a:ext cx="3089437" cy="4206240"/>
          </a:xfrm>
        </p:spPr>
        <p:txBody>
          <a:bodyPr>
            <a:normAutofit/>
          </a:bodyPr>
          <a:lstStyle/>
          <a:p>
            <a:pPr algn="r"/>
            <a:r>
              <a:rPr lang="en-GB" sz="3200" b="1">
                <a:solidFill>
                  <a:schemeClr val="tx1"/>
                </a:solidFill>
              </a:rPr>
              <a:t>Victims and Prisoners Act 2024</a:t>
            </a:r>
          </a:p>
        </p:txBody>
      </p:sp>
      <p:sp>
        <p:nvSpPr>
          <p:cNvPr id="10" name="Rectangle 9">
            <a:extLst>
              <a:ext uri="{FF2B5EF4-FFF2-40B4-BE49-F238E27FC236}">
                <a16:creationId xmlns:a16="http://schemas.microsoft.com/office/drawing/2014/main" id="{89DE9E2B-5611-49C8-862E-AD4D43A8AA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5668" cy="482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Corbel" panose="020B0503020204020204"/>
              <a:ea typeface="+mn-ea"/>
              <a:cs typeface="+mn-cs"/>
            </a:endParaRPr>
          </a:p>
        </p:txBody>
      </p:sp>
      <p:cxnSp>
        <p:nvCxnSpPr>
          <p:cNvPr id="12" name="Straight Connector 11">
            <a:extLst>
              <a:ext uri="{FF2B5EF4-FFF2-40B4-BE49-F238E27FC236}">
                <a16:creationId xmlns:a16="http://schemas.microsoft.com/office/drawing/2014/main" id="{5296EC4F-8732-481B-94CB-C98E4EF297F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059935" y="1836869"/>
            <a:ext cx="0" cy="3184263"/>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58C5C573-6D82-1B85-73FE-F86433C87F1D}"/>
              </a:ext>
            </a:extLst>
          </p:cNvPr>
          <p:cNvSpPr>
            <a:spLocks noGrp="1"/>
          </p:cNvSpPr>
          <p:nvPr>
            <p:ph idx="1"/>
          </p:nvPr>
        </p:nvSpPr>
        <p:spPr>
          <a:xfrm>
            <a:off x="4381668" y="1126067"/>
            <a:ext cx="6605331" cy="4605866"/>
          </a:xfrm>
        </p:spPr>
        <p:txBody>
          <a:bodyPr anchor="ctr">
            <a:normAutofit/>
          </a:bodyPr>
          <a:lstStyle/>
          <a:p>
            <a:r>
              <a:rPr lang="en-GB" sz="2000" b="1" dirty="0"/>
              <a:t>VPA 2024 s. 17 (1) </a:t>
            </a:r>
            <a:r>
              <a:rPr lang="en-GB" sz="2000" dirty="0"/>
              <a:t>renders void any provision:</a:t>
            </a:r>
          </a:p>
          <a:p>
            <a:pPr lvl="1"/>
            <a:endParaRPr lang="en-GB" dirty="0"/>
          </a:p>
          <a:p>
            <a:pPr marL="228600" lvl="1" indent="0">
              <a:buNone/>
            </a:pPr>
            <a:r>
              <a:rPr lang="en-GB" dirty="0"/>
              <a:t> “in so far as it purports to preclude the making of a disclosure falling within subsection (2)”</a:t>
            </a:r>
            <a:endParaRPr lang="en-GB" b="1" dirty="0"/>
          </a:p>
          <a:p>
            <a:pPr marL="228600" lvl="1" indent="0">
              <a:buNone/>
            </a:pPr>
            <a:endParaRPr lang="en-GB" b="1" dirty="0"/>
          </a:p>
          <a:p>
            <a:r>
              <a:rPr lang="en-GB" sz="2000" dirty="0"/>
              <a:t>Disclosures falling within subsection (2) are each defined by the </a:t>
            </a:r>
            <a:r>
              <a:rPr lang="en-GB" sz="2000" b="1" dirty="0"/>
              <a:t>person to whom </a:t>
            </a:r>
            <a:r>
              <a:rPr lang="en-GB" sz="2000" dirty="0"/>
              <a:t>they are made and the </a:t>
            </a:r>
            <a:r>
              <a:rPr lang="en-GB" sz="2000" b="1" dirty="0"/>
              <a:t>reason</a:t>
            </a:r>
            <a:r>
              <a:rPr lang="en-GB" sz="2000" dirty="0"/>
              <a:t> for the disclosure</a:t>
            </a:r>
          </a:p>
        </p:txBody>
      </p:sp>
      <p:sp>
        <p:nvSpPr>
          <p:cNvPr id="14" name="Rectangle 13">
            <a:extLst>
              <a:ext uri="{FF2B5EF4-FFF2-40B4-BE49-F238E27FC236}">
                <a16:creationId xmlns:a16="http://schemas.microsoft.com/office/drawing/2014/main" id="{519C7155-1644-4C60-B0B5-32B1800D60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375400"/>
            <a:ext cx="12195668" cy="482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Corbel" panose="020B0503020204020204"/>
              <a:ea typeface="+mn-ea"/>
              <a:cs typeface="+mn-cs"/>
            </a:endParaRPr>
          </a:p>
        </p:txBody>
      </p:sp>
    </p:spTree>
    <p:extLst>
      <p:ext uri="{BB962C8B-B14F-4D97-AF65-F5344CB8AC3E}">
        <p14:creationId xmlns:p14="http://schemas.microsoft.com/office/powerpoint/2010/main" val="3447182366"/>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CC89735-EFB7-4EA7-BE4C-78310EF2A9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1">
            <a:schemeClr val="l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Corbel" panose="020B0503020204020204"/>
              <a:ea typeface="+mn-ea"/>
              <a:cs typeface="+mn-cs"/>
            </a:endParaRPr>
          </a:p>
        </p:txBody>
      </p:sp>
      <p:sp>
        <p:nvSpPr>
          <p:cNvPr id="11" name="Rectangle 10">
            <a:extLst>
              <a:ext uri="{FF2B5EF4-FFF2-40B4-BE49-F238E27FC236}">
                <a16:creationId xmlns:a16="http://schemas.microsoft.com/office/drawing/2014/main" id="{F6AF2C4F-C608-4E39-89D5-710AA1D727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40358" y="0"/>
            <a:ext cx="4651642" cy="6858000"/>
          </a:xfrm>
          <a:prstGeom prst="rect">
            <a:avLst/>
          </a:prstGeom>
          <a:solidFill>
            <a:srgbClr val="606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orbel" panose="020B0503020204020204"/>
              <a:ea typeface="+mn-ea"/>
              <a:cs typeface="+mn-cs"/>
            </a:endParaRPr>
          </a:p>
        </p:txBody>
      </p:sp>
      <p:sp>
        <p:nvSpPr>
          <p:cNvPr id="13" name="Rectangle 12">
            <a:extLst>
              <a:ext uri="{FF2B5EF4-FFF2-40B4-BE49-F238E27FC236}">
                <a16:creationId xmlns:a16="http://schemas.microsoft.com/office/drawing/2014/main" id="{FE0D7520-FE6C-4F33-9C2E-9B026B9BF9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40358" y="2224216"/>
            <a:ext cx="4651642" cy="173818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orbel" panose="020B0503020204020204"/>
              <a:ea typeface="+mn-ea"/>
              <a:cs typeface="+mn-cs"/>
            </a:endParaRPr>
          </a:p>
        </p:txBody>
      </p:sp>
      <p:sp>
        <p:nvSpPr>
          <p:cNvPr id="2" name="Title 1">
            <a:extLst>
              <a:ext uri="{FF2B5EF4-FFF2-40B4-BE49-F238E27FC236}">
                <a16:creationId xmlns:a16="http://schemas.microsoft.com/office/drawing/2014/main" id="{19A40FC1-ECA6-4EE0-9B61-5BA907AD347A}"/>
              </a:ext>
            </a:extLst>
          </p:cNvPr>
          <p:cNvSpPr>
            <a:spLocks noGrp="1"/>
          </p:cNvSpPr>
          <p:nvPr>
            <p:ph type="title"/>
          </p:nvPr>
        </p:nvSpPr>
        <p:spPr>
          <a:xfrm>
            <a:off x="7663070" y="2338928"/>
            <a:ext cx="4134677" cy="1508760"/>
          </a:xfrm>
        </p:spPr>
        <p:txBody>
          <a:bodyPr>
            <a:normAutofit/>
          </a:bodyPr>
          <a:lstStyle/>
          <a:p>
            <a:r>
              <a:rPr lang="en-GB" sz="3400" b="1"/>
              <a:t>Victims and Prisoners Act 2024</a:t>
            </a:r>
            <a:endParaRPr lang="en-GB" sz="3400"/>
          </a:p>
        </p:txBody>
      </p:sp>
      <p:graphicFrame>
        <p:nvGraphicFramePr>
          <p:cNvPr id="4" name="Content Placeholder 3">
            <a:extLst>
              <a:ext uri="{FF2B5EF4-FFF2-40B4-BE49-F238E27FC236}">
                <a16:creationId xmlns:a16="http://schemas.microsoft.com/office/drawing/2014/main" id="{71B0BE37-4D5F-B35D-4C0A-F196CC29F8B8}"/>
              </a:ext>
            </a:extLst>
          </p:cNvPr>
          <p:cNvGraphicFramePr>
            <a:graphicFrameLocks noGrp="1"/>
          </p:cNvGraphicFramePr>
          <p:nvPr>
            <p:ph idx="1"/>
          </p:nvPr>
        </p:nvGraphicFramePr>
        <p:xfrm>
          <a:off x="965199" y="1238226"/>
          <a:ext cx="5606327" cy="4390493"/>
        </p:xfrm>
        <a:graphic>
          <a:graphicData uri="http://schemas.openxmlformats.org/drawingml/2006/table">
            <a:tbl>
              <a:tblPr firstRow="1" bandRow="1">
                <a:tableStyleId>{5C22544A-7EE6-4342-B048-85BDC9FD1C3A}</a:tableStyleId>
              </a:tblPr>
              <a:tblGrid>
                <a:gridCol w="2462536">
                  <a:extLst>
                    <a:ext uri="{9D8B030D-6E8A-4147-A177-3AD203B41FA5}">
                      <a16:colId xmlns:a16="http://schemas.microsoft.com/office/drawing/2014/main" val="1064260694"/>
                    </a:ext>
                  </a:extLst>
                </a:gridCol>
                <a:gridCol w="3143791">
                  <a:extLst>
                    <a:ext uri="{9D8B030D-6E8A-4147-A177-3AD203B41FA5}">
                      <a16:colId xmlns:a16="http://schemas.microsoft.com/office/drawing/2014/main" val="3321044829"/>
                    </a:ext>
                  </a:extLst>
                </a:gridCol>
              </a:tblGrid>
              <a:tr h="437607">
                <a:tc>
                  <a:txBody>
                    <a:bodyPr/>
                    <a:lstStyle/>
                    <a:p>
                      <a:r>
                        <a:rPr lang="en-GB" sz="2200" b="1"/>
                        <a:t>To whom?</a:t>
                      </a:r>
                    </a:p>
                  </a:txBody>
                  <a:tcPr marL="72133" marR="72133" marT="36066" marB="36066"/>
                </a:tc>
                <a:tc>
                  <a:txBody>
                    <a:bodyPr/>
                    <a:lstStyle/>
                    <a:p>
                      <a:r>
                        <a:rPr lang="en-GB" sz="2200"/>
                        <a:t>Purpose</a:t>
                      </a:r>
                    </a:p>
                  </a:txBody>
                  <a:tcPr marL="72133" marR="72133" marT="36066" marB="36066"/>
                </a:tc>
                <a:extLst>
                  <a:ext uri="{0D108BD9-81ED-4DB2-BD59-A6C34878D82A}">
                    <a16:rowId xmlns:a16="http://schemas.microsoft.com/office/drawing/2014/main" val="2674630695"/>
                  </a:ext>
                </a:extLst>
              </a:tr>
              <a:tr h="750182">
                <a:tc>
                  <a:txBody>
                    <a:bodyPr/>
                    <a:lstStyle/>
                    <a:p>
                      <a:r>
                        <a:rPr lang="en-GB" sz="1400"/>
                        <a:t>The Police</a:t>
                      </a:r>
                    </a:p>
                    <a:p>
                      <a:r>
                        <a:rPr lang="en-GB" sz="1400"/>
                        <a:t>Those who exercise law enforcement functions</a:t>
                      </a:r>
                    </a:p>
                  </a:txBody>
                  <a:tcPr marL="72133" marR="72133" marT="36066" marB="36066"/>
                </a:tc>
                <a:tc>
                  <a:txBody>
                    <a:bodyPr/>
                    <a:lstStyle/>
                    <a:p>
                      <a:r>
                        <a:rPr lang="en-GB" sz="1400"/>
                        <a:t>Law enforcement functions being exercised in relation to the conduct</a:t>
                      </a:r>
                    </a:p>
                  </a:txBody>
                  <a:tcPr marL="72133" marR="72133" marT="36066" marB="36066"/>
                </a:tc>
                <a:extLst>
                  <a:ext uri="{0D108BD9-81ED-4DB2-BD59-A6C34878D82A}">
                    <a16:rowId xmlns:a16="http://schemas.microsoft.com/office/drawing/2014/main" val="3457958017"/>
                  </a:ext>
                </a:extLst>
              </a:tr>
              <a:tr h="533784">
                <a:tc>
                  <a:txBody>
                    <a:bodyPr/>
                    <a:lstStyle/>
                    <a:p>
                      <a:r>
                        <a:rPr lang="en-GB" sz="1400"/>
                        <a:t>Qualified lawyer</a:t>
                      </a:r>
                    </a:p>
                  </a:txBody>
                  <a:tcPr marL="72133" marR="72133" marT="36066" marB="36066"/>
                </a:tc>
                <a:tc>
                  <a:txBody>
                    <a:bodyPr/>
                    <a:lstStyle/>
                    <a:p>
                      <a:r>
                        <a:rPr lang="en-GB" sz="1400"/>
                        <a:t>Seeking legal advice about the conduct</a:t>
                      </a:r>
                    </a:p>
                  </a:txBody>
                  <a:tcPr marL="72133" marR="72133" marT="36066" marB="36066"/>
                </a:tc>
                <a:extLst>
                  <a:ext uri="{0D108BD9-81ED-4DB2-BD59-A6C34878D82A}">
                    <a16:rowId xmlns:a16="http://schemas.microsoft.com/office/drawing/2014/main" val="3670623116"/>
                  </a:ext>
                </a:extLst>
              </a:tr>
              <a:tr h="533784">
                <a:tc>
                  <a:txBody>
                    <a:bodyPr/>
                    <a:lstStyle/>
                    <a:p>
                      <a:r>
                        <a:rPr lang="en-GB" sz="1400"/>
                        <a:t>Regulated professionals</a:t>
                      </a:r>
                    </a:p>
                  </a:txBody>
                  <a:tcPr marL="72133" marR="72133" marT="36066" marB="36066"/>
                </a:tc>
                <a:tc>
                  <a:txBody>
                    <a:bodyPr/>
                    <a:lstStyle/>
                    <a:p>
                      <a:r>
                        <a:rPr lang="en-GB" sz="1400"/>
                        <a:t>Obtaining professional support in relation to the conduct</a:t>
                      </a:r>
                    </a:p>
                  </a:txBody>
                  <a:tcPr marL="72133" marR="72133" marT="36066" marB="36066"/>
                </a:tc>
                <a:extLst>
                  <a:ext uri="{0D108BD9-81ED-4DB2-BD59-A6C34878D82A}">
                    <a16:rowId xmlns:a16="http://schemas.microsoft.com/office/drawing/2014/main" val="1007558234"/>
                  </a:ext>
                </a:extLst>
              </a:tr>
              <a:tr h="533784">
                <a:tc>
                  <a:txBody>
                    <a:bodyPr/>
                    <a:lstStyle/>
                    <a:p>
                      <a:r>
                        <a:rPr lang="en-GB" sz="1400"/>
                        <a:t>Providers of victim support</a:t>
                      </a:r>
                    </a:p>
                  </a:txBody>
                  <a:tcPr marL="72133" marR="72133" marT="36066" marB="36066"/>
                </a:tc>
                <a:tc>
                  <a:txBody>
                    <a:bodyPr/>
                    <a:lstStyle/>
                    <a:p>
                      <a:r>
                        <a:rPr lang="en-GB" sz="1400"/>
                        <a:t>Obtaining support in relation to the conduct</a:t>
                      </a:r>
                    </a:p>
                  </a:txBody>
                  <a:tcPr marL="72133" marR="72133" marT="36066" marB="36066"/>
                </a:tc>
                <a:extLst>
                  <a:ext uri="{0D108BD9-81ED-4DB2-BD59-A6C34878D82A}">
                    <a16:rowId xmlns:a16="http://schemas.microsoft.com/office/drawing/2014/main" val="1627443709"/>
                  </a:ext>
                </a:extLst>
              </a:tr>
              <a:tr h="533784">
                <a:tc>
                  <a:txBody>
                    <a:bodyPr/>
                    <a:lstStyle/>
                    <a:p>
                      <a:r>
                        <a:rPr lang="en-GB" sz="1400"/>
                        <a:t>Regulators of professions</a:t>
                      </a:r>
                    </a:p>
                  </a:txBody>
                  <a:tcPr marL="72133" marR="72133" marT="36066" marB="36066"/>
                </a:tc>
                <a:tc>
                  <a:txBody>
                    <a:bodyPr/>
                    <a:lstStyle/>
                    <a:p>
                      <a:r>
                        <a:rPr lang="en-GB" sz="1400"/>
                        <a:t>Co-operating with them in relation to the conduct</a:t>
                      </a:r>
                    </a:p>
                  </a:txBody>
                  <a:tcPr marL="72133" marR="72133" marT="36066" marB="36066"/>
                </a:tc>
                <a:extLst>
                  <a:ext uri="{0D108BD9-81ED-4DB2-BD59-A6C34878D82A}">
                    <a16:rowId xmlns:a16="http://schemas.microsoft.com/office/drawing/2014/main" val="2644838139"/>
                  </a:ext>
                </a:extLst>
              </a:tr>
              <a:tr h="533784">
                <a:tc>
                  <a:txBody>
                    <a:bodyPr/>
                    <a:lstStyle/>
                    <a:p>
                      <a:r>
                        <a:rPr lang="en-GB" sz="1400"/>
                        <a:t>Those authorised to receive info on behalf of the above</a:t>
                      </a:r>
                    </a:p>
                  </a:txBody>
                  <a:tcPr marL="72133" marR="72133" marT="36066" marB="36066"/>
                </a:tc>
                <a:tc>
                  <a:txBody>
                    <a:bodyPr/>
                    <a:lstStyle/>
                    <a:p>
                      <a:r>
                        <a:rPr lang="en-GB" sz="1400"/>
                        <a:t>The relevant purpose above</a:t>
                      </a:r>
                    </a:p>
                  </a:txBody>
                  <a:tcPr marL="72133" marR="72133" marT="36066" marB="36066"/>
                </a:tc>
                <a:extLst>
                  <a:ext uri="{0D108BD9-81ED-4DB2-BD59-A6C34878D82A}">
                    <a16:rowId xmlns:a16="http://schemas.microsoft.com/office/drawing/2014/main" val="224088387"/>
                  </a:ext>
                </a:extLst>
              </a:tr>
              <a:tr h="533784">
                <a:tc>
                  <a:txBody>
                    <a:bodyPr/>
                    <a:lstStyle/>
                    <a:p>
                      <a:r>
                        <a:rPr lang="en-GB" sz="1400"/>
                        <a:t>To a child, parent or partner of the victim</a:t>
                      </a:r>
                    </a:p>
                  </a:txBody>
                  <a:tcPr marL="72133" marR="72133" marT="36066" marB="36066"/>
                </a:tc>
                <a:tc>
                  <a:txBody>
                    <a:bodyPr/>
                    <a:lstStyle/>
                    <a:p>
                      <a:r>
                        <a:rPr lang="en-GB" sz="1400"/>
                        <a:t>Obtaining support in relation to the conduct</a:t>
                      </a:r>
                    </a:p>
                  </a:txBody>
                  <a:tcPr marL="72133" marR="72133" marT="36066" marB="36066"/>
                </a:tc>
                <a:extLst>
                  <a:ext uri="{0D108BD9-81ED-4DB2-BD59-A6C34878D82A}">
                    <a16:rowId xmlns:a16="http://schemas.microsoft.com/office/drawing/2014/main" val="1870214401"/>
                  </a:ext>
                </a:extLst>
              </a:tr>
            </a:tbl>
          </a:graphicData>
        </a:graphic>
      </p:graphicFrame>
    </p:spTree>
    <p:extLst>
      <p:ext uri="{BB962C8B-B14F-4D97-AF65-F5344CB8AC3E}">
        <p14:creationId xmlns:p14="http://schemas.microsoft.com/office/powerpoint/2010/main" val="2914125875"/>
      </p:ext>
    </p:extLst>
  </p:cSld>
  <p:clrMapOvr>
    <a:overrideClrMapping bg1="lt1" tx1="dk1" bg2="lt2" tx2="dk2" accent1="accent1" accent2="accent2" accent3="accent3" accent4="accent4" accent5="accent5" accent6="accent6" hlink="hlink" folHlink="folHlink"/>
  </p:clrMapOvr>
</p:sld>
</file>

<file path=ppt/slides/slide5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B972422-B794-4FA8-BCC6-BAF6938A1B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07"/>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orbel" panose="020B0503020204020204"/>
              <a:ea typeface="+mn-ea"/>
              <a:cs typeface="+mn-cs"/>
            </a:endParaRPr>
          </a:p>
        </p:txBody>
      </p:sp>
      <p:sp>
        <p:nvSpPr>
          <p:cNvPr id="2" name="Title 1">
            <a:extLst>
              <a:ext uri="{FF2B5EF4-FFF2-40B4-BE49-F238E27FC236}">
                <a16:creationId xmlns:a16="http://schemas.microsoft.com/office/drawing/2014/main" id="{9E807E20-579F-905E-758E-C72350B20A83}"/>
              </a:ext>
            </a:extLst>
          </p:cNvPr>
          <p:cNvSpPr>
            <a:spLocks noGrp="1"/>
          </p:cNvSpPr>
          <p:nvPr>
            <p:ph type="title"/>
          </p:nvPr>
        </p:nvSpPr>
        <p:spPr>
          <a:xfrm>
            <a:off x="643467" y="1325880"/>
            <a:ext cx="3089437" cy="4206240"/>
          </a:xfrm>
        </p:spPr>
        <p:txBody>
          <a:bodyPr>
            <a:normAutofit/>
          </a:bodyPr>
          <a:lstStyle/>
          <a:p>
            <a:pPr algn="r"/>
            <a:r>
              <a:rPr lang="en-GB" sz="3200" b="1">
                <a:solidFill>
                  <a:schemeClr val="tx1"/>
                </a:solidFill>
              </a:rPr>
              <a:t>Victims and Prisoners Act 2024</a:t>
            </a:r>
            <a:endParaRPr lang="en-GB" sz="3200">
              <a:solidFill>
                <a:schemeClr val="tx1"/>
              </a:solidFill>
            </a:endParaRPr>
          </a:p>
        </p:txBody>
      </p:sp>
      <p:sp>
        <p:nvSpPr>
          <p:cNvPr id="10" name="Rectangle 9">
            <a:extLst>
              <a:ext uri="{FF2B5EF4-FFF2-40B4-BE49-F238E27FC236}">
                <a16:creationId xmlns:a16="http://schemas.microsoft.com/office/drawing/2014/main" id="{89DE9E2B-5611-49C8-862E-AD4D43A8AA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5668" cy="482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Corbel" panose="020B0503020204020204"/>
              <a:ea typeface="+mn-ea"/>
              <a:cs typeface="+mn-cs"/>
            </a:endParaRPr>
          </a:p>
        </p:txBody>
      </p:sp>
      <p:cxnSp>
        <p:nvCxnSpPr>
          <p:cNvPr id="12" name="Straight Connector 11">
            <a:extLst>
              <a:ext uri="{FF2B5EF4-FFF2-40B4-BE49-F238E27FC236}">
                <a16:creationId xmlns:a16="http://schemas.microsoft.com/office/drawing/2014/main" id="{5296EC4F-8732-481B-94CB-C98E4EF297F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059935" y="1836869"/>
            <a:ext cx="0" cy="3184263"/>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8228A846-481A-6A20-D008-FC3FE69B92DA}"/>
              </a:ext>
            </a:extLst>
          </p:cNvPr>
          <p:cNvSpPr>
            <a:spLocks noGrp="1"/>
          </p:cNvSpPr>
          <p:nvPr>
            <p:ph idx="1"/>
          </p:nvPr>
        </p:nvSpPr>
        <p:spPr>
          <a:xfrm>
            <a:off x="4381668" y="1126067"/>
            <a:ext cx="6605331" cy="4605866"/>
          </a:xfrm>
        </p:spPr>
        <p:txBody>
          <a:bodyPr anchor="ctr">
            <a:normAutofit/>
          </a:bodyPr>
          <a:lstStyle/>
          <a:p>
            <a:r>
              <a:rPr lang="en-GB" sz="2000" b="1" dirty="0"/>
              <a:t>VPA 2024 s. 17(3) </a:t>
            </a:r>
            <a:r>
              <a:rPr lang="en-GB" sz="2000" dirty="0"/>
              <a:t>provides that a clause will </a:t>
            </a:r>
            <a:r>
              <a:rPr lang="en-GB" sz="2000" b="1" dirty="0"/>
              <a:t>not </a:t>
            </a:r>
            <a:r>
              <a:rPr lang="en-GB" sz="2000" dirty="0"/>
              <a:t>be void in so far as it purports to preclude a disclosure made “</a:t>
            </a:r>
            <a:r>
              <a:rPr lang="en-GB" sz="2000" b="1" dirty="0"/>
              <a:t>for the primary purpose of releasing the information into the public domain</a:t>
            </a:r>
            <a:r>
              <a:rPr lang="en-GB" sz="2000" dirty="0"/>
              <a:t>”.</a:t>
            </a:r>
          </a:p>
          <a:p>
            <a:r>
              <a:rPr lang="en-GB" sz="2000" dirty="0"/>
              <a:t>Power conferred for further development:</a:t>
            </a:r>
          </a:p>
          <a:p>
            <a:pPr lvl="1"/>
            <a:r>
              <a:rPr lang="en-GB" dirty="0"/>
              <a:t>To add more “permitted disclosures”, e.g. to the CICB</a:t>
            </a:r>
          </a:p>
          <a:p>
            <a:pPr lvl="1"/>
            <a:r>
              <a:rPr lang="en-GB" dirty="0"/>
              <a:t>To cover other clauses, e.g. perhaps </a:t>
            </a:r>
            <a:r>
              <a:rPr lang="en-GB" b="1" dirty="0"/>
              <a:t>clawback </a:t>
            </a:r>
            <a:r>
              <a:rPr lang="en-GB" dirty="0"/>
              <a:t>provisions</a:t>
            </a:r>
          </a:p>
          <a:p>
            <a:r>
              <a:rPr lang="en-GB" sz="2000" dirty="0"/>
              <a:t>But new regs cannot extend to cover non-victims or disclosures not concerned with specific criminal conduct.</a:t>
            </a:r>
          </a:p>
        </p:txBody>
      </p:sp>
      <p:sp>
        <p:nvSpPr>
          <p:cNvPr id="14" name="Rectangle 13">
            <a:extLst>
              <a:ext uri="{FF2B5EF4-FFF2-40B4-BE49-F238E27FC236}">
                <a16:creationId xmlns:a16="http://schemas.microsoft.com/office/drawing/2014/main" id="{519C7155-1644-4C60-B0B5-32B1800D60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375400"/>
            <a:ext cx="12195668" cy="482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Corbel" panose="020B0503020204020204"/>
              <a:ea typeface="+mn-ea"/>
              <a:cs typeface="+mn-cs"/>
            </a:endParaRPr>
          </a:p>
        </p:txBody>
      </p:sp>
    </p:spTree>
    <p:extLst>
      <p:ext uri="{BB962C8B-B14F-4D97-AF65-F5344CB8AC3E}">
        <p14:creationId xmlns:p14="http://schemas.microsoft.com/office/powerpoint/2010/main" val="350303642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B972422-B794-4FA8-BCC6-BAF6938A1B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07"/>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orbel" panose="020B0503020204020204"/>
              <a:ea typeface="+mn-ea"/>
              <a:cs typeface="+mn-cs"/>
            </a:endParaRPr>
          </a:p>
        </p:txBody>
      </p:sp>
      <p:sp>
        <p:nvSpPr>
          <p:cNvPr id="2" name="Title 1">
            <a:extLst>
              <a:ext uri="{FF2B5EF4-FFF2-40B4-BE49-F238E27FC236}">
                <a16:creationId xmlns:a16="http://schemas.microsoft.com/office/drawing/2014/main" id="{D8087D7D-D51B-7A2E-B790-0B1F0DCE6F4C}"/>
              </a:ext>
            </a:extLst>
          </p:cNvPr>
          <p:cNvSpPr>
            <a:spLocks noGrp="1"/>
          </p:cNvSpPr>
          <p:nvPr>
            <p:ph type="title"/>
          </p:nvPr>
        </p:nvSpPr>
        <p:spPr>
          <a:xfrm>
            <a:off x="643467" y="1325880"/>
            <a:ext cx="3089437" cy="4206240"/>
          </a:xfrm>
        </p:spPr>
        <p:txBody>
          <a:bodyPr>
            <a:normAutofit/>
          </a:bodyPr>
          <a:lstStyle/>
          <a:p>
            <a:pPr algn="r"/>
            <a:r>
              <a:rPr lang="en-GB" sz="3200" b="1" dirty="0">
                <a:solidFill>
                  <a:schemeClr val="tx1"/>
                </a:solidFill>
              </a:rPr>
              <a:t>Employment Rights bill 2025</a:t>
            </a:r>
            <a:endParaRPr lang="en-GB" sz="3200" dirty="0">
              <a:solidFill>
                <a:schemeClr val="tx1"/>
              </a:solidFill>
            </a:endParaRPr>
          </a:p>
        </p:txBody>
      </p:sp>
      <p:sp>
        <p:nvSpPr>
          <p:cNvPr id="10" name="Rectangle 9">
            <a:extLst>
              <a:ext uri="{FF2B5EF4-FFF2-40B4-BE49-F238E27FC236}">
                <a16:creationId xmlns:a16="http://schemas.microsoft.com/office/drawing/2014/main" id="{89DE9E2B-5611-49C8-862E-AD4D43A8AA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5668" cy="482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Corbel" panose="020B0503020204020204"/>
              <a:ea typeface="+mn-ea"/>
              <a:cs typeface="+mn-cs"/>
            </a:endParaRPr>
          </a:p>
        </p:txBody>
      </p:sp>
      <p:cxnSp>
        <p:nvCxnSpPr>
          <p:cNvPr id="12" name="Straight Connector 11">
            <a:extLst>
              <a:ext uri="{FF2B5EF4-FFF2-40B4-BE49-F238E27FC236}">
                <a16:creationId xmlns:a16="http://schemas.microsoft.com/office/drawing/2014/main" id="{5296EC4F-8732-481B-94CB-C98E4EF297F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059935" y="1836869"/>
            <a:ext cx="0" cy="3184263"/>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331BE6D6-AD56-B162-B2F0-8FD34FE01672}"/>
              </a:ext>
            </a:extLst>
          </p:cNvPr>
          <p:cNvSpPr>
            <a:spLocks noGrp="1"/>
          </p:cNvSpPr>
          <p:nvPr>
            <p:ph idx="1"/>
          </p:nvPr>
        </p:nvSpPr>
        <p:spPr>
          <a:xfrm>
            <a:off x="4381668" y="1126067"/>
            <a:ext cx="6605331" cy="4605866"/>
          </a:xfrm>
        </p:spPr>
        <p:txBody>
          <a:bodyPr anchor="ctr">
            <a:normAutofit/>
          </a:bodyPr>
          <a:lstStyle/>
          <a:p>
            <a:pPr marL="0" indent="0">
              <a:buNone/>
            </a:pPr>
            <a:r>
              <a:rPr lang="en-GB" sz="2400" b="1" dirty="0"/>
              <a:t>Protection of Disclosures relating to sexual harassment</a:t>
            </a:r>
          </a:p>
          <a:p>
            <a:r>
              <a:rPr lang="en-GB" sz="2400" b="1" dirty="0"/>
              <a:t>Clause 23 </a:t>
            </a:r>
            <a:r>
              <a:rPr lang="en-GB" sz="2400" dirty="0"/>
              <a:t>inserts a new </a:t>
            </a:r>
            <a:r>
              <a:rPr lang="en-GB" sz="2400" b="1" dirty="0"/>
              <a:t>ERA 1996</a:t>
            </a:r>
            <a:r>
              <a:rPr lang="en-GB" sz="2400" dirty="0"/>
              <a:t> </a:t>
            </a:r>
            <a:r>
              <a:rPr lang="en-GB" sz="2400" b="1" dirty="0"/>
              <a:t>s. 43B(da)</a:t>
            </a:r>
          </a:p>
          <a:p>
            <a:r>
              <a:rPr lang="en-GB" sz="2400" dirty="0"/>
              <a:t>It adds to the list of things that a whistleblower may reasonably believe information tends to show:</a:t>
            </a:r>
          </a:p>
          <a:p>
            <a:pPr lvl="1"/>
            <a:r>
              <a:rPr lang="en-GB" sz="2400" dirty="0"/>
              <a:t>“that sexual harassment has occurred, is occurring or is likely to occur”</a:t>
            </a:r>
          </a:p>
          <a:p>
            <a:endParaRPr lang="en-GB" sz="1800" dirty="0"/>
          </a:p>
        </p:txBody>
      </p:sp>
      <p:sp>
        <p:nvSpPr>
          <p:cNvPr id="14" name="Rectangle 13">
            <a:extLst>
              <a:ext uri="{FF2B5EF4-FFF2-40B4-BE49-F238E27FC236}">
                <a16:creationId xmlns:a16="http://schemas.microsoft.com/office/drawing/2014/main" id="{519C7155-1644-4C60-B0B5-32B1800D60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375400"/>
            <a:ext cx="12195668" cy="482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Corbel" panose="020B0503020204020204"/>
              <a:ea typeface="+mn-ea"/>
              <a:cs typeface="+mn-cs"/>
            </a:endParaRPr>
          </a:p>
        </p:txBody>
      </p:sp>
    </p:spTree>
    <p:extLst>
      <p:ext uri="{BB962C8B-B14F-4D97-AF65-F5344CB8AC3E}">
        <p14:creationId xmlns:p14="http://schemas.microsoft.com/office/powerpoint/2010/main" val="32402158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29" name="Group 28">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30" name="Freeform: Shape 29">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1" name="Freeform: Shape 30">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2" name="Freeform: Shape 31">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3" name="Freeform: Shape 32">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24E0756D-20EA-56FB-1D15-3E4D3F743633}"/>
              </a:ext>
            </a:extLst>
          </p:cNvPr>
          <p:cNvSpPr>
            <a:spLocks noGrp="1"/>
          </p:cNvSpPr>
          <p:nvPr>
            <p:ph type="title"/>
          </p:nvPr>
        </p:nvSpPr>
        <p:spPr>
          <a:xfrm>
            <a:off x="640080" y="1243013"/>
            <a:ext cx="3855720" cy="4371974"/>
          </a:xfrm>
        </p:spPr>
        <p:txBody>
          <a:bodyPr>
            <a:normAutofit/>
          </a:bodyPr>
          <a:lstStyle/>
          <a:p>
            <a:r>
              <a:rPr lang="en-GB" sz="3600">
                <a:solidFill>
                  <a:schemeClr val="tx2"/>
                </a:solidFill>
              </a:rPr>
              <a:t>Disability Discrimination: Who is disabled?</a:t>
            </a:r>
          </a:p>
        </p:txBody>
      </p:sp>
      <p:sp>
        <p:nvSpPr>
          <p:cNvPr id="3" name="Content Placeholder 2">
            <a:extLst>
              <a:ext uri="{FF2B5EF4-FFF2-40B4-BE49-F238E27FC236}">
                <a16:creationId xmlns:a16="http://schemas.microsoft.com/office/drawing/2014/main" id="{CAAFCFAC-69BD-F269-A9DF-8E141927CCC1}"/>
              </a:ext>
            </a:extLst>
          </p:cNvPr>
          <p:cNvSpPr>
            <a:spLocks noGrp="1"/>
          </p:cNvSpPr>
          <p:nvPr>
            <p:ph idx="1"/>
          </p:nvPr>
        </p:nvSpPr>
        <p:spPr>
          <a:xfrm>
            <a:off x="6172200" y="804672"/>
            <a:ext cx="5221224" cy="5230368"/>
          </a:xfrm>
        </p:spPr>
        <p:txBody>
          <a:bodyPr anchor="ctr">
            <a:normAutofit/>
          </a:bodyPr>
          <a:lstStyle/>
          <a:p>
            <a:r>
              <a:rPr lang="en-GB" sz="1800">
                <a:solidFill>
                  <a:schemeClr val="tx2"/>
                </a:solidFill>
              </a:rPr>
              <a:t>ET performed wrong comparison when considering impact</a:t>
            </a:r>
          </a:p>
          <a:p>
            <a:r>
              <a:rPr lang="en-GB" sz="1800">
                <a:solidFill>
                  <a:schemeClr val="tx2"/>
                </a:solidFill>
              </a:rPr>
              <a:t>What difficulty would S have had if not impaired.</a:t>
            </a:r>
          </a:p>
          <a:p>
            <a:r>
              <a:rPr lang="en-GB" sz="1800">
                <a:solidFill>
                  <a:schemeClr val="tx2"/>
                </a:solidFill>
              </a:rPr>
              <a:t>Enough to have difficulty with one day-to-day activity</a:t>
            </a:r>
          </a:p>
          <a:p>
            <a:r>
              <a:rPr lang="en-GB" sz="1800">
                <a:solidFill>
                  <a:schemeClr val="tx2"/>
                </a:solidFill>
              </a:rPr>
              <a:t>Focus on what cannot do. Don’t weigh up what he can do against what he cannot.</a:t>
            </a:r>
          </a:p>
        </p:txBody>
      </p:sp>
    </p:spTree>
    <p:extLst>
      <p:ext uri="{BB962C8B-B14F-4D97-AF65-F5344CB8AC3E}">
        <p14:creationId xmlns:p14="http://schemas.microsoft.com/office/powerpoint/2010/main" val="219672988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B972422-B794-4FA8-BCC6-BAF6938A1B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07"/>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orbel" panose="020B0503020204020204"/>
              <a:ea typeface="+mn-ea"/>
              <a:cs typeface="+mn-cs"/>
            </a:endParaRPr>
          </a:p>
        </p:txBody>
      </p:sp>
      <p:sp>
        <p:nvSpPr>
          <p:cNvPr id="2" name="Title 1">
            <a:extLst>
              <a:ext uri="{FF2B5EF4-FFF2-40B4-BE49-F238E27FC236}">
                <a16:creationId xmlns:a16="http://schemas.microsoft.com/office/drawing/2014/main" id="{543ABAE4-5B1F-FD8B-7DD3-BAEAC8D5569F}"/>
              </a:ext>
            </a:extLst>
          </p:cNvPr>
          <p:cNvSpPr>
            <a:spLocks noGrp="1"/>
          </p:cNvSpPr>
          <p:nvPr>
            <p:ph type="title"/>
          </p:nvPr>
        </p:nvSpPr>
        <p:spPr>
          <a:xfrm>
            <a:off x="643467" y="1325880"/>
            <a:ext cx="3089437" cy="4206240"/>
          </a:xfrm>
        </p:spPr>
        <p:txBody>
          <a:bodyPr>
            <a:normAutofit/>
          </a:bodyPr>
          <a:lstStyle/>
          <a:p>
            <a:pPr algn="r"/>
            <a:r>
              <a:rPr lang="en-GB" sz="3200" b="1">
                <a:solidFill>
                  <a:schemeClr val="tx1"/>
                </a:solidFill>
              </a:rPr>
              <a:t>Employment rights bill 2025</a:t>
            </a:r>
          </a:p>
        </p:txBody>
      </p:sp>
      <p:sp>
        <p:nvSpPr>
          <p:cNvPr id="10" name="Rectangle 9">
            <a:extLst>
              <a:ext uri="{FF2B5EF4-FFF2-40B4-BE49-F238E27FC236}">
                <a16:creationId xmlns:a16="http://schemas.microsoft.com/office/drawing/2014/main" id="{89DE9E2B-5611-49C8-862E-AD4D43A8AA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5668" cy="482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Corbel" panose="020B0503020204020204"/>
              <a:ea typeface="+mn-ea"/>
              <a:cs typeface="+mn-cs"/>
            </a:endParaRPr>
          </a:p>
        </p:txBody>
      </p:sp>
      <p:cxnSp>
        <p:nvCxnSpPr>
          <p:cNvPr id="12" name="Straight Connector 11">
            <a:extLst>
              <a:ext uri="{FF2B5EF4-FFF2-40B4-BE49-F238E27FC236}">
                <a16:creationId xmlns:a16="http://schemas.microsoft.com/office/drawing/2014/main" id="{5296EC4F-8732-481B-94CB-C98E4EF297F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059935" y="1836869"/>
            <a:ext cx="0" cy="3184263"/>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E9348EA4-2935-20AF-69AD-ECA466DD5B66}"/>
              </a:ext>
            </a:extLst>
          </p:cNvPr>
          <p:cNvSpPr>
            <a:spLocks noGrp="1"/>
          </p:cNvSpPr>
          <p:nvPr>
            <p:ph idx="1"/>
          </p:nvPr>
        </p:nvSpPr>
        <p:spPr>
          <a:xfrm>
            <a:off x="4381668" y="1126067"/>
            <a:ext cx="6605331" cy="4605866"/>
          </a:xfrm>
        </p:spPr>
        <p:txBody>
          <a:bodyPr anchor="ctr">
            <a:normAutofit/>
          </a:bodyPr>
          <a:lstStyle/>
          <a:p>
            <a:r>
              <a:rPr lang="en-GB" sz="2000" dirty="0"/>
              <a:t>One consequence of the adding of this protection is that </a:t>
            </a:r>
            <a:r>
              <a:rPr lang="en-GB" sz="2000" b="1" dirty="0"/>
              <a:t>ERA 1996</a:t>
            </a:r>
            <a:r>
              <a:rPr lang="en-GB" sz="2000" dirty="0"/>
              <a:t> </a:t>
            </a:r>
            <a:r>
              <a:rPr lang="en-GB" sz="2000" b="1" dirty="0"/>
              <a:t>s. 43 </a:t>
            </a:r>
            <a:r>
              <a:rPr lang="en-GB" sz="2000" dirty="0"/>
              <a:t>is engaged.</a:t>
            </a:r>
          </a:p>
          <a:p>
            <a:r>
              <a:rPr lang="en-GB" sz="2000" dirty="0"/>
              <a:t>It </a:t>
            </a:r>
            <a:r>
              <a:rPr lang="en-GB" sz="2000" b="1" dirty="0"/>
              <a:t>voids </a:t>
            </a:r>
            <a:r>
              <a:rPr lang="en-GB" sz="2000" dirty="0"/>
              <a:t>any provision in so far as it “purports to preclude the worker from making any protected disclosure”</a:t>
            </a:r>
          </a:p>
          <a:p>
            <a:r>
              <a:rPr lang="en-GB" sz="2000" dirty="0"/>
              <a:t>It covers </a:t>
            </a:r>
            <a:r>
              <a:rPr lang="en-GB" sz="2000" b="1" dirty="0"/>
              <a:t>workers</a:t>
            </a:r>
            <a:r>
              <a:rPr lang="en-GB" sz="2000" dirty="0"/>
              <a:t> and not just employees.</a:t>
            </a:r>
          </a:p>
          <a:p>
            <a:r>
              <a:rPr lang="en-GB" sz="2000" dirty="0"/>
              <a:t>It applies to “agreements to refrain from instituting or continuing proceedings” under </a:t>
            </a:r>
            <a:r>
              <a:rPr lang="en-GB" sz="2000" b="1" dirty="0"/>
              <a:t>ERA 1996 </a:t>
            </a:r>
            <a:r>
              <a:rPr lang="en-GB" sz="2000" dirty="0"/>
              <a:t>or for breach of contract.</a:t>
            </a:r>
          </a:p>
          <a:p>
            <a:r>
              <a:rPr lang="en-GB" sz="2000" dirty="0"/>
              <a:t>NOTE: It means that workers are free to make </a:t>
            </a:r>
            <a:r>
              <a:rPr lang="en-GB" sz="2000" b="1" dirty="0"/>
              <a:t>protected </a:t>
            </a:r>
            <a:r>
              <a:rPr lang="en-GB" sz="2000" dirty="0"/>
              <a:t>disclosures. That is not the same as saying they can simply tell who ever they would like to.</a:t>
            </a:r>
          </a:p>
        </p:txBody>
      </p:sp>
      <p:sp>
        <p:nvSpPr>
          <p:cNvPr id="14" name="Rectangle 13">
            <a:extLst>
              <a:ext uri="{FF2B5EF4-FFF2-40B4-BE49-F238E27FC236}">
                <a16:creationId xmlns:a16="http://schemas.microsoft.com/office/drawing/2014/main" id="{519C7155-1644-4C60-B0B5-32B1800D60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375400"/>
            <a:ext cx="12195668" cy="482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Corbel" panose="020B0503020204020204"/>
              <a:ea typeface="+mn-ea"/>
              <a:cs typeface="+mn-cs"/>
            </a:endParaRPr>
          </a:p>
        </p:txBody>
      </p:sp>
    </p:spTree>
    <p:extLst>
      <p:ext uri="{BB962C8B-B14F-4D97-AF65-F5344CB8AC3E}">
        <p14:creationId xmlns:p14="http://schemas.microsoft.com/office/powerpoint/2010/main" val="201531929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B972422-B794-4FA8-BCC6-BAF6938A1B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07"/>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orbel" panose="020B0503020204020204"/>
              <a:ea typeface="+mn-ea"/>
              <a:cs typeface="+mn-cs"/>
            </a:endParaRPr>
          </a:p>
        </p:txBody>
      </p:sp>
      <p:sp>
        <p:nvSpPr>
          <p:cNvPr id="2" name="Title 1">
            <a:extLst>
              <a:ext uri="{FF2B5EF4-FFF2-40B4-BE49-F238E27FC236}">
                <a16:creationId xmlns:a16="http://schemas.microsoft.com/office/drawing/2014/main" id="{EB4A2C35-755D-29BE-6562-A68C171BC05C}"/>
              </a:ext>
            </a:extLst>
          </p:cNvPr>
          <p:cNvSpPr>
            <a:spLocks noGrp="1"/>
          </p:cNvSpPr>
          <p:nvPr>
            <p:ph type="title"/>
          </p:nvPr>
        </p:nvSpPr>
        <p:spPr>
          <a:xfrm>
            <a:off x="643467" y="1325880"/>
            <a:ext cx="3089437" cy="4206240"/>
          </a:xfrm>
        </p:spPr>
        <p:txBody>
          <a:bodyPr>
            <a:normAutofit/>
          </a:bodyPr>
          <a:lstStyle/>
          <a:p>
            <a:pPr algn="r"/>
            <a:r>
              <a:rPr lang="en-GB" sz="3200" b="1">
                <a:solidFill>
                  <a:schemeClr val="tx1"/>
                </a:solidFill>
              </a:rPr>
              <a:t>EMPLOYMENT RIGHTS BILL 2025</a:t>
            </a:r>
          </a:p>
        </p:txBody>
      </p:sp>
      <p:sp>
        <p:nvSpPr>
          <p:cNvPr id="10" name="Rectangle 9">
            <a:extLst>
              <a:ext uri="{FF2B5EF4-FFF2-40B4-BE49-F238E27FC236}">
                <a16:creationId xmlns:a16="http://schemas.microsoft.com/office/drawing/2014/main" id="{89DE9E2B-5611-49C8-862E-AD4D43A8AA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5668" cy="482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Corbel" panose="020B0503020204020204"/>
              <a:ea typeface="+mn-ea"/>
              <a:cs typeface="+mn-cs"/>
            </a:endParaRPr>
          </a:p>
        </p:txBody>
      </p:sp>
      <p:cxnSp>
        <p:nvCxnSpPr>
          <p:cNvPr id="12" name="Straight Connector 11">
            <a:extLst>
              <a:ext uri="{FF2B5EF4-FFF2-40B4-BE49-F238E27FC236}">
                <a16:creationId xmlns:a16="http://schemas.microsoft.com/office/drawing/2014/main" id="{5296EC4F-8732-481B-94CB-C98E4EF297F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059935" y="1836869"/>
            <a:ext cx="0" cy="3184263"/>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D0C9A008-7014-627A-352D-B2F74ED35250}"/>
              </a:ext>
            </a:extLst>
          </p:cNvPr>
          <p:cNvSpPr>
            <a:spLocks noGrp="1"/>
          </p:cNvSpPr>
          <p:nvPr>
            <p:ph idx="1"/>
          </p:nvPr>
        </p:nvSpPr>
        <p:spPr>
          <a:xfrm>
            <a:off x="4381668" y="1126067"/>
            <a:ext cx="6605331" cy="4605866"/>
          </a:xfrm>
        </p:spPr>
        <p:txBody>
          <a:bodyPr anchor="ctr">
            <a:normAutofit/>
          </a:bodyPr>
          <a:lstStyle/>
          <a:p>
            <a:r>
              <a:rPr lang="en-GB" sz="2000" b="1" dirty="0"/>
              <a:t>Contractual Duties of Confidentiality related to Harassment and Discrimination</a:t>
            </a:r>
          </a:p>
          <a:p>
            <a:r>
              <a:rPr lang="en-GB" sz="2000" dirty="0"/>
              <a:t>New </a:t>
            </a:r>
            <a:r>
              <a:rPr lang="en-GB" sz="2000" b="1" dirty="0"/>
              <a:t>ERA 1996 s. 202A</a:t>
            </a:r>
            <a:endParaRPr lang="en-GB" sz="2000" dirty="0"/>
          </a:p>
          <a:p>
            <a:r>
              <a:rPr lang="en-GB" sz="2000" dirty="0"/>
              <a:t>Contractual provisions which purport to preclude a worker from making:</a:t>
            </a:r>
          </a:p>
          <a:p>
            <a:pPr lvl="1"/>
            <a:r>
              <a:rPr lang="en-GB" dirty="0"/>
              <a:t>An allegation of, or a disclosure of information relating to, “relevant harassment or discrimination”; or</a:t>
            </a:r>
          </a:p>
          <a:p>
            <a:pPr lvl="1"/>
            <a:r>
              <a:rPr lang="en-GB" dirty="0"/>
              <a:t>An allegation, or a disclosure of information, relating to the response of an employer of the worker to – </a:t>
            </a:r>
          </a:p>
          <a:p>
            <a:pPr lvl="2"/>
            <a:r>
              <a:rPr lang="en-GB" sz="2000" dirty="0"/>
              <a:t>relevant harassment or discrimination, or</a:t>
            </a:r>
          </a:p>
          <a:p>
            <a:pPr lvl="2"/>
            <a:r>
              <a:rPr lang="en-GB" sz="2000" dirty="0"/>
              <a:t>the making of an allegation or disclosure relating to relevant harassment or discrimination</a:t>
            </a:r>
          </a:p>
        </p:txBody>
      </p:sp>
      <p:sp>
        <p:nvSpPr>
          <p:cNvPr id="14" name="Rectangle 13">
            <a:extLst>
              <a:ext uri="{FF2B5EF4-FFF2-40B4-BE49-F238E27FC236}">
                <a16:creationId xmlns:a16="http://schemas.microsoft.com/office/drawing/2014/main" id="{519C7155-1644-4C60-B0B5-32B1800D60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375400"/>
            <a:ext cx="12195668" cy="482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Corbel" panose="020B0503020204020204"/>
              <a:ea typeface="+mn-ea"/>
              <a:cs typeface="+mn-cs"/>
            </a:endParaRPr>
          </a:p>
        </p:txBody>
      </p:sp>
    </p:spTree>
    <p:extLst>
      <p:ext uri="{BB962C8B-B14F-4D97-AF65-F5344CB8AC3E}">
        <p14:creationId xmlns:p14="http://schemas.microsoft.com/office/powerpoint/2010/main" val="2598943202"/>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B972422-B794-4FA8-BCC6-BAF6938A1B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07"/>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orbel" panose="020B0503020204020204"/>
              <a:ea typeface="+mn-ea"/>
              <a:cs typeface="+mn-cs"/>
            </a:endParaRPr>
          </a:p>
        </p:txBody>
      </p:sp>
      <p:sp>
        <p:nvSpPr>
          <p:cNvPr id="2" name="Title 1">
            <a:extLst>
              <a:ext uri="{FF2B5EF4-FFF2-40B4-BE49-F238E27FC236}">
                <a16:creationId xmlns:a16="http://schemas.microsoft.com/office/drawing/2014/main" id="{799D607C-185B-F218-F380-F9D45117C230}"/>
              </a:ext>
            </a:extLst>
          </p:cNvPr>
          <p:cNvSpPr>
            <a:spLocks noGrp="1"/>
          </p:cNvSpPr>
          <p:nvPr>
            <p:ph type="title"/>
          </p:nvPr>
        </p:nvSpPr>
        <p:spPr>
          <a:xfrm>
            <a:off x="643467" y="1325880"/>
            <a:ext cx="3089437" cy="4206240"/>
          </a:xfrm>
        </p:spPr>
        <p:txBody>
          <a:bodyPr>
            <a:normAutofit/>
          </a:bodyPr>
          <a:lstStyle/>
          <a:p>
            <a:pPr algn="r"/>
            <a:r>
              <a:rPr lang="en-GB" sz="3200" b="1">
                <a:solidFill>
                  <a:schemeClr val="tx1"/>
                </a:solidFill>
              </a:rPr>
              <a:t>Employment rights bill 2025</a:t>
            </a:r>
          </a:p>
        </p:txBody>
      </p:sp>
      <p:sp>
        <p:nvSpPr>
          <p:cNvPr id="10" name="Rectangle 9">
            <a:extLst>
              <a:ext uri="{FF2B5EF4-FFF2-40B4-BE49-F238E27FC236}">
                <a16:creationId xmlns:a16="http://schemas.microsoft.com/office/drawing/2014/main" id="{89DE9E2B-5611-49C8-862E-AD4D43A8AA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5668" cy="482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Corbel" panose="020B0503020204020204"/>
              <a:ea typeface="+mn-ea"/>
              <a:cs typeface="+mn-cs"/>
            </a:endParaRPr>
          </a:p>
        </p:txBody>
      </p:sp>
      <p:cxnSp>
        <p:nvCxnSpPr>
          <p:cNvPr id="12" name="Straight Connector 11">
            <a:extLst>
              <a:ext uri="{FF2B5EF4-FFF2-40B4-BE49-F238E27FC236}">
                <a16:creationId xmlns:a16="http://schemas.microsoft.com/office/drawing/2014/main" id="{5296EC4F-8732-481B-94CB-C98E4EF297F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059935" y="1836869"/>
            <a:ext cx="0" cy="3184263"/>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8660240B-0CDE-E4D9-396B-484F771C418E}"/>
              </a:ext>
            </a:extLst>
          </p:cNvPr>
          <p:cNvSpPr>
            <a:spLocks noGrp="1"/>
          </p:cNvSpPr>
          <p:nvPr>
            <p:ph idx="1"/>
          </p:nvPr>
        </p:nvSpPr>
        <p:spPr>
          <a:xfrm>
            <a:off x="4381668" y="1126067"/>
            <a:ext cx="6605331" cy="4605866"/>
          </a:xfrm>
        </p:spPr>
        <p:txBody>
          <a:bodyPr anchor="ctr">
            <a:normAutofit/>
          </a:bodyPr>
          <a:lstStyle/>
          <a:p>
            <a:r>
              <a:rPr lang="en-GB" sz="2000" b="1" dirty="0"/>
              <a:t>Relevant Harassment or Discrimination?</a:t>
            </a:r>
          </a:p>
          <a:p>
            <a:r>
              <a:rPr lang="en-GB" sz="2000" dirty="0"/>
              <a:t>Either: </a:t>
            </a:r>
          </a:p>
          <a:p>
            <a:pPr marL="0" indent="0">
              <a:buNone/>
            </a:pPr>
            <a:endParaRPr lang="en-GB" sz="2000" dirty="0"/>
          </a:p>
          <a:p>
            <a:pPr lvl="1"/>
            <a:r>
              <a:rPr lang="en-GB" dirty="0"/>
              <a:t>Conduct by the worker’s employer</a:t>
            </a:r>
          </a:p>
          <a:p>
            <a:pPr lvl="1"/>
            <a:r>
              <a:rPr lang="en-GB" dirty="0"/>
              <a:t>Conduct by another worker employed by the worker’s employer</a:t>
            </a:r>
          </a:p>
          <a:p>
            <a:r>
              <a:rPr lang="en-GB" sz="2000" dirty="0"/>
              <a:t>Or</a:t>
            </a:r>
          </a:p>
          <a:p>
            <a:pPr marL="0" indent="0">
              <a:buNone/>
            </a:pPr>
            <a:endParaRPr lang="en-GB" sz="2000" dirty="0"/>
          </a:p>
          <a:p>
            <a:pPr lvl="1"/>
            <a:r>
              <a:rPr lang="en-GB" dirty="0"/>
              <a:t>Victim or alleged victim is the worker</a:t>
            </a:r>
          </a:p>
          <a:p>
            <a:pPr lvl="1"/>
            <a:r>
              <a:rPr lang="en-GB" dirty="0"/>
              <a:t>Another worker employed by the worker’s employer.</a:t>
            </a:r>
          </a:p>
        </p:txBody>
      </p:sp>
      <p:sp>
        <p:nvSpPr>
          <p:cNvPr id="14" name="Rectangle 13">
            <a:extLst>
              <a:ext uri="{FF2B5EF4-FFF2-40B4-BE49-F238E27FC236}">
                <a16:creationId xmlns:a16="http://schemas.microsoft.com/office/drawing/2014/main" id="{519C7155-1644-4C60-B0B5-32B1800D60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375400"/>
            <a:ext cx="12195668" cy="482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Corbel" panose="020B0503020204020204"/>
              <a:ea typeface="+mn-ea"/>
              <a:cs typeface="+mn-cs"/>
            </a:endParaRPr>
          </a:p>
        </p:txBody>
      </p:sp>
    </p:spTree>
    <p:extLst>
      <p:ext uri="{BB962C8B-B14F-4D97-AF65-F5344CB8AC3E}">
        <p14:creationId xmlns:p14="http://schemas.microsoft.com/office/powerpoint/2010/main" val="126693116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B972422-B794-4FA8-BCC6-BAF6938A1B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07"/>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orbel" panose="020B0503020204020204"/>
              <a:ea typeface="+mn-ea"/>
              <a:cs typeface="+mn-cs"/>
            </a:endParaRPr>
          </a:p>
        </p:txBody>
      </p:sp>
      <p:sp>
        <p:nvSpPr>
          <p:cNvPr id="2" name="Title 1">
            <a:extLst>
              <a:ext uri="{FF2B5EF4-FFF2-40B4-BE49-F238E27FC236}">
                <a16:creationId xmlns:a16="http://schemas.microsoft.com/office/drawing/2014/main" id="{5B8E7DA9-E8CF-C18A-CFBC-9D8FA1853AA6}"/>
              </a:ext>
            </a:extLst>
          </p:cNvPr>
          <p:cNvSpPr>
            <a:spLocks noGrp="1"/>
          </p:cNvSpPr>
          <p:nvPr>
            <p:ph type="title"/>
          </p:nvPr>
        </p:nvSpPr>
        <p:spPr>
          <a:xfrm>
            <a:off x="643467" y="1325880"/>
            <a:ext cx="3089437" cy="4206240"/>
          </a:xfrm>
        </p:spPr>
        <p:txBody>
          <a:bodyPr>
            <a:normAutofit/>
          </a:bodyPr>
          <a:lstStyle/>
          <a:p>
            <a:pPr algn="r"/>
            <a:r>
              <a:rPr lang="en-GB" sz="3200" b="1">
                <a:solidFill>
                  <a:schemeClr val="tx1"/>
                </a:solidFill>
              </a:rPr>
              <a:t>Employment rights bill 2025</a:t>
            </a:r>
          </a:p>
        </p:txBody>
      </p:sp>
      <p:sp>
        <p:nvSpPr>
          <p:cNvPr id="10" name="Rectangle 9">
            <a:extLst>
              <a:ext uri="{FF2B5EF4-FFF2-40B4-BE49-F238E27FC236}">
                <a16:creationId xmlns:a16="http://schemas.microsoft.com/office/drawing/2014/main" id="{89DE9E2B-5611-49C8-862E-AD4D43A8AA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5668" cy="482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Corbel" panose="020B0503020204020204"/>
              <a:ea typeface="+mn-ea"/>
              <a:cs typeface="+mn-cs"/>
            </a:endParaRPr>
          </a:p>
        </p:txBody>
      </p:sp>
      <p:cxnSp>
        <p:nvCxnSpPr>
          <p:cNvPr id="12" name="Straight Connector 11">
            <a:extLst>
              <a:ext uri="{FF2B5EF4-FFF2-40B4-BE49-F238E27FC236}">
                <a16:creationId xmlns:a16="http://schemas.microsoft.com/office/drawing/2014/main" id="{5296EC4F-8732-481B-94CB-C98E4EF297F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059935" y="1836869"/>
            <a:ext cx="0" cy="3184263"/>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8F9C8192-0EEC-4248-C4DC-C2480A6D5B0D}"/>
              </a:ext>
            </a:extLst>
          </p:cNvPr>
          <p:cNvSpPr>
            <a:spLocks noGrp="1"/>
          </p:cNvSpPr>
          <p:nvPr>
            <p:ph idx="1"/>
          </p:nvPr>
        </p:nvSpPr>
        <p:spPr>
          <a:xfrm>
            <a:off x="4381668" y="1126067"/>
            <a:ext cx="6605331" cy="4605866"/>
          </a:xfrm>
        </p:spPr>
        <p:txBody>
          <a:bodyPr anchor="ctr">
            <a:normAutofit/>
          </a:bodyPr>
          <a:lstStyle/>
          <a:p>
            <a:pPr marL="0" indent="0">
              <a:buNone/>
            </a:pPr>
            <a:r>
              <a:rPr lang="en-GB" sz="2000" dirty="0"/>
              <a:t>Following situations would be covered:</a:t>
            </a:r>
          </a:p>
          <a:p>
            <a:r>
              <a:rPr lang="en-GB" sz="2000" dirty="0"/>
              <a:t>The worker’s employer harasses a third party;</a:t>
            </a:r>
          </a:p>
          <a:p>
            <a:r>
              <a:rPr lang="en-GB" sz="2000" dirty="0"/>
              <a:t>The worker’s colleague harasses a third party;</a:t>
            </a:r>
          </a:p>
          <a:p>
            <a:r>
              <a:rPr lang="en-GB" sz="2000" dirty="0"/>
              <a:t>A third party harasses the worker; and</a:t>
            </a:r>
          </a:p>
          <a:p>
            <a:r>
              <a:rPr lang="en-GB" sz="2000" dirty="0"/>
              <a:t>A third party harasses a colleague of the worker.</a:t>
            </a:r>
          </a:p>
          <a:p>
            <a:endParaRPr lang="en-GB" sz="1800" dirty="0"/>
          </a:p>
        </p:txBody>
      </p:sp>
      <p:sp>
        <p:nvSpPr>
          <p:cNvPr id="14" name="Rectangle 13">
            <a:extLst>
              <a:ext uri="{FF2B5EF4-FFF2-40B4-BE49-F238E27FC236}">
                <a16:creationId xmlns:a16="http://schemas.microsoft.com/office/drawing/2014/main" id="{519C7155-1644-4C60-B0B5-32B1800D60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375400"/>
            <a:ext cx="12195668" cy="482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Corbel" panose="020B0503020204020204"/>
              <a:ea typeface="+mn-ea"/>
              <a:cs typeface="+mn-cs"/>
            </a:endParaRPr>
          </a:p>
        </p:txBody>
      </p:sp>
    </p:spTree>
    <p:extLst>
      <p:ext uri="{BB962C8B-B14F-4D97-AF65-F5344CB8AC3E}">
        <p14:creationId xmlns:p14="http://schemas.microsoft.com/office/powerpoint/2010/main" val="341115913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B972422-B794-4FA8-BCC6-BAF6938A1B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07"/>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orbel" panose="020B0503020204020204"/>
              <a:ea typeface="+mn-ea"/>
              <a:cs typeface="+mn-cs"/>
            </a:endParaRPr>
          </a:p>
        </p:txBody>
      </p:sp>
      <p:sp>
        <p:nvSpPr>
          <p:cNvPr id="2" name="Title 1">
            <a:extLst>
              <a:ext uri="{FF2B5EF4-FFF2-40B4-BE49-F238E27FC236}">
                <a16:creationId xmlns:a16="http://schemas.microsoft.com/office/drawing/2014/main" id="{DF5BCCC3-135F-708C-13BE-FADEF8AC3DD2}"/>
              </a:ext>
            </a:extLst>
          </p:cNvPr>
          <p:cNvSpPr>
            <a:spLocks noGrp="1"/>
          </p:cNvSpPr>
          <p:nvPr>
            <p:ph type="title"/>
          </p:nvPr>
        </p:nvSpPr>
        <p:spPr>
          <a:xfrm>
            <a:off x="643467" y="1325880"/>
            <a:ext cx="3089437" cy="4206240"/>
          </a:xfrm>
        </p:spPr>
        <p:txBody>
          <a:bodyPr>
            <a:normAutofit/>
          </a:bodyPr>
          <a:lstStyle/>
          <a:p>
            <a:pPr algn="r"/>
            <a:r>
              <a:rPr lang="en-GB" sz="3200" b="1">
                <a:solidFill>
                  <a:schemeClr val="tx1"/>
                </a:solidFill>
              </a:rPr>
              <a:t>Employment rights bill 2025</a:t>
            </a:r>
          </a:p>
        </p:txBody>
      </p:sp>
      <p:sp>
        <p:nvSpPr>
          <p:cNvPr id="10" name="Rectangle 9">
            <a:extLst>
              <a:ext uri="{FF2B5EF4-FFF2-40B4-BE49-F238E27FC236}">
                <a16:creationId xmlns:a16="http://schemas.microsoft.com/office/drawing/2014/main" id="{89DE9E2B-5611-49C8-862E-AD4D43A8AA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5668" cy="482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Corbel" panose="020B0503020204020204"/>
              <a:ea typeface="+mn-ea"/>
              <a:cs typeface="+mn-cs"/>
            </a:endParaRPr>
          </a:p>
        </p:txBody>
      </p:sp>
      <p:cxnSp>
        <p:nvCxnSpPr>
          <p:cNvPr id="12" name="Straight Connector 11">
            <a:extLst>
              <a:ext uri="{FF2B5EF4-FFF2-40B4-BE49-F238E27FC236}">
                <a16:creationId xmlns:a16="http://schemas.microsoft.com/office/drawing/2014/main" id="{5296EC4F-8732-481B-94CB-C98E4EF297F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059935" y="1836869"/>
            <a:ext cx="0" cy="3184263"/>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427B1A80-9886-620C-CA22-C98DE61BAB07}"/>
              </a:ext>
            </a:extLst>
          </p:cNvPr>
          <p:cNvSpPr>
            <a:spLocks noGrp="1"/>
          </p:cNvSpPr>
          <p:nvPr>
            <p:ph idx="1"/>
          </p:nvPr>
        </p:nvSpPr>
        <p:spPr>
          <a:xfrm>
            <a:off x="4381668" y="1126067"/>
            <a:ext cx="6605331" cy="4605866"/>
          </a:xfrm>
        </p:spPr>
        <p:txBody>
          <a:bodyPr anchor="ctr">
            <a:normAutofit/>
          </a:bodyPr>
          <a:lstStyle/>
          <a:p>
            <a:r>
              <a:rPr lang="en-GB" sz="2000" dirty="0"/>
              <a:t>Harassment and Discrimination are defined by reference to the </a:t>
            </a:r>
            <a:r>
              <a:rPr lang="en-GB" sz="2000" b="1" dirty="0"/>
              <a:t>Equality Act 2010</a:t>
            </a:r>
            <a:r>
              <a:rPr lang="en-GB" sz="2000" dirty="0"/>
              <a:t> but have a broader scope.</a:t>
            </a:r>
          </a:p>
          <a:p>
            <a:r>
              <a:rPr lang="en-GB" sz="2000" dirty="0"/>
              <a:t>Powers for further regulation:</a:t>
            </a:r>
          </a:p>
          <a:p>
            <a:pPr lvl="1"/>
            <a:r>
              <a:rPr lang="en-GB" dirty="0"/>
              <a:t>The S of S may make provision for clauses not to be void if they are included in an </a:t>
            </a:r>
            <a:r>
              <a:rPr lang="en-GB" b="1" dirty="0"/>
              <a:t>excepted contract</a:t>
            </a:r>
            <a:endParaRPr lang="en-GB" dirty="0"/>
          </a:p>
          <a:p>
            <a:pPr lvl="1"/>
            <a:r>
              <a:rPr lang="en-GB" dirty="0"/>
              <a:t>Excepted contract carve outs can be subject to their own carve out by reference to the whether allegations/disclosures are made to a specific description of person; for a specified purpose; or in specified circumstances</a:t>
            </a:r>
          </a:p>
          <a:p>
            <a:pPr lvl="1"/>
            <a:r>
              <a:rPr lang="en-GB" dirty="0"/>
              <a:t>Inclusion of self-employed people who are not workers.</a:t>
            </a:r>
          </a:p>
          <a:p>
            <a:pPr lvl="1"/>
            <a:r>
              <a:rPr lang="en-GB" dirty="0"/>
              <a:t>“Make different provision for different purposes”</a:t>
            </a:r>
          </a:p>
        </p:txBody>
      </p:sp>
      <p:sp>
        <p:nvSpPr>
          <p:cNvPr id="14" name="Rectangle 13">
            <a:extLst>
              <a:ext uri="{FF2B5EF4-FFF2-40B4-BE49-F238E27FC236}">
                <a16:creationId xmlns:a16="http://schemas.microsoft.com/office/drawing/2014/main" id="{519C7155-1644-4C60-B0B5-32B1800D60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375400"/>
            <a:ext cx="12195668" cy="482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Corbel" panose="020B0503020204020204"/>
              <a:ea typeface="+mn-ea"/>
              <a:cs typeface="+mn-cs"/>
            </a:endParaRPr>
          </a:p>
        </p:txBody>
      </p:sp>
    </p:spTree>
    <p:extLst>
      <p:ext uri="{BB962C8B-B14F-4D97-AF65-F5344CB8AC3E}">
        <p14:creationId xmlns:p14="http://schemas.microsoft.com/office/powerpoint/2010/main" val="1267065690"/>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26652C-0D58-B596-466D-F60F6CB6DF3F}"/>
              </a:ext>
            </a:extLst>
          </p:cNvPr>
          <p:cNvSpPr>
            <a:spLocks noGrp="1"/>
          </p:cNvSpPr>
          <p:nvPr>
            <p:ph type="title"/>
          </p:nvPr>
        </p:nvSpPr>
        <p:spPr/>
        <p:txBody>
          <a:bodyPr/>
          <a:lstStyle/>
          <a:p>
            <a:r>
              <a:rPr lang="en-GB" dirty="0"/>
              <a:t>National Minimum Wage	</a:t>
            </a:r>
          </a:p>
        </p:txBody>
      </p:sp>
      <p:sp>
        <p:nvSpPr>
          <p:cNvPr id="3" name="Content Placeholder 2">
            <a:extLst>
              <a:ext uri="{FF2B5EF4-FFF2-40B4-BE49-F238E27FC236}">
                <a16:creationId xmlns:a16="http://schemas.microsoft.com/office/drawing/2014/main" id="{E575D012-5908-99FD-768B-F9A1F4367499}"/>
              </a:ext>
            </a:extLst>
          </p:cNvPr>
          <p:cNvSpPr>
            <a:spLocks noGrp="1"/>
          </p:cNvSpPr>
          <p:nvPr>
            <p:ph idx="1"/>
          </p:nvPr>
        </p:nvSpPr>
        <p:spPr/>
        <p:txBody>
          <a:bodyPr/>
          <a:lstStyle/>
          <a:p>
            <a:r>
              <a:rPr lang="en-GB" b="1" dirty="0"/>
              <a:t>Taylor Services Ltd and others v Revenue Commissioners </a:t>
            </a:r>
            <a:r>
              <a:rPr lang="en-GB" dirty="0"/>
              <a:t>[2025] EWCA </a:t>
            </a:r>
            <a:r>
              <a:rPr lang="en-GB" dirty="0" err="1"/>
              <a:t>Civ</a:t>
            </a:r>
            <a:r>
              <a:rPr lang="en-GB" dirty="0"/>
              <a:t> 956; [2025] IRLR 878</a:t>
            </a:r>
          </a:p>
          <a:p>
            <a:pPr lvl="0"/>
            <a:r>
              <a:rPr lang="en-GB" dirty="0"/>
              <a:t>Workers were employed as “flock technicians”</a:t>
            </a:r>
          </a:p>
          <a:p>
            <a:pPr lvl="0"/>
            <a:r>
              <a:rPr lang="en-GB" dirty="0"/>
              <a:t>They started their working day by being driven, in company vehicles, to farms to do work.</a:t>
            </a:r>
          </a:p>
          <a:p>
            <a:pPr lvl="0"/>
            <a:r>
              <a:rPr lang="en-GB" dirty="0"/>
              <a:t>They were picked up from their homes.</a:t>
            </a:r>
          </a:p>
          <a:p>
            <a:pPr lvl="0"/>
            <a:r>
              <a:rPr lang="en-GB" dirty="0"/>
              <a:t>The average journey was two hours.</a:t>
            </a:r>
          </a:p>
          <a:p>
            <a:pPr lvl="0"/>
            <a:r>
              <a:rPr lang="en-GB" dirty="0"/>
              <a:t>Were they entitled to be paid the NMW for the time spent travelling to the farms?</a:t>
            </a:r>
          </a:p>
          <a:p>
            <a:endParaRPr lang="en-GB" dirty="0"/>
          </a:p>
        </p:txBody>
      </p:sp>
    </p:spTree>
    <p:extLst>
      <p:ext uri="{BB962C8B-B14F-4D97-AF65-F5344CB8AC3E}">
        <p14:creationId xmlns:p14="http://schemas.microsoft.com/office/powerpoint/2010/main" val="163781672"/>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52EF7E-F2A6-1FB6-850E-D831A9F5CAE7}"/>
              </a:ext>
            </a:extLst>
          </p:cNvPr>
          <p:cNvSpPr>
            <a:spLocks noGrp="1"/>
          </p:cNvSpPr>
          <p:nvPr>
            <p:ph type="title"/>
          </p:nvPr>
        </p:nvSpPr>
        <p:spPr/>
        <p:txBody>
          <a:bodyPr/>
          <a:lstStyle/>
          <a:p>
            <a:r>
              <a:rPr lang="en-GB" dirty="0"/>
              <a:t>NATIONAL MINIMUM WAGE</a:t>
            </a:r>
          </a:p>
        </p:txBody>
      </p:sp>
      <p:sp>
        <p:nvSpPr>
          <p:cNvPr id="3" name="Content Placeholder 2">
            <a:extLst>
              <a:ext uri="{FF2B5EF4-FFF2-40B4-BE49-F238E27FC236}">
                <a16:creationId xmlns:a16="http://schemas.microsoft.com/office/drawing/2014/main" id="{3372DF74-1BB2-229F-29E7-D060B116A83B}"/>
              </a:ext>
            </a:extLst>
          </p:cNvPr>
          <p:cNvSpPr>
            <a:spLocks noGrp="1"/>
          </p:cNvSpPr>
          <p:nvPr>
            <p:ph idx="1"/>
          </p:nvPr>
        </p:nvSpPr>
        <p:spPr/>
        <p:txBody>
          <a:bodyPr/>
          <a:lstStyle/>
          <a:p>
            <a:r>
              <a:rPr lang="en-GB" dirty="0"/>
              <a:t>If employees had had to make own way to office at start of day journey would have been working time.</a:t>
            </a:r>
          </a:p>
          <a:p>
            <a:r>
              <a:rPr lang="en-GB" dirty="0"/>
              <a:t>Employed on </a:t>
            </a:r>
            <a:r>
              <a:rPr lang="en-GB" b="1" dirty="0"/>
              <a:t>time work</a:t>
            </a:r>
          </a:p>
          <a:p>
            <a:r>
              <a:rPr lang="en-GB" dirty="0"/>
              <a:t>Reg 34 deems certain travelling to be time work</a:t>
            </a:r>
          </a:p>
          <a:p>
            <a:r>
              <a:rPr lang="en-GB" dirty="0"/>
              <a:t>Must be travelling for the purposes of time work</a:t>
            </a:r>
          </a:p>
          <a:p>
            <a:r>
              <a:rPr lang="en-GB" dirty="0"/>
              <a:t>Must be time that the worker would otherwise have spent working</a:t>
            </a:r>
          </a:p>
          <a:p>
            <a:r>
              <a:rPr lang="en-GB" dirty="0"/>
              <a:t>Mustn’t be travel to or from a worker’s home (or temporary residence)</a:t>
            </a:r>
          </a:p>
        </p:txBody>
      </p:sp>
    </p:spTree>
    <p:extLst>
      <p:ext uri="{BB962C8B-B14F-4D97-AF65-F5344CB8AC3E}">
        <p14:creationId xmlns:p14="http://schemas.microsoft.com/office/powerpoint/2010/main" val="746292764"/>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EFFBC6-2FA5-03C8-9C65-DF40B0875350}"/>
              </a:ext>
            </a:extLst>
          </p:cNvPr>
          <p:cNvSpPr>
            <a:spLocks noGrp="1"/>
          </p:cNvSpPr>
          <p:nvPr>
            <p:ph type="title"/>
          </p:nvPr>
        </p:nvSpPr>
        <p:spPr/>
        <p:txBody>
          <a:bodyPr/>
          <a:lstStyle/>
          <a:p>
            <a:r>
              <a:rPr lang="en-GB" dirty="0"/>
              <a:t>NATIONAL MINIMUM WAGE</a:t>
            </a:r>
          </a:p>
        </p:txBody>
      </p:sp>
      <p:sp>
        <p:nvSpPr>
          <p:cNvPr id="3" name="Content Placeholder 2">
            <a:extLst>
              <a:ext uri="{FF2B5EF4-FFF2-40B4-BE49-F238E27FC236}">
                <a16:creationId xmlns:a16="http://schemas.microsoft.com/office/drawing/2014/main" id="{BF726836-1F8F-D671-884F-BE87FF848D08}"/>
              </a:ext>
            </a:extLst>
          </p:cNvPr>
          <p:cNvSpPr>
            <a:spLocks noGrp="1"/>
          </p:cNvSpPr>
          <p:nvPr>
            <p:ph idx="1"/>
          </p:nvPr>
        </p:nvSpPr>
        <p:spPr/>
        <p:txBody>
          <a:bodyPr/>
          <a:lstStyle/>
          <a:p>
            <a:r>
              <a:rPr lang="en-GB" dirty="0"/>
              <a:t>HMRC: The first question is: does this count as time work under </a:t>
            </a:r>
            <a:r>
              <a:rPr lang="en-GB" b="1" dirty="0"/>
              <a:t>Reg 30</a:t>
            </a:r>
            <a:r>
              <a:rPr lang="en-GB" dirty="0"/>
              <a:t>? </a:t>
            </a:r>
          </a:p>
          <a:p>
            <a:r>
              <a:rPr lang="en-GB" dirty="0"/>
              <a:t>HMRC: If it does, there is no need to look at </a:t>
            </a:r>
            <a:r>
              <a:rPr lang="en-GB" b="1" dirty="0"/>
              <a:t>Reg 34</a:t>
            </a:r>
            <a:endParaRPr lang="en-GB" dirty="0"/>
          </a:p>
          <a:p>
            <a:r>
              <a:rPr lang="en-GB" dirty="0"/>
              <a:t>CA: Nope. That was tried in </a:t>
            </a:r>
            <a:r>
              <a:rPr lang="en-GB" b="1" dirty="0"/>
              <a:t>Mencap </a:t>
            </a:r>
            <a:r>
              <a:rPr lang="en-GB" dirty="0"/>
              <a:t>in the Supreme Court and failed. Must read regulations as a whole.</a:t>
            </a:r>
          </a:p>
          <a:p>
            <a:r>
              <a:rPr lang="en-GB" dirty="0"/>
              <a:t>HMRC: Well, it cannot have been intended to be so easily circumvented so read it purposively.</a:t>
            </a:r>
          </a:p>
          <a:p>
            <a:r>
              <a:rPr lang="en-GB" dirty="0"/>
              <a:t>CA: Again, nope. If the law produces counter-productive results, the LPC and Govt can step in.</a:t>
            </a:r>
          </a:p>
        </p:txBody>
      </p:sp>
    </p:spTree>
    <p:extLst>
      <p:ext uri="{BB962C8B-B14F-4D97-AF65-F5344CB8AC3E}">
        <p14:creationId xmlns:p14="http://schemas.microsoft.com/office/powerpoint/2010/main" val="3051483424"/>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516DF6-953E-DAEC-981B-7FADDE2F9D98}"/>
              </a:ext>
            </a:extLst>
          </p:cNvPr>
          <p:cNvSpPr>
            <a:spLocks noGrp="1"/>
          </p:cNvSpPr>
          <p:nvPr>
            <p:ph type="title"/>
          </p:nvPr>
        </p:nvSpPr>
        <p:spPr/>
        <p:txBody>
          <a:bodyPr/>
          <a:lstStyle/>
          <a:p>
            <a:r>
              <a:rPr lang="en-GB" dirty="0"/>
              <a:t>Worker STATUS</a:t>
            </a:r>
          </a:p>
        </p:txBody>
      </p:sp>
      <p:sp>
        <p:nvSpPr>
          <p:cNvPr id="3" name="Content Placeholder 2">
            <a:extLst>
              <a:ext uri="{FF2B5EF4-FFF2-40B4-BE49-F238E27FC236}">
                <a16:creationId xmlns:a16="http://schemas.microsoft.com/office/drawing/2014/main" id="{582A7309-5B0A-D585-3ECB-3701CA40D97B}"/>
              </a:ext>
            </a:extLst>
          </p:cNvPr>
          <p:cNvSpPr>
            <a:spLocks noGrp="1"/>
          </p:cNvSpPr>
          <p:nvPr>
            <p:ph idx="1"/>
          </p:nvPr>
        </p:nvSpPr>
        <p:spPr/>
        <p:txBody>
          <a:bodyPr/>
          <a:lstStyle/>
          <a:p>
            <a:r>
              <a:rPr lang="en-GB" b="1" dirty="0"/>
              <a:t>BCA Logistics Ltd v Parker and others </a:t>
            </a:r>
            <a:r>
              <a:rPr lang="en-GB" dirty="0"/>
              <a:t>[2025] EAT 94, [2025] IRLR 721</a:t>
            </a:r>
          </a:p>
          <a:p>
            <a:r>
              <a:rPr lang="en-GB" dirty="0"/>
              <a:t>Workers are </a:t>
            </a:r>
            <a:r>
              <a:rPr lang="en-GB" b="1" dirty="0"/>
              <a:t>self-employed </a:t>
            </a:r>
            <a:r>
              <a:rPr lang="en-GB" dirty="0"/>
              <a:t>but enough like employees to be granted protections</a:t>
            </a:r>
          </a:p>
          <a:p>
            <a:r>
              <a:rPr lang="en-GB" dirty="0"/>
              <a:t>Since </a:t>
            </a:r>
            <a:r>
              <a:rPr lang="en-GB" b="1" dirty="0"/>
              <a:t>Deliveroo </a:t>
            </a:r>
            <a:r>
              <a:rPr lang="en-GB" dirty="0"/>
              <a:t>the frontline has been </a:t>
            </a:r>
            <a:r>
              <a:rPr lang="en-GB" b="1" dirty="0"/>
              <a:t>substitution clauses</a:t>
            </a:r>
          </a:p>
          <a:p>
            <a:r>
              <a:rPr lang="en-GB" dirty="0"/>
              <a:t>Substitution negates “personal provision of service”</a:t>
            </a:r>
          </a:p>
          <a:p>
            <a:r>
              <a:rPr lang="en-GB" dirty="0"/>
              <a:t>A fettered right to substitute may not be enough</a:t>
            </a:r>
          </a:p>
          <a:p>
            <a:r>
              <a:rPr lang="en-GB" dirty="0"/>
              <a:t>But a wholly unfettered right may not be credible</a:t>
            </a:r>
          </a:p>
          <a:p>
            <a:r>
              <a:rPr lang="en-GB" dirty="0"/>
              <a:t>ET refused to accept that BCA would operate on the basis of allowing untrained people to go on their behalf to inspect vehicles.</a:t>
            </a:r>
          </a:p>
        </p:txBody>
      </p:sp>
    </p:spTree>
    <p:extLst>
      <p:ext uri="{BB962C8B-B14F-4D97-AF65-F5344CB8AC3E}">
        <p14:creationId xmlns:p14="http://schemas.microsoft.com/office/powerpoint/2010/main" val="591174489"/>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B77292-B3B2-225C-2D0D-4DA030FDADD0}"/>
              </a:ext>
            </a:extLst>
          </p:cNvPr>
          <p:cNvSpPr>
            <a:spLocks noGrp="1"/>
          </p:cNvSpPr>
          <p:nvPr>
            <p:ph type="title"/>
          </p:nvPr>
        </p:nvSpPr>
        <p:spPr/>
        <p:txBody>
          <a:bodyPr/>
          <a:lstStyle/>
          <a:p>
            <a:r>
              <a:rPr lang="en-GB" dirty="0"/>
              <a:t>WORKER STATUS</a:t>
            </a:r>
          </a:p>
        </p:txBody>
      </p:sp>
      <p:sp>
        <p:nvSpPr>
          <p:cNvPr id="3" name="Content Placeholder 2">
            <a:extLst>
              <a:ext uri="{FF2B5EF4-FFF2-40B4-BE49-F238E27FC236}">
                <a16:creationId xmlns:a16="http://schemas.microsoft.com/office/drawing/2014/main" id="{2120CFB5-A4BE-E16F-3530-F67D434AC764}"/>
              </a:ext>
            </a:extLst>
          </p:cNvPr>
          <p:cNvSpPr>
            <a:spLocks noGrp="1"/>
          </p:cNvSpPr>
          <p:nvPr>
            <p:ph idx="1"/>
          </p:nvPr>
        </p:nvSpPr>
        <p:spPr>
          <a:xfrm>
            <a:off x="1203960" y="2011680"/>
            <a:ext cx="9784080" cy="4206240"/>
          </a:xfrm>
        </p:spPr>
        <p:txBody>
          <a:bodyPr/>
          <a:lstStyle/>
          <a:p>
            <a:r>
              <a:rPr lang="en-GB" b="1" dirty="0"/>
              <a:t>Sullivan v Isle of Wight Council and others </a:t>
            </a:r>
            <a:r>
              <a:rPr lang="en-GB" dirty="0"/>
              <a:t>[2025] EWCA </a:t>
            </a:r>
            <a:r>
              <a:rPr lang="en-GB" dirty="0" err="1"/>
              <a:t>Civ</a:t>
            </a:r>
            <a:r>
              <a:rPr lang="en-GB" dirty="0"/>
              <a:t> 379, [2025] IRLR 520</a:t>
            </a:r>
          </a:p>
          <a:p>
            <a:endParaRPr lang="en-GB" dirty="0"/>
          </a:p>
          <a:p>
            <a:pPr lvl="1"/>
            <a:r>
              <a:rPr lang="en-GB" dirty="0"/>
              <a:t>S made unsuccessful job application</a:t>
            </a:r>
          </a:p>
          <a:p>
            <a:pPr lvl="1"/>
            <a:r>
              <a:rPr lang="en-GB" dirty="0"/>
              <a:t>S then made disclosures and complained that IoW did not deal with them properly</a:t>
            </a:r>
          </a:p>
          <a:p>
            <a:pPr lvl="1"/>
            <a:r>
              <a:rPr lang="en-GB" dirty="0"/>
              <a:t>S alleged that she had been subjected to a detriment and was entitled to bring a claim under the </a:t>
            </a:r>
            <a:r>
              <a:rPr lang="en-GB" b="1" dirty="0"/>
              <a:t>ERA 1996</a:t>
            </a:r>
            <a:endParaRPr lang="en-GB" dirty="0"/>
          </a:p>
          <a:p>
            <a:pPr lvl="1"/>
            <a:r>
              <a:rPr lang="en-GB" dirty="0"/>
              <a:t>IoW argued that S was not a worker.</a:t>
            </a:r>
          </a:p>
          <a:p>
            <a:endParaRPr lang="en-GB" dirty="0"/>
          </a:p>
        </p:txBody>
      </p:sp>
    </p:spTree>
    <p:extLst>
      <p:ext uri="{BB962C8B-B14F-4D97-AF65-F5344CB8AC3E}">
        <p14:creationId xmlns:p14="http://schemas.microsoft.com/office/powerpoint/2010/main" val="41574019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889C5E17-24D0-4696-A3C5-A2261FB455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6929B58F-2358-44CC-ACE5-EF1BD3C6C8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Title 1">
            <a:extLst>
              <a:ext uri="{FF2B5EF4-FFF2-40B4-BE49-F238E27FC236}">
                <a16:creationId xmlns:a16="http://schemas.microsoft.com/office/drawing/2014/main" id="{742EA9D0-D0A1-DFB3-F9A9-67780BE613BF}"/>
              </a:ext>
            </a:extLst>
          </p:cNvPr>
          <p:cNvSpPr>
            <a:spLocks noGrp="1"/>
          </p:cNvSpPr>
          <p:nvPr>
            <p:ph type="title"/>
          </p:nvPr>
        </p:nvSpPr>
        <p:spPr>
          <a:xfrm>
            <a:off x="804672" y="1243013"/>
            <a:ext cx="3855720" cy="4371974"/>
          </a:xfrm>
        </p:spPr>
        <p:txBody>
          <a:bodyPr>
            <a:normAutofit/>
          </a:bodyPr>
          <a:lstStyle/>
          <a:p>
            <a:r>
              <a:rPr lang="en-GB" sz="3600">
                <a:solidFill>
                  <a:schemeClr val="tx2"/>
                </a:solidFill>
              </a:rPr>
              <a:t>Reasonable Adjustments</a:t>
            </a:r>
          </a:p>
        </p:txBody>
      </p:sp>
      <p:grpSp>
        <p:nvGrpSpPr>
          <p:cNvPr id="29" name="Group 28">
            <a:extLst>
              <a:ext uri="{FF2B5EF4-FFF2-40B4-BE49-F238E27FC236}">
                <a16:creationId xmlns:a16="http://schemas.microsoft.com/office/drawing/2014/main" id="{09DA5303-A1AF-4830-806C-51FCD96188B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897348" y="5285"/>
            <a:ext cx="7294653" cy="6858000"/>
            <a:chOff x="4897348" y="-5799"/>
            <a:chExt cx="7294653" cy="6858000"/>
          </a:xfrm>
        </p:grpSpPr>
        <p:sp>
          <p:nvSpPr>
            <p:cNvPr id="30" name="Freeform: Shape 29">
              <a:extLst>
                <a:ext uri="{FF2B5EF4-FFF2-40B4-BE49-F238E27FC236}">
                  <a16:creationId xmlns:a16="http://schemas.microsoft.com/office/drawing/2014/main" id="{4FAAA8C8-4EB7-45F1-BF24-3EF0F4DC44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897348" y="-5798"/>
              <a:ext cx="7294652" cy="6857999"/>
            </a:xfrm>
            <a:custGeom>
              <a:avLst/>
              <a:gdLst>
                <a:gd name="connsiteX0" fmla="*/ 7294652 w 7294652"/>
                <a:gd name="connsiteY0" fmla="*/ 6063030 h 6857999"/>
                <a:gd name="connsiteX1" fmla="*/ 7294652 w 7294652"/>
                <a:gd name="connsiteY1" fmla="*/ 6857999 h 6857999"/>
                <a:gd name="connsiteX2" fmla="*/ 6248575 w 7294652"/>
                <a:gd name="connsiteY2" fmla="*/ 6857999 h 6857999"/>
                <a:gd name="connsiteX3" fmla="*/ 6477898 w 7294652"/>
                <a:gd name="connsiteY3" fmla="*/ 6700973 h 6857999"/>
                <a:gd name="connsiteX4" fmla="*/ 6647884 w 7294652"/>
                <a:gd name="connsiteY4" fmla="*/ 6572752 h 6857999"/>
                <a:gd name="connsiteX5" fmla="*/ 6817698 w 7294652"/>
                <a:gd name="connsiteY5" fmla="*/ 6440235 h 6857999"/>
                <a:gd name="connsiteX6" fmla="*/ 7161451 w 7294652"/>
                <a:gd name="connsiteY6" fmla="*/ 6165232 h 6857999"/>
                <a:gd name="connsiteX7" fmla="*/ 1673436 w 7294652"/>
                <a:gd name="connsiteY7" fmla="*/ 0 h 6857999"/>
                <a:gd name="connsiteX8" fmla="*/ 2394951 w 7294652"/>
                <a:gd name="connsiteY8" fmla="*/ 0 h 6857999"/>
                <a:gd name="connsiteX9" fmla="*/ 2244659 w 7294652"/>
                <a:gd name="connsiteY9" fmla="*/ 100763 h 6857999"/>
                <a:gd name="connsiteX10" fmla="*/ 1743903 w 7294652"/>
                <a:gd name="connsiteY10" fmla="*/ 498975 h 6857999"/>
                <a:gd name="connsiteX11" fmla="*/ 1163821 w 7294652"/>
                <a:gd name="connsiteY11" fmla="*/ 1121514 h 6857999"/>
                <a:gd name="connsiteX12" fmla="*/ 704911 w 7294652"/>
                <a:gd name="connsiteY12" fmla="*/ 1837036 h 6857999"/>
                <a:gd name="connsiteX13" fmla="*/ 393472 w 7294652"/>
                <a:gd name="connsiteY13" fmla="*/ 2627669 h 6857999"/>
                <a:gd name="connsiteX14" fmla="*/ 280032 w 7294652"/>
                <a:gd name="connsiteY14" fmla="*/ 3472097 h 6857999"/>
                <a:gd name="connsiteX15" fmla="*/ 327813 w 7294652"/>
                <a:gd name="connsiteY15" fmla="*/ 3884602 h 6857999"/>
                <a:gd name="connsiteX16" fmla="*/ 469096 w 7294652"/>
                <a:gd name="connsiteY16" fmla="*/ 4270809 h 6857999"/>
                <a:gd name="connsiteX17" fmla="*/ 567581 w 7294652"/>
                <a:gd name="connsiteY17" fmla="*/ 4452482 h 6857999"/>
                <a:gd name="connsiteX18" fmla="*/ 680677 w 7294652"/>
                <a:gd name="connsiteY18" fmla="*/ 4628484 h 6857999"/>
                <a:gd name="connsiteX19" fmla="*/ 941928 w 7294652"/>
                <a:gd name="connsiteY19" fmla="*/ 4968628 h 6857999"/>
                <a:gd name="connsiteX20" fmla="*/ 1224665 w 7294652"/>
                <a:gd name="connsiteY20" fmla="*/ 5311349 h 6857999"/>
                <a:gd name="connsiteX21" fmla="*/ 1365259 w 7294652"/>
                <a:gd name="connsiteY21" fmla="*/ 5490273 h 6857999"/>
                <a:gd name="connsiteX22" fmla="*/ 1432808 w 7294652"/>
                <a:gd name="connsiteY22" fmla="*/ 5577931 h 6857999"/>
                <a:gd name="connsiteX23" fmla="*/ 1498980 w 7294652"/>
                <a:gd name="connsiteY23" fmla="*/ 5662148 h 6857999"/>
                <a:gd name="connsiteX24" fmla="*/ 2067548 w 7294652"/>
                <a:gd name="connsiteY24" fmla="*/ 6283312 h 6857999"/>
                <a:gd name="connsiteX25" fmla="*/ 2369879 w 7294652"/>
                <a:gd name="connsiteY25" fmla="*/ 6562782 h 6857999"/>
                <a:gd name="connsiteX26" fmla="*/ 2686645 w 7294652"/>
                <a:gd name="connsiteY26" fmla="*/ 6820598 h 6857999"/>
                <a:gd name="connsiteX27" fmla="*/ 2738907 w 7294652"/>
                <a:gd name="connsiteY27" fmla="*/ 6857999 h 6857999"/>
                <a:gd name="connsiteX28" fmla="*/ 1731787 w 7294652"/>
                <a:gd name="connsiteY28" fmla="*/ 6857999 h 6857999"/>
                <a:gd name="connsiteX29" fmla="*/ 1607949 w 7294652"/>
                <a:gd name="connsiteY29" fmla="*/ 6732770 h 6857999"/>
                <a:gd name="connsiteX30" fmla="*/ 1309057 w 7294652"/>
                <a:gd name="connsiteY30" fmla="*/ 6370109 h 6857999"/>
                <a:gd name="connsiteX31" fmla="*/ 1048147 w 7294652"/>
                <a:gd name="connsiteY31" fmla="*/ 5986138 h 6857999"/>
                <a:gd name="connsiteX32" fmla="*/ 987131 w 7294652"/>
                <a:gd name="connsiteY32" fmla="*/ 5888512 h 6857999"/>
                <a:gd name="connsiteX33" fmla="*/ 928866 w 7294652"/>
                <a:gd name="connsiteY33" fmla="*/ 5793463 h 6857999"/>
                <a:gd name="connsiteX34" fmla="*/ 813708 w 7294652"/>
                <a:gd name="connsiteY34" fmla="*/ 5609556 h 6857999"/>
                <a:gd name="connsiteX35" fmla="*/ 574972 w 7294652"/>
                <a:gd name="connsiteY35" fmla="*/ 5231598 h 6857999"/>
                <a:gd name="connsiteX36" fmla="*/ 342424 w 7294652"/>
                <a:gd name="connsiteY36" fmla="*/ 4834048 h 6857999"/>
                <a:gd name="connsiteX37" fmla="*/ 237579 w 7294652"/>
                <a:gd name="connsiteY37" fmla="*/ 4623500 h 6857999"/>
                <a:gd name="connsiteX38" fmla="*/ 148373 w 7294652"/>
                <a:gd name="connsiteY38" fmla="*/ 4404356 h 6857999"/>
                <a:gd name="connsiteX39" fmla="*/ 79623 w 7294652"/>
                <a:gd name="connsiteY39" fmla="*/ 4175762 h 6857999"/>
                <a:gd name="connsiteX40" fmla="*/ 54185 w 7294652"/>
                <a:gd name="connsiteY40" fmla="*/ 4059229 h 6857999"/>
                <a:gd name="connsiteX41" fmla="*/ 43013 w 7294652"/>
                <a:gd name="connsiteY41" fmla="*/ 4000790 h 6857999"/>
                <a:gd name="connsiteX42" fmla="*/ 33734 w 7294652"/>
                <a:gd name="connsiteY42" fmla="*/ 3942180 h 6857999"/>
                <a:gd name="connsiteX43" fmla="*/ 45 w 7294652"/>
                <a:gd name="connsiteY43" fmla="*/ 3472097 h 6857999"/>
                <a:gd name="connsiteX44" fmla="*/ 95436 w 7294652"/>
                <a:gd name="connsiteY44" fmla="*/ 2557372 h 6857999"/>
                <a:gd name="connsiteX45" fmla="*/ 382126 w 7294652"/>
                <a:gd name="connsiteY45" fmla="*/ 1680799 h 6857999"/>
                <a:gd name="connsiteX46" fmla="*/ 1457043 w 7294652"/>
                <a:gd name="connsiteY46" fmla="*/ 192176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7294652" h="6857999">
                  <a:moveTo>
                    <a:pt x="7294652" y="6063030"/>
                  </a:moveTo>
                  <a:lnTo>
                    <a:pt x="7294652" y="6857999"/>
                  </a:lnTo>
                  <a:lnTo>
                    <a:pt x="6248575" y="6857999"/>
                  </a:lnTo>
                  <a:lnTo>
                    <a:pt x="6477898" y="6700973"/>
                  </a:lnTo>
                  <a:cubicBezTo>
                    <a:pt x="6534790" y="6659378"/>
                    <a:pt x="6591336" y="6616237"/>
                    <a:pt x="6647884" y="6572752"/>
                  </a:cubicBezTo>
                  <a:cubicBezTo>
                    <a:pt x="6704432" y="6529268"/>
                    <a:pt x="6761151" y="6485095"/>
                    <a:pt x="6817698" y="6440235"/>
                  </a:cubicBezTo>
                  <a:lnTo>
                    <a:pt x="7161451" y="6165232"/>
                  </a:lnTo>
                  <a:close/>
                  <a:moveTo>
                    <a:pt x="1673436" y="0"/>
                  </a:moveTo>
                  <a:lnTo>
                    <a:pt x="2394951" y="0"/>
                  </a:lnTo>
                  <a:lnTo>
                    <a:pt x="2244659" y="100763"/>
                  </a:lnTo>
                  <a:cubicBezTo>
                    <a:pt x="2071051" y="224086"/>
                    <a:pt x="1903860" y="356975"/>
                    <a:pt x="1743903" y="498975"/>
                  </a:cubicBezTo>
                  <a:cubicBezTo>
                    <a:pt x="1533218" y="689638"/>
                    <a:pt x="1339146" y="897902"/>
                    <a:pt x="1163821" y="1121514"/>
                  </a:cubicBezTo>
                  <a:cubicBezTo>
                    <a:pt x="988284" y="1344764"/>
                    <a:pt x="834608" y="1584376"/>
                    <a:pt x="704911" y="1837036"/>
                  </a:cubicBezTo>
                  <a:cubicBezTo>
                    <a:pt x="573950" y="2089059"/>
                    <a:pt x="469577" y="2354041"/>
                    <a:pt x="393472" y="2627669"/>
                  </a:cubicBezTo>
                  <a:cubicBezTo>
                    <a:pt x="318269" y="2902842"/>
                    <a:pt x="280119" y="3186833"/>
                    <a:pt x="280032" y="3472097"/>
                  </a:cubicBezTo>
                  <a:cubicBezTo>
                    <a:pt x="280349" y="3610956"/>
                    <a:pt x="296380" y="3749334"/>
                    <a:pt x="327813" y="3884602"/>
                  </a:cubicBezTo>
                  <a:cubicBezTo>
                    <a:pt x="360878" y="4018046"/>
                    <a:pt x="408244" y="4147540"/>
                    <a:pt x="469096" y="4270809"/>
                  </a:cubicBezTo>
                  <a:cubicBezTo>
                    <a:pt x="499175" y="4332511"/>
                    <a:pt x="532347" y="4393012"/>
                    <a:pt x="567581" y="4452482"/>
                  </a:cubicBezTo>
                  <a:cubicBezTo>
                    <a:pt x="602815" y="4511953"/>
                    <a:pt x="641144" y="4570562"/>
                    <a:pt x="680677" y="4628484"/>
                  </a:cubicBezTo>
                  <a:cubicBezTo>
                    <a:pt x="760771" y="4743985"/>
                    <a:pt x="849802" y="4856048"/>
                    <a:pt x="941928" y="4968628"/>
                  </a:cubicBezTo>
                  <a:cubicBezTo>
                    <a:pt x="1034055" y="5081206"/>
                    <a:pt x="1130994" y="5193958"/>
                    <a:pt x="1224665" y="5311349"/>
                  </a:cubicBezTo>
                  <a:cubicBezTo>
                    <a:pt x="1271987" y="5369787"/>
                    <a:pt x="1318853" y="5429429"/>
                    <a:pt x="1365259" y="5490273"/>
                  </a:cubicBezTo>
                  <a:lnTo>
                    <a:pt x="1432808" y="5577931"/>
                  </a:lnTo>
                  <a:cubicBezTo>
                    <a:pt x="1454979" y="5605947"/>
                    <a:pt x="1476121" y="5634821"/>
                    <a:pt x="1498980" y="5662148"/>
                  </a:cubicBezTo>
                  <a:cubicBezTo>
                    <a:pt x="1676323" y="5880038"/>
                    <a:pt x="1866158" y="6087441"/>
                    <a:pt x="2067548" y="6283312"/>
                  </a:cubicBezTo>
                  <a:cubicBezTo>
                    <a:pt x="2166203" y="6379907"/>
                    <a:pt x="2266974" y="6473064"/>
                    <a:pt x="2369879" y="6562782"/>
                  </a:cubicBezTo>
                  <a:cubicBezTo>
                    <a:pt x="2473005" y="6652331"/>
                    <a:pt x="2577677" y="6738957"/>
                    <a:pt x="2686645" y="6820598"/>
                  </a:cubicBezTo>
                  <a:lnTo>
                    <a:pt x="2738907" y="6857999"/>
                  </a:lnTo>
                  <a:lnTo>
                    <a:pt x="1731787" y="6857999"/>
                  </a:lnTo>
                  <a:lnTo>
                    <a:pt x="1607949" y="6732770"/>
                  </a:lnTo>
                  <a:cubicBezTo>
                    <a:pt x="1501232" y="6617903"/>
                    <a:pt x="1401421" y="6496799"/>
                    <a:pt x="1309057" y="6370109"/>
                  </a:cubicBezTo>
                  <a:cubicBezTo>
                    <a:pt x="1217103" y="6244469"/>
                    <a:pt x="1129618" y="6116590"/>
                    <a:pt x="1048147" y="5986138"/>
                  </a:cubicBezTo>
                  <a:cubicBezTo>
                    <a:pt x="1027179" y="5953825"/>
                    <a:pt x="1007414" y="5920996"/>
                    <a:pt x="987131" y="5888512"/>
                  </a:cubicBezTo>
                  <a:lnTo>
                    <a:pt x="928866" y="5793463"/>
                  </a:lnTo>
                  <a:cubicBezTo>
                    <a:pt x="891568" y="5732276"/>
                    <a:pt x="852725" y="5671260"/>
                    <a:pt x="813708" y="5609556"/>
                  </a:cubicBezTo>
                  <a:lnTo>
                    <a:pt x="574972" y="5231598"/>
                  </a:lnTo>
                  <a:cubicBezTo>
                    <a:pt x="495221" y="5103551"/>
                    <a:pt x="416158" y="4971549"/>
                    <a:pt x="342424" y="4834048"/>
                  </a:cubicBezTo>
                  <a:cubicBezTo>
                    <a:pt x="305641" y="4765298"/>
                    <a:pt x="270236" y="4695343"/>
                    <a:pt x="237579" y="4623500"/>
                  </a:cubicBezTo>
                  <a:cubicBezTo>
                    <a:pt x="204922" y="4551655"/>
                    <a:pt x="175187" y="4478607"/>
                    <a:pt x="148373" y="4404356"/>
                  </a:cubicBezTo>
                  <a:cubicBezTo>
                    <a:pt x="121561" y="4330107"/>
                    <a:pt x="99046" y="4252934"/>
                    <a:pt x="79623" y="4175762"/>
                  </a:cubicBezTo>
                  <a:cubicBezTo>
                    <a:pt x="70514" y="4136916"/>
                    <a:pt x="61577" y="4098245"/>
                    <a:pt x="54185" y="4059229"/>
                  </a:cubicBezTo>
                  <a:lnTo>
                    <a:pt x="43013" y="4000790"/>
                  </a:lnTo>
                  <a:lnTo>
                    <a:pt x="33734" y="3942180"/>
                  </a:lnTo>
                  <a:cubicBezTo>
                    <a:pt x="10461" y="3786581"/>
                    <a:pt x="-801" y="3629416"/>
                    <a:pt x="45" y="3472097"/>
                  </a:cubicBezTo>
                  <a:cubicBezTo>
                    <a:pt x="863" y="3164748"/>
                    <a:pt x="32824" y="2858275"/>
                    <a:pt x="95436" y="2557372"/>
                  </a:cubicBezTo>
                  <a:cubicBezTo>
                    <a:pt x="157549" y="2255281"/>
                    <a:pt x="253728" y="1961216"/>
                    <a:pt x="382126" y="1680799"/>
                  </a:cubicBezTo>
                  <a:cubicBezTo>
                    <a:pt x="639940" y="1120482"/>
                    <a:pt x="1015492" y="619117"/>
                    <a:pt x="1457043" y="192176"/>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Freeform: Shape 30">
              <a:extLst>
                <a:ext uri="{FF2B5EF4-FFF2-40B4-BE49-F238E27FC236}">
                  <a16:creationId xmlns:a16="http://schemas.microsoft.com/office/drawing/2014/main" id="{A77FC097-E4F2-4A45-82E8-3808FA553C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900650" y="-5799"/>
              <a:ext cx="7291350" cy="6858000"/>
            </a:xfrm>
            <a:custGeom>
              <a:avLst/>
              <a:gdLst>
                <a:gd name="connsiteX0" fmla="*/ 7291350 w 7291350"/>
                <a:gd name="connsiteY0" fmla="*/ 5718699 h 6858000"/>
                <a:gd name="connsiteX1" fmla="*/ 7291350 w 7291350"/>
                <a:gd name="connsiteY1" fmla="*/ 6806115 h 6858000"/>
                <a:gd name="connsiteX2" fmla="*/ 7224124 w 7291350"/>
                <a:gd name="connsiteY2" fmla="*/ 6858000 h 6858000"/>
                <a:gd name="connsiteX3" fmla="*/ 5607142 w 7291350"/>
                <a:gd name="connsiteY3" fmla="*/ 6858000 h 6858000"/>
                <a:gd name="connsiteX4" fmla="*/ 5736072 w 7291350"/>
                <a:gd name="connsiteY4" fmla="*/ 6801170 h 6858000"/>
                <a:gd name="connsiteX5" fmla="*/ 6949826 w 7291350"/>
                <a:gd name="connsiteY5" fmla="*/ 5983707 h 6858000"/>
                <a:gd name="connsiteX6" fmla="*/ 7220703 w 7291350"/>
                <a:gd name="connsiteY6" fmla="*/ 5773675 h 6858000"/>
                <a:gd name="connsiteX7" fmla="*/ 7218419 w 7291350"/>
                <a:gd name="connsiteY7" fmla="*/ 0 h 6858000"/>
                <a:gd name="connsiteX8" fmla="*/ 7291350 w 7291350"/>
                <a:gd name="connsiteY8" fmla="*/ 0 h 6858000"/>
                <a:gd name="connsiteX9" fmla="*/ 7291350 w 7291350"/>
                <a:gd name="connsiteY9" fmla="*/ 50138 h 6858000"/>
                <a:gd name="connsiteX10" fmla="*/ 1797607 w 7291350"/>
                <a:gd name="connsiteY10" fmla="*/ 0 h 6858000"/>
                <a:gd name="connsiteX11" fmla="*/ 3385676 w 7291350"/>
                <a:gd name="connsiteY11" fmla="*/ 0 h 6858000"/>
                <a:gd name="connsiteX12" fmla="*/ 3360567 w 7291350"/>
                <a:gd name="connsiteY12" fmla="*/ 11552 h 6858000"/>
                <a:gd name="connsiteX13" fmla="*/ 2267395 w 7291350"/>
                <a:gd name="connsiteY13" fmla="*/ 725831 h 6858000"/>
                <a:gd name="connsiteX14" fmla="*/ 1234074 w 7291350"/>
                <a:gd name="connsiteY14" fmla="*/ 2007171 h 6858000"/>
                <a:gd name="connsiteX15" fmla="*/ 859383 w 7291350"/>
                <a:gd name="connsiteY15" fmla="*/ 3498372 h 6858000"/>
                <a:gd name="connsiteX16" fmla="*/ 1479513 w 7291350"/>
                <a:gd name="connsiteY16" fmla="*/ 4883182 h 6858000"/>
                <a:gd name="connsiteX17" fmla="*/ 1791985 w 7291350"/>
                <a:gd name="connsiteY17" fmla="*/ 5322671 h 6858000"/>
                <a:gd name="connsiteX18" fmla="*/ 3397295 w 7291350"/>
                <a:gd name="connsiteY18" fmla="*/ 6784567 h 6858000"/>
                <a:gd name="connsiteX19" fmla="*/ 3590446 w 7291350"/>
                <a:gd name="connsiteY19" fmla="*/ 6858000 h 6858000"/>
                <a:gd name="connsiteX20" fmla="*/ 1970757 w 7291350"/>
                <a:gd name="connsiteY20" fmla="*/ 6858000 h 6858000"/>
                <a:gd name="connsiteX21" fmla="*/ 1735872 w 7291350"/>
                <a:gd name="connsiteY21" fmla="*/ 6627685 h 6858000"/>
                <a:gd name="connsiteX22" fmla="*/ 1080932 w 7291350"/>
                <a:gd name="connsiteY22" fmla="*/ 5805127 h 6858000"/>
                <a:gd name="connsiteX23" fmla="*/ 0 w 7291350"/>
                <a:gd name="connsiteY23" fmla="*/ 3498372 h 6858000"/>
                <a:gd name="connsiteX24" fmla="*/ 1708174 w 7291350"/>
                <a:gd name="connsiteY24" fmla="*/ 7330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7291350" h="6858000">
                  <a:moveTo>
                    <a:pt x="7291350" y="5718699"/>
                  </a:moveTo>
                  <a:lnTo>
                    <a:pt x="7291350" y="6806115"/>
                  </a:lnTo>
                  <a:lnTo>
                    <a:pt x="7224124" y="6858000"/>
                  </a:lnTo>
                  <a:lnTo>
                    <a:pt x="5607142" y="6858000"/>
                  </a:lnTo>
                  <a:lnTo>
                    <a:pt x="5736072" y="6801170"/>
                  </a:lnTo>
                  <a:cubicBezTo>
                    <a:pt x="6122313" y="6616106"/>
                    <a:pt x="6503069" y="6332805"/>
                    <a:pt x="6949826" y="5983707"/>
                  </a:cubicBezTo>
                  <a:cubicBezTo>
                    <a:pt x="7041094" y="5912378"/>
                    <a:pt x="7132358" y="5842426"/>
                    <a:pt x="7220703" y="5773675"/>
                  </a:cubicBezTo>
                  <a:close/>
                  <a:moveTo>
                    <a:pt x="7218419" y="0"/>
                  </a:moveTo>
                  <a:lnTo>
                    <a:pt x="7291350" y="0"/>
                  </a:lnTo>
                  <a:lnTo>
                    <a:pt x="7291350" y="50138"/>
                  </a:lnTo>
                  <a:close/>
                  <a:moveTo>
                    <a:pt x="1797607" y="0"/>
                  </a:moveTo>
                  <a:lnTo>
                    <a:pt x="3385676" y="0"/>
                  </a:lnTo>
                  <a:lnTo>
                    <a:pt x="3360567" y="11552"/>
                  </a:lnTo>
                  <a:cubicBezTo>
                    <a:pt x="2968013" y="202286"/>
                    <a:pt x="2600620" y="442170"/>
                    <a:pt x="2267395" y="725831"/>
                  </a:cubicBezTo>
                  <a:cubicBezTo>
                    <a:pt x="1824986" y="1104820"/>
                    <a:pt x="1477279" y="1536057"/>
                    <a:pt x="1234074" y="2007171"/>
                  </a:cubicBezTo>
                  <a:cubicBezTo>
                    <a:pt x="985368" y="2488770"/>
                    <a:pt x="859383" y="2990476"/>
                    <a:pt x="859383" y="3498372"/>
                  </a:cubicBezTo>
                  <a:cubicBezTo>
                    <a:pt x="859383" y="4010222"/>
                    <a:pt x="1060651" y="4308942"/>
                    <a:pt x="1479513" y="4883182"/>
                  </a:cubicBezTo>
                  <a:cubicBezTo>
                    <a:pt x="1580577" y="5021714"/>
                    <a:pt x="1685078" y="5164888"/>
                    <a:pt x="1791985" y="5322671"/>
                  </a:cubicBezTo>
                  <a:cubicBezTo>
                    <a:pt x="2283419" y="6046950"/>
                    <a:pt x="2796809" y="6521439"/>
                    <a:pt x="3397295" y="6784567"/>
                  </a:cubicBezTo>
                  <a:lnTo>
                    <a:pt x="3590446" y="6858000"/>
                  </a:lnTo>
                  <a:lnTo>
                    <a:pt x="1970757" y="6858000"/>
                  </a:lnTo>
                  <a:lnTo>
                    <a:pt x="1735872" y="6627685"/>
                  </a:lnTo>
                  <a:cubicBezTo>
                    <a:pt x="1502484" y="6382823"/>
                    <a:pt x="1285774" y="6107254"/>
                    <a:pt x="1080932" y="5805127"/>
                  </a:cubicBezTo>
                  <a:cubicBezTo>
                    <a:pt x="556365" y="5032027"/>
                    <a:pt x="0" y="4501616"/>
                    <a:pt x="0" y="3498372"/>
                  </a:cubicBezTo>
                  <a:cubicBezTo>
                    <a:pt x="0" y="2160829"/>
                    <a:pt x="685186" y="949872"/>
                    <a:pt x="1708174" y="7330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Freeform: Shape 31">
              <a:extLst>
                <a:ext uri="{FF2B5EF4-FFF2-40B4-BE49-F238E27FC236}">
                  <a16:creationId xmlns:a16="http://schemas.microsoft.com/office/drawing/2014/main" id="{D0DF88B0-FA8A-47F5-8EAC-1880B1A51BF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922894" y="-5799"/>
              <a:ext cx="7269107" cy="6858000"/>
            </a:xfrm>
            <a:custGeom>
              <a:avLst/>
              <a:gdLst>
                <a:gd name="connsiteX0" fmla="*/ 7269107 w 7269107"/>
                <a:gd name="connsiteY0" fmla="*/ 5518449 h 6858000"/>
                <a:gd name="connsiteX1" fmla="*/ 7269107 w 7269107"/>
                <a:gd name="connsiteY1" fmla="*/ 6823281 h 6858000"/>
                <a:gd name="connsiteX2" fmla="*/ 7224122 w 7269107"/>
                <a:gd name="connsiteY2" fmla="*/ 6858000 h 6858000"/>
                <a:gd name="connsiteX3" fmla="*/ 4927054 w 7269107"/>
                <a:gd name="connsiteY3" fmla="*/ 6858000 h 6858000"/>
                <a:gd name="connsiteX4" fmla="*/ 4982167 w 7269107"/>
                <a:gd name="connsiteY4" fmla="*/ 6852876 h 6858000"/>
                <a:gd name="connsiteX5" fmla="*/ 5743768 w 7269107"/>
                <a:gd name="connsiteY5" fmla="*/ 6606245 h 6858000"/>
                <a:gd name="connsiteX6" fmla="*/ 6843778 w 7269107"/>
                <a:gd name="connsiteY6" fmla="*/ 5848440 h 6858000"/>
                <a:gd name="connsiteX7" fmla="*/ 7115515 w 7269107"/>
                <a:gd name="connsiteY7" fmla="*/ 5637891 h 6858000"/>
                <a:gd name="connsiteX8" fmla="*/ 6870111 w 7269107"/>
                <a:gd name="connsiteY8" fmla="*/ 0 h 6858000"/>
                <a:gd name="connsiteX9" fmla="*/ 7269107 w 7269107"/>
                <a:gd name="connsiteY9" fmla="*/ 0 h 6858000"/>
                <a:gd name="connsiteX10" fmla="*/ 7269107 w 7269107"/>
                <a:gd name="connsiteY10" fmla="*/ 243137 h 6858000"/>
                <a:gd name="connsiteX11" fmla="*/ 7089989 w 7269107"/>
                <a:gd name="connsiteY11" fmla="*/ 119955 h 6858000"/>
                <a:gd name="connsiteX12" fmla="*/ 6952948 w 7269107"/>
                <a:gd name="connsiteY12" fmla="*/ 41521 h 6858000"/>
                <a:gd name="connsiteX13" fmla="*/ 1797606 w 7269107"/>
                <a:gd name="connsiteY13" fmla="*/ 0 h 6858000"/>
                <a:gd name="connsiteX14" fmla="*/ 3815328 w 7269107"/>
                <a:gd name="connsiteY14" fmla="*/ 0 h 6858000"/>
                <a:gd name="connsiteX15" fmla="*/ 3627371 w 7269107"/>
                <a:gd name="connsiteY15" fmla="*/ 77142 h 6858000"/>
                <a:gd name="connsiteX16" fmla="*/ 2379115 w 7269107"/>
                <a:gd name="connsiteY16" fmla="*/ 856285 h 6858000"/>
                <a:gd name="connsiteX17" fmla="*/ 1386699 w 7269107"/>
                <a:gd name="connsiteY17" fmla="*/ 2086062 h 6858000"/>
                <a:gd name="connsiteX18" fmla="*/ 1031258 w 7269107"/>
                <a:gd name="connsiteY18" fmla="*/ 3498372 h 6858000"/>
                <a:gd name="connsiteX19" fmla="*/ 1618904 w 7269107"/>
                <a:gd name="connsiteY19" fmla="*/ 4781604 h 6858000"/>
                <a:gd name="connsiteX20" fmla="*/ 1934812 w 7269107"/>
                <a:gd name="connsiteY20" fmla="*/ 5225904 h 6858000"/>
                <a:gd name="connsiteX21" fmla="*/ 3140010 w 7269107"/>
                <a:gd name="connsiteY21" fmla="*/ 6456196 h 6858000"/>
                <a:gd name="connsiteX22" fmla="*/ 4281662 w 7269107"/>
                <a:gd name="connsiteY22" fmla="*/ 6843305 h 6858000"/>
                <a:gd name="connsiteX23" fmla="*/ 4449058 w 7269107"/>
                <a:gd name="connsiteY23" fmla="*/ 6858000 h 6858000"/>
                <a:gd name="connsiteX24" fmla="*/ 1970756 w 7269107"/>
                <a:gd name="connsiteY24" fmla="*/ 6858000 h 6858000"/>
                <a:gd name="connsiteX25" fmla="*/ 1735871 w 7269107"/>
                <a:gd name="connsiteY25" fmla="*/ 6627685 h 6858000"/>
                <a:gd name="connsiteX26" fmla="*/ 1080930 w 7269107"/>
                <a:gd name="connsiteY26" fmla="*/ 5805127 h 6858000"/>
                <a:gd name="connsiteX27" fmla="*/ 0 w 7269107"/>
                <a:gd name="connsiteY27" fmla="*/ 3498372 h 6858000"/>
                <a:gd name="connsiteX28" fmla="*/ 1708172 w 7269107"/>
                <a:gd name="connsiteY28" fmla="*/ 7330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7269107" h="6858000">
                  <a:moveTo>
                    <a:pt x="7269107" y="5518449"/>
                  </a:moveTo>
                  <a:lnTo>
                    <a:pt x="7269107" y="6823281"/>
                  </a:lnTo>
                  <a:lnTo>
                    <a:pt x="7224122" y="6858000"/>
                  </a:lnTo>
                  <a:lnTo>
                    <a:pt x="4927054" y="6858000"/>
                  </a:lnTo>
                  <a:lnTo>
                    <a:pt x="4982167" y="6852876"/>
                  </a:lnTo>
                  <a:cubicBezTo>
                    <a:pt x="5236517" y="6821036"/>
                    <a:pt x="5483373" y="6740566"/>
                    <a:pt x="5743768" y="6606245"/>
                  </a:cubicBezTo>
                  <a:cubicBezTo>
                    <a:pt x="6099551" y="6422337"/>
                    <a:pt x="6452586" y="6154209"/>
                    <a:pt x="6843778" y="5848440"/>
                  </a:cubicBezTo>
                  <a:cubicBezTo>
                    <a:pt x="6935559" y="5776768"/>
                    <a:pt x="7026997" y="5706642"/>
                    <a:pt x="7115515" y="5637891"/>
                  </a:cubicBezTo>
                  <a:close/>
                  <a:moveTo>
                    <a:pt x="6870111" y="0"/>
                  </a:moveTo>
                  <a:lnTo>
                    <a:pt x="7269107" y="0"/>
                  </a:lnTo>
                  <a:lnTo>
                    <a:pt x="7269107" y="243137"/>
                  </a:lnTo>
                  <a:lnTo>
                    <a:pt x="7089989" y="119955"/>
                  </a:lnTo>
                  <a:cubicBezTo>
                    <a:pt x="7045081" y="92581"/>
                    <a:pt x="6999384" y="66425"/>
                    <a:pt x="6952948" y="41521"/>
                  </a:cubicBezTo>
                  <a:close/>
                  <a:moveTo>
                    <a:pt x="1797606" y="0"/>
                  </a:moveTo>
                  <a:lnTo>
                    <a:pt x="3815328" y="0"/>
                  </a:lnTo>
                  <a:lnTo>
                    <a:pt x="3627371" y="77142"/>
                  </a:lnTo>
                  <a:cubicBezTo>
                    <a:pt x="3175548" y="273822"/>
                    <a:pt x="2754868" y="536281"/>
                    <a:pt x="2379115" y="856285"/>
                  </a:cubicBezTo>
                  <a:cubicBezTo>
                    <a:pt x="1959736" y="1215679"/>
                    <a:pt x="1616497" y="1640901"/>
                    <a:pt x="1386699" y="2086062"/>
                  </a:cubicBezTo>
                  <a:cubicBezTo>
                    <a:pt x="1151572" y="2543083"/>
                    <a:pt x="1031258" y="3018150"/>
                    <a:pt x="1031258" y="3498372"/>
                  </a:cubicBezTo>
                  <a:cubicBezTo>
                    <a:pt x="1031258" y="3957455"/>
                    <a:pt x="1211213" y="4223692"/>
                    <a:pt x="1618904" y="4781604"/>
                  </a:cubicBezTo>
                  <a:cubicBezTo>
                    <a:pt x="1720826" y="4921339"/>
                    <a:pt x="1826186" y="5065887"/>
                    <a:pt x="1934812" y="5225904"/>
                  </a:cubicBezTo>
                  <a:cubicBezTo>
                    <a:pt x="2318957" y="5792064"/>
                    <a:pt x="2713069" y="6194600"/>
                    <a:pt x="3140010" y="6456196"/>
                  </a:cubicBezTo>
                  <a:cubicBezTo>
                    <a:pt x="3479423" y="6664512"/>
                    <a:pt x="3855769" y="6792387"/>
                    <a:pt x="4281662" y="6843305"/>
                  </a:cubicBezTo>
                  <a:lnTo>
                    <a:pt x="4449058" y="6858000"/>
                  </a:lnTo>
                  <a:lnTo>
                    <a:pt x="1970756" y="6858000"/>
                  </a:lnTo>
                  <a:lnTo>
                    <a:pt x="1735871" y="6627685"/>
                  </a:lnTo>
                  <a:cubicBezTo>
                    <a:pt x="1502482" y="6382823"/>
                    <a:pt x="1285773" y="6107254"/>
                    <a:pt x="1080930" y="5805127"/>
                  </a:cubicBezTo>
                  <a:cubicBezTo>
                    <a:pt x="556364" y="5032027"/>
                    <a:pt x="0" y="4501616"/>
                    <a:pt x="0" y="3498372"/>
                  </a:cubicBezTo>
                  <a:cubicBezTo>
                    <a:pt x="0" y="2160829"/>
                    <a:pt x="685185" y="949872"/>
                    <a:pt x="1708172" y="73302"/>
                  </a:cubicBezTo>
                  <a:close/>
                </a:path>
              </a:pathLst>
            </a:custGeom>
            <a:gradFill>
              <a:gsLst>
                <a:gs pos="2000">
                  <a:schemeClr val="bg1">
                    <a:alpha val="10000"/>
                  </a:schemeClr>
                </a:gs>
                <a:gs pos="5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3" name="Content Placeholder 2">
            <a:extLst>
              <a:ext uri="{FF2B5EF4-FFF2-40B4-BE49-F238E27FC236}">
                <a16:creationId xmlns:a16="http://schemas.microsoft.com/office/drawing/2014/main" id="{59012F6A-53F5-394B-EFC5-1B5FF618C236}"/>
              </a:ext>
            </a:extLst>
          </p:cNvPr>
          <p:cNvSpPr>
            <a:spLocks noGrp="1"/>
          </p:cNvSpPr>
          <p:nvPr>
            <p:ph idx="1"/>
          </p:nvPr>
        </p:nvSpPr>
        <p:spPr>
          <a:xfrm>
            <a:off x="6632812" y="1032987"/>
            <a:ext cx="4919108" cy="4792027"/>
          </a:xfrm>
        </p:spPr>
        <p:txBody>
          <a:bodyPr anchor="ctr">
            <a:normAutofit/>
          </a:bodyPr>
          <a:lstStyle/>
          <a:p>
            <a:pPr marL="0" indent="0">
              <a:buNone/>
            </a:pPr>
            <a:r>
              <a:rPr lang="en-GB" sz="2000" b="1">
                <a:solidFill>
                  <a:schemeClr val="tx2"/>
                </a:solidFill>
              </a:rPr>
              <a:t>Hindmarch v North-East Ambulance NHS Foundation Trust </a:t>
            </a:r>
            <a:r>
              <a:rPr lang="en-GB" sz="2000">
                <a:solidFill>
                  <a:schemeClr val="tx2"/>
                </a:solidFill>
              </a:rPr>
              <a:t>[2025] EAT 87</a:t>
            </a:r>
          </a:p>
          <a:p>
            <a:pPr>
              <a:buFontTx/>
              <a:buChar char="-"/>
            </a:pPr>
            <a:r>
              <a:rPr lang="en-GB" sz="2000">
                <a:solidFill>
                  <a:schemeClr val="tx2"/>
                </a:solidFill>
              </a:rPr>
              <a:t>H had depression and anxiety = disability</a:t>
            </a:r>
          </a:p>
          <a:p>
            <a:pPr>
              <a:buFontTx/>
              <a:buChar char="-"/>
            </a:pPr>
            <a:r>
              <a:rPr lang="en-GB" sz="2000">
                <a:solidFill>
                  <a:schemeClr val="tx2"/>
                </a:solidFill>
              </a:rPr>
              <a:t>H also had asthma</a:t>
            </a:r>
          </a:p>
          <a:p>
            <a:pPr>
              <a:buFontTx/>
              <a:buChar char="-"/>
            </a:pPr>
            <a:r>
              <a:rPr lang="en-GB" sz="2000">
                <a:solidFill>
                  <a:schemeClr val="tx2"/>
                </a:solidFill>
              </a:rPr>
              <a:t>H was ambulance driver doing scheduled drives</a:t>
            </a:r>
          </a:p>
          <a:p>
            <a:pPr>
              <a:buFontTx/>
              <a:buChar char="-"/>
            </a:pPr>
            <a:r>
              <a:rPr lang="en-GB" sz="2000">
                <a:solidFill>
                  <a:schemeClr val="tx2"/>
                </a:solidFill>
              </a:rPr>
              <a:t>During Covid H wanted FFP2 mask – Trust said no</a:t>
            </a:r>
          </a:p>
          <a:p>
            <a:pPr>
              <a:buFontTx/>
              <a:buChar char="-"/>
            </a:pPr>
            <a:r>
              <a:rPr lang="en-GB" sz="2000">
                <a:solidFill>
                  <a:schemeClr val="tx2"/>
                </a:solidFill>
              </a:rPr>
              <a:t>H stayed away from work. Dismissed on capability grounds.</a:t>
            </a:r>
          </a:p>
          <a:p>
            <a:pPr>
              <a:buFontTx/>
              <a:buChar char="-"/>
            </a:pPr>
            <a:r>
              <a:rPr lang="en-GB" sz="2000">
                <a:solidFill>
                  <a:schemeClr val="tx2"/>
                </a:solidFill>
              </a:rPr>
              <a:t>Was there a failure to make reasonable adjustment?</a:t>
            </a:r>
          </a:p>
        </p:txBody>
      </p:sp>
    </p:spTree>
    <p:extLst>
      <p:ext uri="{BB962C8B-B14F-4D97-AF65-F5344CB8AC3E}">
        <p14:creationId xmlns:p14="http://schemas.microsoft.com/office/powerpoint/2010/main" val="2432773597"/>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0BCB42-9016-C53E-14A9-0B993A353828}"/>
              </a:ext>
            </a:extLst>
          </p:cNvPr>
          <p:cNvSpPr>
            <a:spLocks noGrp="1"/>
          </p:cNvSpPr>
          <p:nvPr>
            <p:ph type="title"/>
          </p:nvPr>
        </p:nvSpPr>
        <p:spPr/>
        <p:txBody>
          <a:bodyPr/>
          <a:lstStyle/>
          <a:p>
            <a:r>
              <a:rPr lang="en-GB" dirty="0"/>
              <a:t>WORKER STATUS</a:t>
            </a:r>
          </a:p>
        </p:txBody>
      </p:sp>
      <p:sp>
        <p:nvSpPr>
          <p:cNvPr id="3" name="Content Placeholder 2">
            <a:extLst>
              <a:ext uri="{FF2B5EF4-FFF2-40B4-BE49-F238E27FC236}">
                <a16:creationId xmlns:a16="http://schemas.microsoft.com/office/drawing/2014/main" id="{9A9419CB-C9E0-E028-287C-FC99E1D7137A}"/>
              </a:ext>
            </a:extLst>
          </p:cNvPr>
          <p:cNvSpPr>
            <a:spLocks noGrp="1"/>
          </p:cNvSpPr>
          <p:nvPr>
            <p:ph idx="1"/>
          </p:nvPr>
        </p:nvSpPr>
        <p:spPr/>
        <p:txBody>
          <a:bodyPr/>
          <a:lstStyle/>
          <a:p>
            <a:r>
              <a:rPr lang="en-GB" dirty="0"/>
              <a:t>CA: Applicants are not workers (unless applying to the NHS)</a:t>
            </a:r>
          </a:p>
          <a:p>
            <a:r>
              <a:rPr lang="en-GB" dirty="0"/>
              <a:t>Whistleblowing provisions protect those in employment making disclosures in the public interest.</a:t>
            </a:r>
          </a:p>
          <a:p>
            <a:r>
              <a:rPr lang="en-GB" dirty="0"/>
              <a:t>S ran a human rights argument that not protecting applicants discriminated against applicants because that amounted to a difference of treatment by reference to her having “other status”</a:t>
            </a:r>
          </a:p>
          <a:p>
            <a:r>
              <a:rPr lang="en-GB" dirty="0"/>
              <a:t>CA accepted that argument but said the difference in treatment would in any event be justified so it made no difference.</a:t>
            </a:r>
          </a:p>
        </p:txBody>
      </p:sp>
    </p:spTree>
    <p:extLst>
      <p:ext uri="{BB962C8B-B14F-4D97-AF65-F5344CB8AC3E}">
        <p14:creationId xmlns:p14="http://schemas.microsoft.com/office/powerpoint/2010/main" val="1703717337"/>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84B544-4042-FEB9-58CD-1FC4130878AB}"/>
              </a:ext>
            </a:extLst>
          </p:cNvPr>
          <p:cNvSpPr>
            <a:spLocks noGrp="1"/>
          </p:cNvSpPr>
          <p:nvPr>
            <p:ph type="title"/>
          </p:nvPr>
        </p:nvSpPr>
        <p:spPr/>
        <p:txBody>
          <a:bodyPr/>
          <a:lstStyle/>
          <a:p>
            <a:r>
              <a:rPr lang="en-GB" dirty="0"/>
              <a:t>WORKER STATUS</a:t>
            </a:r>
          </a:p>
        </p:txBody>
      </p:sp>
      <p:sp>
        <p:nvSpPr>
          <p:cNvPr id="3" name="Content Placeholder 2">
            <a:extLst>
              <a:ext uri="{FF2B5EF4-FFF2-40B4-BE49-F238E27FC236}">
                <a16:creationId xmlns:a16="http://schemas.microsoft.com/office/drawing/2014/main" id="{01DEC66E-9760-7DAB-61A9-637667BE8018}"/>
              </a:ext>
            </a:extLst>
          </p:cNvPr>
          <p:cNvSpPr>
            <a:spLocks noGrp="1"/>
          </p:cNvSpPr>
          <p:nvPr>
            <p:ph idx="1"/>
          </p:nvPr>
        </p:nvSpPr>
        <p:spPr/>
        <p:txBody>
          <a:bodyPr/>
          <a:lstStyle/>
          <a:p>
            <a:r>
              <a:rPr lang="en-GB" b="1" dirty="0"/>
              <a:t>W v Highways England and others </a:t>
            </a:r>
            <a:r>
              <a:rPr lang="en-GB" dirty="0"/>
              <a:t>[2025] EAT 18, [2025] IRLR 407</a:t>
            </a:r>
          </a:p>
          <a:p>
            <a:r>
              <a:rPr lang="en-GB" dirty="0"/>
              <a:t>W worked for HE. </a:t>
            </a:r>
          </a:p>
          <a:p>
            <a:r>
              <a:rPr lang="en-GB" dirty="0"/>
              <a:t>HE appointed KPMG as management consultants.</a:t>
            </a:r>
          </a:p>
          <a:p>
            <a:r>
              <a:rPr lang="en-GB" dirty="0"/>
              <a:t>W worked with KPMG and considered that she had been subjected to detriment (a demotion) because she had made protected disclosures.</a:t>
            </a:r>
          </a:p>
          <a:p>
            <a:r>
              <a:rPr lang="en-GB" dirty="0"/>
              <a:t>W sued KPMG, but KPMG argued that as they had no contractual relationship with her, she was not a worker for the purposes of the Act.</a:t>
            </a:r>
          </a:p>
          <a:p>
            <a:endParaRPr lang="en-GB" dirty="0"/>
          </a:p>
        </p:txBody>
      </p:sp>
    </p:spTree>
    <p:extLst>
      <p:ext uri="{BB962C8B-B14F-4D97-AF65-F5344CB8AC3E}">
        <p14:creationId xmlns:p14="http://schemas.microsoft.com/office/powerpoint/2010/main" val="4180301604"/>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F272B0-4DD0-C4EC-0331-C8FA1DF79A4D}"/>
              </a:ext>
            </a:extLst>
          </p:cNvPr>
          <p:cNvSpPr>
            <a:spLocks noGrp="1"/>
          </p:cNvSpPr>
          <p:nvPr>
            <p:ph type="title"/>
          </p:nvPr>
        </p:nvSpPr>
        <p:spPr/>
        <p:txBody>
          <a:bodyPr/>
          <a:lstStyle/>
          <a:p>
            <a:r>
              <a:rPr lang="en-GB" dirty="0"/>
              <a:t>WORKER STATUS</a:t>
            </a:r>
          </a:p>
        </p:txBody>
      </p:sp>
      <p:sp>
        <p:nvSpPr>
          <p:cNvPr id="3" name="Content Placeholder 2">
            <a:extLst>
              <a:ext uri="{FF2B5EF4-FFF2-40B4-BE49-F238E27FC236}">
                <a16:creationId xmlns:a16="http://schemas.microsoft.com/office/drawing/2014/main" id="{F925099B-CE51-2CC9-1248-91B4FC229BA1}"/>
              </a:ext>
            </a:extLst>
          </p:cNvPr>
          <p:cNvSpPr>
            <a:spLocks noGrp="1"/>
          </p:cNvSpPr>
          <p:nvPr>
            <p:ph idx="1"/>
          </p:nvPr>
        </p:nvSpPr>
        <p:spPr/>
        <p:txBody>
          <a:bodyPr/>
          <a:lstStyle/>
          <a:p>
            <a:r>
              <a:rPr lang="en-GB" dirty="0"/>
              <a:t>Whistleblowing protections have an </a:t>
            </a:r>
            <a:r>
              <a:rPr lang="en-GB" b="1" dirty="0"/>
              <a:t>extended </a:t>
            </a:r>
            <a:r>
              <a:rPr lang="en-GB" dirty="0"/>
              <a:t>definition of worker</a:t>
            </a:r>
          </a:p>
          <a:p>
            <a:r>
              <a:rPr lang="en-GB" dirty="0"/>
              <a:t>You are a worker if you work for a person and:</a:t>
            </a:r>
          </a:p>
          <a:p>
            <a:pPr lvl="1"/>
            <a:r>
              <a:rPr lang="en-GB" dirty="0"/>
              <a:t>You are introduced / supplied to do the work by a third person; and</a:t>
            </a:r>
          </a:p>
          <a:p>
            <a:pPr lvl="1"/>
            <a:r>
              <a:rPr lang="en-GB" dirty="0"/>
              <a:t>The terms on which the work is done are in practice substantially determined by the third person or the person for whom the work is done.</a:t>
            </a:r>
          </a:p>
          <a:p>
            <a:r>
              <a:rPr lang="en-GB" dirty="0"/>
              <a:t>EAT: There does not need to be a contract between the worker and the person for whom the work is done in order for the extended definition to apply.</a:t>
            </a:r>
          </a:p>
        </p:txBody>
      </p:sp>
    </p:spTree>
    <p:extLst>
      <p:ext uri="{BB962C8B-B14F-4D97-AF65-F5344CB8AC3E}">
        <p14:creationId xmlns:p14="http://schemas.microsoft.com/office/powerpoint/2010/main" val="2366429300"/>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641C89-3446-C637-224A-675C075AE9A3}"/>
              </a:ext>
            </a:extLst>
          </p:cNvPr>
          <p:cNvSpPr>
            <a:spLocks noGrp="1"/>
          </p:cNvSpPr>
          <p:nvPr>
            <p:ph type="title"/>
          </p:nvPr>
        </p:nvSpPr>
        <p:spPr/>
        <p:txBody>
          <a:bodyPr/>
          <a:lstStyle/>
          <a:p>
            <a:r>
              <a:rPr lang="en-GB" dirty="0"/>
              <a:t>Agency Workers</a:t>
            </a:r>
          </a:p>
        </p:txBody>
      </p:sp>
      <p:sp>
        <p:nvSpPr>
          <p:cNvPr id="3" name="Content Placeholder 2">
            <a:extLst>
              <a:ext uri="{FF2B5EF4-FFF2-40B4-BE49-F238E27FC236}">
                <a16:creationId xmlns:a16="http://schemas.microsoft.com/office/drawing/2014/main" id="{4C28A7BB-7E51-E503-5731-0E9B1640D00F}"/>
              </a:ext>
            </a:extLst>
          </p:cNvPr>
          <p:cNvSpPr>
            <a:spLocks noGrp="1"/>
          </p:cNvSpPr>
          <p:nvPr>
            <p:ph idx="1"/>
          </p:nvPr>
        </p:nvSpPr>
        <p:spPr/>
        <p:txBody>
          <a:bodyPr/>
          <a:lstStyle/>
          <a:p>
            <a:r>
              <a:rPr lang="en-GB" b="1" dirty="0"/>
              <a:t>Lutz v Ryanair DAC and Storm Global </a:t>
            </a:r>
            <a:r>
              <a:rPr lang="en-GB" dirty="0"/>
              <a:t>[2025] EWCA </a:t>
            </a:r>
            <a:r>
              <a:rPr lang="en-GB" dirty="0" err="1"/>
              <a:t>Civ</a:t>
            </a:r>
            <a:r>
              <a:rPr lang="en-GB" dirty="0"/>
              <a:t> 849, [2025] IRLR 764</a:t>
            </a:r>
          </a:p>
          <a:p>
            <a:r>
              <a:rPr lang="en-GB" dirty="0"/>
              <a:t>L flew planes for Ryanair</a:t>
            </a:r>
          </a:p>
          <a:p>
            <a:r>
              <a:rPr lang="en-GB" dirty="0"/>
              <a:t>L was engaged and paid by SG</a:t>
            </a:r>
          </a:p>
          <a:p>
            <a:r>
              <a:rPr lang="en-GB" dirty="0"/>
              <a:t>Fully integrated into Ryanair operation.</a:t>
            </a:r>
          </a:p>
          <a:p>
            <a:r>
              <a:rPr lang="en-GB" dirty="0"/>
              <a:t>L missed a shift and was disciplined by Ryanair</a:t>
            </a:r>
          </a:p>
          <a:p>
            <a:r>
              <a:rPr lang="en-GB" dirty="0"/>
              <a:t>SG dismissed L</a:t>
            </a:r>
          </a:p>
          <a:p>
            <a:r>
              <a:rPr lang="en-GB" dirty="0"/>
              <a:t>L sued SG for outstanding holiday pay</a:t>
            </a:r>
          </a:p>
          <a:p>
            <a:r>
              <a:rPr lang="en-GB" dirty="0"/>
              <a:t>L sued SG and RA for a breach of the </a:t>
            </a:r>
            <a:r>
              <a:rPr lang="en-GB" b="1" dirty="0"/>
              <a:t>Agency Worker </a:t>
            </a:r>
            <a:r>
              <a:rPr lang="en-GB" dirty="0"/>
              <a:t>Regs on basis he’d been offered less favourable terms than non-agency workers</a:t>
            </a:r>
          </a:p>
        </p:txBody>
      </p:sp>
    </p:spTree>
    <p:extLst>
      <p:ext uri="{BB962C8B-B14F-4D97-AF65-F5344CB8AC3E}">
        <p14:creationId xmlns:p14="http://schemas.microsoft.com/office/powerpoint/2010/main" val="2006110752"/>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74F094-BCBE-64C6-C36F-CFC5DC886CC5}"/>
              </a:ext>
            </a:extLst>
          </p:cNvPr>
          <p:cNvSpPr>
            <a:spLocks noGrp="1"/>
          </p:cNvSpPr>
          <p:nvPr>
            <p:ph type="title"/>
          </p:nvPr>
        </p:nvSpPr>
        <p:spPr/>
        <p:txBody>
          <a:bodyPr/>
          <a:lstStyle/>
          <a:p>
            <a:r>
              <a:rPr lang="en-GB" dirty="0"/>
              <a:t>Agency workers	</a:t>
            </a:r>
          </a:p>
        </p:txBody>
      </p:sp>
      <p:sp>
        <p:nvSpPr>
          <p:cNvPr id="3" name="Content Placeholder 2">
            <a:extLst>
              <a:ext uri="{FF2B5EF4-FFF2-40B4-BE49-F238E27FC236}">
                <a16:creationId xmlns:a16="http://schemas.microsoft.com/office/drawing/2014/main" id="{256F9146-0A30-FD38-7903-F68FF2170187}"/>
              </a:ext>
            </a:extLst>
          </p:cNvPr>
          <p:cNvSpPr>
            <a:spLocks noGrp="1"/>
          </p:cNvSpPr>
          <p:nvPr>
            <p:ph idx="1"/>
          </p:nvPr>
        </p:nvSpPr>
        <p:spPr/>
        <p:txBody>
          <a:bodyPr/>
          <a:lstStyle/>
          <a:p>
            <a:r>
              <a:rPr lang="en-GB" dirty="0"/>
              <a:t>CA: Despite SG’s protestations, L was employed by them and not RA. </a:t>
            </a:r>
          </a:p>
          <a:p>
            <a:r>
              <a:rPr lang="en-GB" dirty="0"/>
              <a:t>L’s contract with SG entirely explained his duties to RA so no need to imply a contract between L and RA</a:t>
            </a:r>
          </a:p>
          <a:p>
            <a:r>
              <a:rPr lang="en-GB" dirty="0"/>
              <a:t>RA/SG: He cannot be an agency worker because he was not working temporarily for RA – he had a 5 year fixed term</a:t>
            </a:r>
          </a:p>
          <a:p>
            <a:r>
              <a:rPr lang="en-GB" dirty="0"/>
              <a:t>CA: He was working temporarily precisely </a:t>
            </a:r>
            <a:r>
              <a:rPr lang="en-GB" b="1" dirty="0"/>
              <a:t>because</a:t>
            </a:r>
            <a:r>
              <a:rPr lang="en-GB" dirty="0"/>
              <a:t> he was working for a fixed term</a:t>
            </a:r>
          </a:p>
          <a:p>
            <a:r>
              <a:rPr lang="en-GB" dirty="0"/>
              <a:t>The regulations don’t require that he should only be working short term</a:t>
            </a:r>
          </a:p>
        </p:txBody>
      </p:sp>
    </p:spTree>
    <p:extLst>
      <p:ext uri="{BB962C8B-B14F-4D97-AF65-F5344CB8AC3E}">
        <p14:creationId xmlns:p14="http://schemas.microsoft.com/office/powerpoint/2010/main" val="3181637410"/>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A73B41-699C-4C40-1937-E5EFD6C14C2B}"/>
              </a:ext>
            </a:extLst>
          </p:cNvPr>
          <p:cNvSpPr>
            <a:spLocks noGrp="1"/>
          </p:cNvSpPr>
          <p:nvPr>
            <p:ph type="title"/>
          </p:nvPr>
        </p:nvSpPr>
        <p:spPr/>
        <p:txBody>
          <a:bodyPr/>
          <a:lstStyle/>
          <a:p>
            <a:r>
              <a:rPr lang="en-GB" dirty="0"/>
              <a:t>Part-Time workers</a:t>
            </a:r>
          </a:p>
        </p:txBody>
      </p:sp>
      <p:sp>
        <p:nvSpPr>
          <p:cNvPr id="3" name="Content Placeholder 2">
            <a:extLst>
              <a:ext uri="{FF2B5EF4-FFF2-40B4-BE49-F238E27FC236}">
                <a16:creationId xmlns:a16="http://schemas.microsoft.com/office/drawing/2014/main" id="{BCF93678-4EF8-EEFF-23A4-823592CE0A30}"/>
              </a:ext>
            </a:extLst>
          </p:cNvPr>
          <p:cNvSpPr>
            <a:spLocks noGrp="1"/>
          </p:cNvSpPr>
          <p:nvPr>
            <p:ph idx="1"/>
          </p:nvPr>
        </p:nvSpPr>
        <p:spPr/>
        <p:txBody>
          <a:bodyPr/>
          <a:lstStyle/>
          <a:p>
            <a:r>
              <a:rPr lang="en-GB" b="1" dirty="0"/>
              <a:t>Augustine v Data Cars Ltd </a:t>
            </a:r>
            <a:r>
              <a:rPr lang="en-GB" dirty="0"/>
              <a:t>[2025] EWCA </a:t>
            </a:r>
            <a:r>
              <a:rPr lang="en-GB" dirty="0" err="1"/>
              <a:t>Civ</a:t>
            </a:r>
            <a:r>
              <a:rPr lang="en-GB" dirty="0"/>
              <a:t> 658</a:t>
            </a:r>
          </a:p>
          <a:p>
            <a:r>
              <a:rPr lang="en-GB" dirty="0"/>
              <a:t>A complained that he had been treated less favourably because he was a part-time worker (contrary to </a:t>
            </a:r>
            <a:r>
              <a:rPr lang="en-GB" b="1" dirty="0"/>
              <a:t>Reg 5</a:t>
            </a:r>
            <a:r>
              <a:rPr lang="en-GB" dirty="0"/>
              <a:t>)</a:t>
            </a:r>
          </a:p>
          <a:p>
            <a:r>
              <a:rPr lang="en-GB" dirty="0"/>
              <a:t>What did “because” mean here?</a:t>
            </a:r>
          </a:p>
          <a:p>
            <a:r>
              <a:rPr lang="en-GB" dirty="0"/>
              <a:t>Did it mean that his PT status had to be the </a:t>
            </a:r>
            <a:r>
              <a:rPr lang="en-GB" b="1" dirty="0"/>
              <a:t>sole reason </a:t>
            </a:r>
            <a:r>
              <a:rPr lang="en-GB" dirty="0"/>
              <a:t>or was it enough that is was </a:t>
            </a:r>
            <a:r>
              <a:rPr lang="en-GB" b="1" dirty="0"/>
              <a:t>a cause</a:t>
            </a:r>
            <a:r>
              <a:rPr lang="en-GB" dirty="0"/>
              <a:t> of the treatment?</a:t>
            </a:r>
          </a:p>
          <a:p>
            <a:endParaRPr lang="en-GB" dirty="0"/>
          </a:p>
        </p:txBody>
      </p:sp>
    </p:spTree>
    <p:extLst>
      <p:ext uri="{BB962C8B-B14F-4D97-AF65-F5344CB8AC3E}">
        <p14:creationId xmlns:p14="http://schemas.microsoft.com/office/powerpoint/2010/main" val="3887975704"/>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F6FE1D-AB91-ED52-11D6-71D2A143F161}"/>
              </a:ext>
            </a:extLst>
          </p:cNvPr>
          <p:cNvSpPr>
            <a:spLocks noGrp="1"/>
          </p:cNvSpPr>
          <p:nvPr>
            <p:ph type="title"/>
          </p:nvPr>
        </p:nvSpPr>
        <p:spPr/>
        <p:txBody>
          <a:bodyPr/>
          <a:lstStyle/>
          <a:p>
            <a:r>
              <a:rPr lang="en-GB" dirty="0"/>
              <a:t>Part time workers</a:t>
            </a:r>
          </a:p>
        </p:txBody>
      </p:sp>
      <p:sp>
        <p:nvSpPr>
          <p:cNvPr id="3" name="Content Placeholder 2">
            <a:extLst>
              <a:ext uri="{FF2B5EF4-FFF2-40B4-BE49-F238E27FC236}">
                <a16:creationId xmlns:a16="http://schemas.microsoft.com/office/drawing/2014/main" id="{1995AFDF-447C-A539-900E-672513462E7E}"/>
              </a:ext>
            </a:extLst>
          </p:cNvPr>
          <p:cNvSpPr>
            <a:spLocks noGrp="1"/>
          </p:cNvSpPr>
          <p:nvPr>
            <p:ph idx="1"/>
          </p:nvPr>
        </p:nvSpPr>
        <p:spPr/>
        <p:txBody>
          <a:bodyPr/>
          <a:lstStyle/>
          <a:p>
            <a:r>
              <a:rPr lang="en-GB" dirty="0"/>
              <a:t>CA: Framework Directive refers to a sole reason.</a:t>
            </a:r>
          </a:p>
          <a:p>
            <a:r>
              <a:rPr lang="en-GB" dirty="0"/>
              <a:t>However, UK law can go further and be more protective.</a:t>
            </a:r>
          </a:p>
          <a:p>
            <a:r>
              <a:rPr lang="en-GB" dirty="0"/>
              <a:t>CA thought a cause was sufficient.</a:t>
            </a:r>
          </a:p>
          <a:p>
            <a:r>
              <a:rPr lang="en-GB" dirty="0"/>
              <a:t>However, </a:t>
            </a:r>
            <a:r>
              <a:rPr lang="en-GB" dirty="0" err="1"/>
              <a:t>CofS</a:t>
            </a:r>
            <a:r>
              <a:rPr lang="en-GB" dirty="0"/>
              <a:t>(IH) had reached the opposite conclusion.</a:t>
            </a:r>
          </a:p>
          <a:p>
            <a:r>
              <a:rPr lang="en-GB" dirty="0"/>
              <a:t>CA deferred to </a:t>
            </a:r>
            <a:r>
              <a:rPr lang="en-GB" dirty="0" err="1"/>
              <a:t>CofS</a:t>
            </a:r>
            <a:r>
              <a:rPr lang="en-GB" dirty="0"/>
              <a:t> but gave permission to go to SC</a:t>
            </a:r>
          </a:p>
        </p:txBody>
      </p:sp>
    </p:spTree>
    <p:extLst>
      <p:ext uri="{BB962C8B-B14F-4D97-AF65-F5344CB8AC3E}">
        <p14:creationId xmlns:p14="http://schemas.microsoft.com/office/powerpoint/2010/main" val="3969118470"/>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CFB207-DC8D-5611-928D-1D1E2EEC333B}"/>
              </a:ext>
            </a:extLst>
          </p:cNvPr>
          <p:cNvSpPr>
            <a:spLocks noGrp="1"/>
          </p:cNvSpPr>
          <p:nvPr>
            <p:ph type="title"/>
          </p:nvPr>
        </p:nvSpPr>
        <p:spPr/>
        <p:txBody>
          <a:bodyPr/>
          <a:lstStyle/>
          <a:p>
            <a:r>
              <a:rPr lang="en-GB" dirty="0"/>
              <a:t>TUPE</a:t>
            </a:r>
          </a:p>
        </p:txBody>
      </p:sp>
      <p:sp>
        <p:nvSpPr>
          <p:cNvPr id="3" name="Content Placeholder 2">
            <a:extLst>
              <a:ext uri="{FF2B5EF4-FFF2-40B4-BE49-F238E27FC236}">
                <a16:creationId xmlns:a16="http://schemas.microsoft.com/office/drawing/2014/main" id="{D647A5D2-503E-7B8F-3AB5-A6A9C29A337E}"/>
              </a:ext>
            </a:extLst>
          </p:cNvPr>
          <p:cNvSpPr>
            <a:spLocks noGrp="1"/>
          </p:cNvSpPr>
          <p:nvPr>
            <p:ph idx="1"/>
          </p:nvPr>
        </p:nvSpPr>
        <p:spPr/>
        <p:txBody>
          <a:bodyPr/>
          <a:lstStyle/>
          <a:p>
            <a:r>
              <a:rPr lang="en-GB" b="1" dirty="0"/>
              <a:t>ABC v </a:t>
            </a:r>
            <a:r>
              <a:rPr lang="en-GB" b="1" dirty="0" err="1"/>
              <a:t>Huntercombe</a:t>
            </a:r>
            <a:r>
              <a:rPr lang="en-GB" b="1" dirty="0"/>
              <a:t> (No. 12) and others </a:t>
            </a:r>
            <a:r>
              <a:rPr lang="en-GB" dirty="0"/>
              <a:t>[2025] EWHC 1000 KB</a:t>
            </a:r>
          </a:p>
          <a:p>
            <a:r>
              <a:rPr lang="en-GB" dirty="0"/>
              <a:t>Former hospital patient alleged she’d been injured by two employees</a:t>
            </a:r>
          </a:p>
          <a:p>
            <a:r>
              <a:rPr lang="en-GB" dirty="0"/>
              <a:t>The hospital and the employees had transferred</a:t>
            </a:r>
          </a:p>
          <a:p>
            <a:r>
              <a:rPr lang="en-GB" dirty="0"/>
              <a:t>Did the liability transfer?</a:t>
            </a:r>
          </a:p>
          <a:p>
            <a:endParaRPr lang="en-GB" dirty="0"/>
          </a:p>
          <a:p>
            <a:r>
              <a:rPr lang="en-GB" dirty="0"/>
              <a:t>HC: No. It’s liabilities to employees and not to third parties that transfer.</a:t>
            </a:r>
          </a:p>
        </p:txBody>
      </p:sp>
    </p:spTree>
    <p:extLst>
      <p:ext uri="{BB962C8B-B14F-4D97-AF65-F5344CB8AC3E}">
        <p14:creationId xmlns:p14="http://schemas.microsoft.com/office/powerpoint/2010/main" val="100389511"/>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AB8FDB-118A-7DCE-2B42-1BDFB04EAC3B}"/>
              </a:ext>
            </a:extLst>
          </p:cNvPr>
          <p:cNvSpPr>
            <a:spLocks noGrp="1"/>
          </p:cNvSpPr>
          <p:nvPr>
            <p:ph type="title"/>
          </p:nvPr>
        </p:nvSpPr>
        <p:spPr/>
        <p:txBody>
          <a:bodyPr/>
          <a:lstStyle/>
          <a:p>
            <a:r>
              <a:rPr lang="en-GB" dirty="0"/>
              <a:t>Tribunal procedure	</a:t>
            </a:r>
          </a:p>
        </p:txBody>
      </p:sp>
      <p:sp>
        <p:nvSpPr>
          <p:cNvPr id="3" name="Content Placeholder 2">
            <a:extLst>
              <a:ext uri="{FF2B5EF4-FFF2-40B4-BE49-F238E27FC236}">
                <a16:creationId xmlns:a16="http://schemas.microsoft.com/office/drawing/2014/main" id="{2F313C2F-9403-FA0F-D475-85E6045C94F6}"/>
              </a:ext>
            </a:extLst>
          </p:cNvPr>
          <p:cNvSpPr>
            <a:spLocks noGrp="1"/>
          </p:cNvSpPr>
          <p:nvPr>
            <p:ph idx="1"/>
          </p:nvPr>
        </p:nvSpPr>
        <p:spPr/>
        <p:txBody>
          <a:bodyPr/>
          <a:lstStyle/>
          <a:p>
            <a:r>
              <a:rPr lang="en-GB" b="1" dirty="0"/>
              <a:t>Raison v DF Capital Bank Ltd and others </a:t>
            </a:r>
            <a:r>
              <a:rPr lang="en-GB" dirty="0"/>
              <a:t>[2025] EAT 86, [2025] IRLR 685</a:t>
            </a:r>
          </a:p>
          <a:p>
            <a:r>
              <a:rPr lang="en-GB" dirty="0"/>
              <a:t>Time limits</a:t>
            </a:r>
          </a:p>
          <a:p>
            <a:r>
              <a:rPr lang="en-GB" dirty="0"/>
              <a:t>Period spent in  early conciliation (Days A to B) is normally added to the time limit period</a:t>
            </a:r>
          </a:p>
          <a:p>
            <a:r>
              <a:rPr lang="en-GB" dirty="0"/>
              <a:t>However, in a dismissal claim, time doesn’t run until the EDT</a:t>
            </a:r>
          </a:p>
          <a:p>
            <a:r>
              <a:rPr lang="en-GB" dirty="0"/>
              <a:t>Time spent in conciliation before the EDT is not added on</a:t>
            </a:r>
          </a:p>
          <a:p>
            <a:endParaRPr lang="en-GB" dirty="0"/>
          </a:p>
        </p:txBody>
      </p:sp>
    </p:spTree>
    <p:extLst>
      <p:ext uri="{BB962C8B-B14F-4D97-AF65-F5344CB8AC3E}">
        <p14:creationId xmlns:p14="http://schemas.microsoft.com/office/powerpoint/2010/main" val="2270917132"/>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B1742E-35E8-2A9F-83A9-7FB2531FB771}"/>
              </a:ext>
            </a:extLst>
          </p:cNvPr>
          <p:cNvSpPr>
            <a:spLocks noGrp="1"/>
          </p:cNvSpPr>
          <p:nvPr>
            <p:ph type="title"/>
          </p:nvPr>
        </p:nvSpPr>
        <p:spPr/>
        <p:txBody>
          <a:bodyPr/>
          <a:lstStyle/>
          <a:p>
            <a:r>
              <a:rPr lang="en-GB" dirty="0"/>
              <a:t>Trade unions</a:t>
            </a:r>
          </a:p>
        </p:txBody>
      </p:sp>
      <p:sp>
        <p:nvSpPr>
          <p:cNvPr id="3" name="Content Placeholder 2">
            <a:extLst>
              <a:ext uri="{FF2B5EF4-FFF2-40B4-BE49-F238E27FC236}">
                <a16:creationId xmlns:a16="http://schemas.microsoft.com/office/drawing/2014/main" id="{597FB203-A951-1BEE-A93D-0D30BAC04AE2}"/>
              </a:ext>
            </a:extLst>
          </p:cNvPr>
          <p:cNvSpPr>
            <a:spLocks noGrp="1"/>
          </p:cNvSpPr>
          <p:nvPr>
            <p:ph idx="1"/>
          </p:nvPr>
        </p:nvSpPr>
        <p:spPr/>
        <p:txBody>
          <a:bodyPr/>
          <a:lstStyle/>
          <a:p>
            <a:r>
              <a:rPr lang="en-GB" b="1" dirty="0"/>
              <a:t>Prospect v Evans </a:t>
            </a:r>
            <a:r>
              <a:rPr lang="en-GB" dirty="0"/>
              <a:t>[2025] EWHC 499, [2025] IRLR 505</a:t>
            </a:r>
          </a:p>
          <a:p>
            <a:r>
              <a:rPr lang="en-GB" dirty="0"/>
              <a:t>Trade Unions can sue for defamation!</a:t>
            </a:r>
          </a:p>
          <a:p>
            <a:endParaRPr lang="en-GB" dirty="0"/>
          </a:p>
        </p:txBody>
      </p:sp>
    </p:spTree>
    <p:extLst>
      <p:ext uri="{BB962C8B-B14F-4D97-AF65-F5344CB8AC3E}">
        <p14:creationId xmlns:p14="http://schemas.microsoft.com/office/powerpoint/2010/main" val="15301277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87BF42CA-AD55-48B4-8949-C4DCA60A6A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66AE1D3D-3106-4CB2-AA7C-0C1642AC0F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29" name="Group 28">
            <a:extLst>
              <a:ext uri="{FF2B5EF4-FFF2-40B4-BE49-F238E27FC236}">
                <a16:creationId xmlns:a16="http://schemas.microsoft.com/office/drawing/2014/main" id="{0A31B6AF-B711-4CDB-8C2B-16E963DDC4C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137" y="0"/>
            <a:ext cx="5646974" cy="6483075"/>
            <a:chOff x="-19221" y="0"/>
            <a:chExt cx="5646974" cy="6483075"/>
          </a:xfrm>
        </p:grpSpPr>
        <p:sp>
          <p:nvSpPr>
            <p:cNvPr id="30" name="Freeform: Shape 29">
              <a:extLst>
                <a:ext uri="{FF2B5EF4-FFF2-40B4-BE49-F238E27FC236}">
                  <a16:creationId xmlns:a16="http://schemas.microsoft.com/office/drawing/2014/main" id="{CA818331-E13C-49C6-B98D-A60AD0E85A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116610"/>
              <a:ext cx="5535001" cy="6250127"/>
            </a:xfrm>
            <a:custGeom>
              <a:avLst/>
              <a:gdLst>
                <a:gd name="connsiteX0" fmla="*/ 2510242 w 5535001"/>
                <a:gd name="connsiteY0" fmla="*/ 174 h 6250127"/>
                <a:gd name="connsiteX1" fmla="*/ 2550551 w 5535001"/>
                <a:gd name="connsiteY1" fmla="*/ 510 h 6250127"/>
                <a:gd name="connsiteX2" fmla="*/ 2629490 w 5535001"/>
                <a:gd name="connsiteY2" fmla="*/ 3757 h 6250127"/>
                <a:gd name="connsiteX3" fmla="*/ 2708317 w 5535001"/>
                <a:gd name="connsiteY3" fmla="*/ 7229 h 6250127"/>
                <a:gd name="connsiteX4" fmla="*/ 2787256 w 5535001"/>
                <a:gd name="connsiteY4" fmla="*/ 14619 h 6250127"/>
                <a:gd name="connsiteX5" fmla="*/ 3408467 w 5535001"/>
                <a:gd name="connsiteY5" fmla="*/ 145064 h 6250127"/>
                <a:gd name="connsiteX6" fmla="*/ 3557723 w 5535001"/>
                <a:gd name="connsiteY6" fmla="*/ 199593 h 6250127"/>
                <a:gd name="connsiteX7" fmla="*/ 3594337 w 5535001"/>
                <a:gd name="connsiteY7" fmla="*/ 214597 h 6250127"/>
                <a:gd name="connsiteX8" fmla="*/ 3630616 w 5535001"/>
                <a:gd name="connsiteY8" fmla="*/ 230385 h 6250127"/>
                <a:gd name="connsiteX9" fmla="*/ 3703172 w 5535001"/>
                <a:gd name="connsiteY9" fmla="*/ 262073 h 6250127"/>
                <a:gd name="connsiteX10" fmla="*/ 3739003 w 5535001"/>
                <a:gd name="connsiteY10" fmla="*/ 278756 h 6250127"/>
                <a:gd name="connsiteX11" fmla="*/ 3756806 w 5535001"/>
                <a:gd name="connsiteY11" fmla="*/ 287266 h 6250127"/>
                <a:gd name="connsiteX12" fmla="*/ 3773714 w 5535001"/>
                <a:gd name="connsiteY12" fmla="*/ 297567 h 6250127"/>
                <a:gd name="connsiteX13" fmla="*/ 3840784 w 5535001"/>
                <a:gd name="connsiteY13" fmla="*/ 339332 h 6250127"/>
                <a:gd name="connsiteX14" fmla="*/ 3873927 w 5535001"/>
                <a:gd name="connsiteY14" fmla="*/ 360495 h 6250127"/>
                <a:gd name="connsiteX15" fmla="*/ 3906062 w 5535001"/>
                <a:gd name="connsiteY15" fmla="*/ 383001 h 6250127"/>
                <a:gd name="connsiteX16" fmla="*/ 3969662 w 5535001"/>
                <a:gd name="connsiteY16" fmla="*/ 428572 h 6250127"/>
                <a:gd name="connsiteX17" fmla="*/ 4423029 w 5535001"/>
                <a:gd name="connsiteY17" fmla="*/ 837600 h 6250127"/>
                <a:gd name="connsiteX18" fmla="*/ 4474647 w 5535001"/>
                <a:gd name="connsiteY18" fmla="*/ 891569 h 6250127"/>
                <a:gd name="connsiteX19" fmla="*/ 4524250 w 5535001"/>
                <a:gd name="connsiteY19" fmla="*/ 946883 h 6250127"/>
                <a:gd name="connsiteX20" fmla="*/ 4573965 w 5535001"/>
                <a:gd name="connsiteY20" fmla="*/ 1001748 h 6250127"/>
                <a:gd name="connsiteX21" fmla="*/ 4622224 w 5535001"/>
                <a:gd name="connsiteY21" fmla="*/ 1057509 h 6250127"/>
                <a:gd name="connsiteX22" fmla="*/ 4717510 w 5535001"/>
                <a:gd name="connsiteY22" fmla="*/ 1169143 h 6250127"/>
                <a:gd name="connsiteX23" fmla="*/ 4764986 w 5535001"/>
                <a:gd name="connsiteY23" fmla="*/ 1224681 h 6250127"/>
                <a:gd name="connsiteX24" fmla="*/ 4813021 w 5535001"/>
                <a:gd name="connsiteY24" fmla="*/ 1279994 h 6250127"/>
                <a:gd name="connsiteX25" fmla="*/ 5001915 w 5535001"/>
                <a:gd name="connsiteY25" fmla="*/ 1506846 h 6250127"/>
                <a:gd name="connsiteX26" fmla="*/ 5170542 w 5535001"/>
                <a:gd name="connsiteY26" fmla="*/ 1751165 h 6250127"/>
                <a:gd name="connsiteX27" fmla="*/ 5428969 w 5535001"/>
                <a:gd name="connsiteY27" fmla="*/ 2293660 h 6250127"/>
                <a:gd name="connsiteX28" fmla="*/ 5534893 w 5535001"/>
                <a:gd name="connsiteY28" fmla="*/ 2899307 h 6250127"/>
                <a:gd name="connsiteX29" fmla="*/ 5508804 w 5535001"/>
                <a:gd name="connsiteY29" fmla="*/ 3211144 h 6250127"/>
                <a:gd name="connsiteX30" fmla="*/ 5426282 w 5535001"/>
                <a:gd name="connsiteY30" fmla="*/ 3513352 h 6250127"/>
                <a:gd name="connsiteX31" fmla="*/ 5248250 w 5535001"/>
                <a:gd name="connsiteY31" fmla="*/ 4030542 h 6250127"/>
                <a:gd name="connsiteX32" fmla="*/ 5208612 w 5535001"/>
                <a:gd name="connsiteY32" fmla="*/ 4161771 h 6250127"/>
                <a:gd name="connsiteX33" fmla="*/ 5170318 w 5535001"/>
                <a:gd name="connsiteY33" fmla="*/ 4294680 h 6250127"/>
                <a:gd name="connsiteX34" fmla="*/ 5132248 w 5535001"/>
                <a:gd name="connsiteY34" fmla="*/ 4430164 h 6250127"/>
                <a:gd name="connsiteX35" fmla="*/ 5112765 w 5535001"/>
                <a:gd name="connsiteY35" fmla="*/ 4498914 h 6250127"/>
                <a:gd name="connsiteX36" fmla="*/ 5091715 w 5535001"/>
                <a:gd name="connsiteY36" fmla="*/ 4569119 h 6250127"/>
                <a:gd name="connsiteX37" fmla="*/ 5068985 w 5535001"/>
                <a:gd name="connsiteY37" fmla="*/ 4640220 h 6250127"/>
                <a:gd name="connsiteX38" fmla="*/ 5043904 w 5535001"/>
                <a:gd name="connsiteY38" fmla="*/ 4712105 h 6250127"/>
                <a:gd name="connsiteX39" fmla="*/ 5015799 w 5535001"/>
                <a:gd name="connsiteY39" fmla="*/ 4784438 h 6250127"/>
                <a:gd name="connsiteX40" fmla="*/ 4982880 w 5535001"/>
                <a:gd name="connsiteY40" fmla="*/ 4856435 h 6250127"/>
                <a:gd name="connsiteX41" fmla="*/ 4817276 w 5535001"/>
                <a:gd name="connsiteY41" fmla="*/ 5125275 h 6250127"/>
                <a:gd name="connsiteX42" fmla="*/ 4618753 w 5535001"/>
                <a:gd name="connsiteY42" fmla="*/ 5355374 h 6250127"/>
                <a:gd name="connsiteX43" fmla="*/ 4566575 w 5535001"/>
                <a:gd name="connsiteY43" fmla="*/ 5408560 h 6250127"/>
                <a:gd name="connsiteX44" fmla="*/ 4513837 w 5535001"/>
                <a:gd name="connsiteY44" fmla="*/ 5461186 h 6250127"/>
                <a:gd name="connsiteX45" fmla="*/ 4459531 w 5535001"/>
                <a:gd name="connsiteY45" fmla="*/ 5512580 h 6250127"/>
                <a:gd name="connsiteX46" fmla="*/ 4404554 w 5535001"/>
                <a:gd name="connsiteY46" fmla="*/ 5563526 h 6250127"/>
                <a:gd name="connsiteX47" fmla="*/ 4348009 w 5535001"/>
                <a:gd name="connsiteY47" fmla="*/ 5613017 h 6250127"/>
                <a:gd name="connsiteX48" fmla="*/ 4290568 w 5535001"/>
                <a:gd name="connsiteY48" fmla="*/ 5661948 h 6250127"/>
                <a:gd name="connsiteX49" fmla="*/ 4276124 w 5535001"/>
                <a:gd name="connsiteY49" fmla="*/ 5674153 h 6250127"/>
                <a:gd name="connsiteX50" fmla="*/ 4261120 w 5535001"/>
                <a:gd name="connsiteY50" fmla="*/ 5685798 h 6250127"/>
                <a:gd name="connsiteX51" fmla="*/ 4231112 w 5535001"/>
                <a:gd name="connsiteY51" fmla="*/ 5708976 h 6250127"/>
                <a:gd name="connsiteX52" fmla="*/ 4170984 w 5535001"/>
                <a:gd name="connsiteY52" fmla="*/ 5755443 h 6250127"/>
                <a:gd name="connsiteX53" fmla="*/ 4046025 w 5535001"/>
                <a:gd name="connsiteY53" fmla="*/ 5843228 h 6250127"/>
                <a:gd name="connsiteX54" fmla="*/ 3915356 w 5535001"/>
                <a:gd name="connsiteY54" fmla="*/ 5923735 h 6250127"/>
                <a:gd name="connsiteX55" fmla="*/ 3346323 w 5535001"/>
                <a:gd name="connsiteY55" fmla="*/ 6158872 h 6250127"/>
                <a:gd name="connsiteX56" fmla="*/ 2743476 w 5535001"/>
                <a:gd name="connsiteY56" fmla="*/ 6247328 h 6250127"/>
                <a:gd name="connsiteX57" fmla="*/ 2668120 w 5535001"/>
                <a:gd name="connsiteY57" fmla="*/ 6249344 h 6250127"/>
                <a:gd name="connsiteX58" fmla="*/ 2630498 w 5535001"/>
                <a:gd name="connsiteY58" fmla="*/ 6250127 h 6250127"/>
                <a:gd name="connsiteX59" fmla="*/ 2592988 w 5535001"/>
                <a:gd name="connsiteY59" fmla="*/ 6249568 h 6250127"/>
                <a:gd name="connsiteX60" fmla="*/ 2518080 w 5535001"/>
                <a:gd name="connsiteY60" fmla="*/ 6247777 h 6250127"/>
                <a:gd name="connsiteX61" fmla="*/ 2442948 w 5535001"/>
                <a:gd name="connsiteY61" fmla="*/ 6244529 h 6250127"/>
                <a:gd name="connsiteX62" fmla="*/ 2291676 w 5535001"/>
                <a:gd name="connsiteY62" fmla="*/ 6232213 h 6250127"/>
                <a:gd name="connsiteX63" fmla="*/ 2141412 w 5535001"/>
                <a:gd name="connsiteY63" fmla="*/ 6212394 h 6250127"/>
                <a:gd name="connsiteX64" fmla="*/ 1992715 w 5535001"/>
                <a:gd name="connsiteY64" fmla="*/ 6184961 h 6250127"/>
                <a:gd name="connsiteX65" fmla="*/ 1845811 w 5535001"/>
                <a:gd name="connsiteY65" fmla="*/ 6151034 h 6250127"/>
                <a:gd name="connsiteX66" fmla="*/ 1701033 w 5535001"/>
                <a:gd name="connsiteY66" fmla="*/ 6110724 h 6250127"/>
                <a:gd name="connsiteX67" fmla="*/ 1629484 w 5535001"/>
                <a:gd name="connsiteY67" fmla="*/ 6088219 h 6250127"/>
                <a:gd name="connsiteX68" fmla="*/ 1558383 w 5535001"/>
                <a:gd name="connsiteY68" fmla="*/ 6064929 h 6250127"/>
                <a:gd name="connsiteX69" fmla="*/ 1011968 w 5535001"/>
                <a:gd name="connsiteY69" fmla="*/ 5828896 h 6250127"/>
                <a:gd name="connsiteX70" fmla="*/ 511237 w 5535001"/>
                <a:gd name="connsiteY70" fmla="*/ 5512356 h 6250127"/>
                <a:gd name="connsiteX71" fmla="*/ 395572 w 5535001"/>
                <a:gd name="connsiteY71" fmla="*/ 5419757 h 6250127"/>
                <a:gd name="connsiteX72" fmla="*/ 284722 w 5535001"/>
                <a:gd name="connsiteY72" fmla="*/ 5321559 h 6250127"/>
                <a:gd name="connsiteX73" fmla="*/ 257513 w 5535001"/>
                <a:gd name="connsiteY73" fmla="*/ 5296477 h 6250127"/>
                <a:gd name="connsiteX74" fmla="*/ 243853 w 5535001"/>
                <a:gd name="connsiteY74" fmla="*/ 5283937 h 6250127"/>
                <a:gd name="connsiteX75" fmla="*/ 230752 w 5535001"/>
                <a:gd name="connsiteY75" fmla="*/ 5270836 h 6250127"/>
                <a:gd name="connsiteX76" fmla="*/ 178574 w 5535001"/>
                <a:gd name="connsiteY76" fmla="*/ 5218322 h 6250127"/>
                <a:gd name="connsiteX77" fmla="*/ 126508 w 5535001"/>
                <a:gd name="connsiteY77" fmla="*/ 5165584 h 6250127"/>
                <a:gd name="connsiteX78" fmla="*/ 76345 w 5535001"/>
                <a:gd name="connsiteY78" fmla="*/ 5111167 h 6250127"/>
                <a:gd name="connsiteX79" fmla="*/ 26407 w 5535001"/>
                <a:gd name="connsiteY79" fmla="*/ 5056413 h 6250127"/>
                <a:gd name="connsiteX80" fmla="*/ 0 w 5535001"/>
                <a:gd name="connsiteY80" fmla="*/ 5024776 h 6250127"/>
                <a:gd name="connsiteX81" fmla="*/ 0 w 5535001"/>
                <a:gd name="connsiteY81" fmla="*/ 4492798 h 6250127"/>
                <a:gd name="connsiteX82" fmla="*/ 28534 w 5535001"/>
                <a:gd name="connsiteY82" fmla="*/ 4537879 h 6250127"/>
                <a:gd name="connsiteX83" fmla="*/ 66604 w 5535001"/>
                <a:gd name="connsiteY83" fmla="*/ 4592745 h 6250127"/>
                <a:gd name="connsiteX84" fmla="*/ 104114 w 5535001"/>
                <a:gd name="connsiteY84" fmla="*/ 4647834 h 6250127"/>
                <a:gd name="connsiteX85" fmla="*/ 143751 w 5535001"/>
                <a:gd name="connsiteY85" fmla="*/ 4701580 h 6250127"/>
                <a:gd name="connsiteX86" fmla="*/ 182717 w 5535001"/>
                <a:gd name="connsiteY86" fmla="*/ 4755773 h 6250127"/>
                <a:gd name="connsiteX87" fmla="*/ 223810 w 5535001"/>
                <a:gd name="connsiteY87" fmla="*/ 4808399 h 6250127"/>
                <a:gd name="connsiteX88" fmla="*/ 264679 w 5535001"/>
                <a:gd name="connsiteY88" fmla="*/ 4861249 h 6250127"/>
                <a:gd name="connsiteX89" fmla="*/ 307788 w 5535001"/>
                <a:gd name="connsiteY89" fmla="*/ 4912420 h 6250127"/>
                <a:gd name="connsiteX90" fmla="*/ 351232 w 5535001"/>
                <a:gd name="connsiteY90" fmla="*/ 4963254 h 6250127"/>
                <a:gd name="connsiteX91" fmla="*/ 397028 w 5535001"/>
                <a:gd name="connsiteY91" fmla="*/ 5012185 h 6250127"/>
                <a:gd name="connsiteX92" fmla="*/ 443496 w 5535001"/>
                <a:gd name="connsiteY92" fmla="*/ 5060444 h 6250127"/>
                <a:gd name="connsiteX93" fmla="*/ 455140 w 5535001"/>
                <a:gd name="connsiteY93" fmla="*/ 5072537 h 6250127"/>
                <a:gd name="connsiteX94" fmla="*/ 467345 w 5535001"/>
                <a:gd name="connsiteY94" fmla="*/ 5083958 h 6250127"/>
                <a:gd name="connsiteX95" fmla="*/ 491755 w 5535001"/>
                <a:gd name="connsiteY95" fmla="*/ 5106912 h 6250127"/>
                <a:gd name="connsiteX96" fmla="*/ 540686 w 5535001"/>
                <a:gd name="connsiteY96" fmla="*/ 5152819 h 6250127"/>
                <a:gd name="connsiteX97" fmla="*/ 552890 w 5535001"/>
                <a:gd name="connsiteY97" fmla="*/ 5164353 h 6250127"/>
                <a:gd name="connsiteX98" fmla="*/ 565655 w 5535001"/>
                <a:gd name="connsiteY98" fmla="*/ 5175214 h 6250127"/>
                <a:gd name="connsiteX99" fmla="*/ 591072 w 5535001"/>
                <a:gd name="connsiteY99" fmla="*/ 5197048 h 6250127"/>
                <a:gd name="connsiteX100" fmla="*/ 694197 w 5535001"/>
                <a:gd name="connsiteY100" fmla="*/ 5283041 h 6250127"/>
                <a:gd name="connsiteX101" fmla="*/ 1146221 w 5535001"/>
                <a:gd name="connsiteY101" fmla="*/ 5573716 h 6250127"/>
                <a:gd name="connsiteX102" fmla="*/ 1650982 w 5535001"/>
                <a:gd name="connsiteY102" fmla="*/ 5758130 h 6250127"/>
                <a:gd name="connsiteX103" fmla="*/ 1716485 w 5535001"/>
                <a:gd name="connsiteY103" fmla="*/ 5772798 h 6250127"/>
                <a:gd name="connsiteX104" fmla="*/ 1782211 w 5535001"/>
                <a:gd name="connsiteY104" fmla="*/ 5786235 h 6250127"/>
                <a:gd name="connsiteX105" fmla="*/ 1848386 w 5535001"/>
                <a:gd name="connsiteY105" fmla="*/ 5796984 h 6250127"/>
                <a:gd name="connsiteX106" fmla="*/ 1881417 w 5535001"/>
                <a:gd name="connsiteY106" fmla="*/ 5802359 h 6250127"/>
                <a:gd name="connsiteX107" fmla="*/ 1914560 w 5535001"/>
                <a:gd name="connsiteY107" fmla="*/ 5807061 h 6250127"/>
                <a:gd name="connsiteX108" fmla="*/ 2047469 w 5535001"/>
                <a:gd name="connsiteY108" fmla="*/ 5821282 h 6250127"/>
                <a:gd name="connsiteX109" fmla="*/ 2180601 w 5535001"/>
                <a:gd name="connsiteY109" fmla="*/ 5828896 h 6250127"/>
                <a:gd name="connsiteX110" fmla="*/ 2313622 w 5535001"/>
                <a:gd name="connsiteY110" fmla="*/ 5830463 h 6250127"/>
                <a:gd name="connsiteX111" fmla="*/ 2380021 w 5535001"/>
                <a:gd name="connsiteY111" fmla="*/ 5828448 h 6250127"/>
                <a:gd name="connsiteX112" fmla="*/ 2446195 w 5535001"/>
                <a:gd name="connsiteY112" fmla="*/ 5826433 h 6250127"/>
                <a:gd name="connsiteX113" fmla="*/ 2513041 w 5535001"/>
                <a:gd name="connsiteY113" fmla="*/ 5822737 h 6250127"/>
                <a:gd name="connsiteX114" fmla="*/ 2580111 w 5535001"/>
                <a:gd name="connsiteY114" fmla="*/ 5818258 h 6250127"/>
                <a:gd name="connsiteX115" fmla="*/ 2613590 w 5535001"/>
                <a:gd name="connsiteY115" fmla="*/ 5816355 h 6250127"/>
                <a:gd name="connsiteX116" fmla="*/ 2646845 w 5535001"/>
                <a:gd name="connsiteY116" fmla="*/ 5813108 h 6250127"/>
                <a:gd name="connsiteX117" fmla="*/ 2713244 w 5535001"/>
                <a:gd name="connsiteY117" fmla="*/ 5806838 h 6250127"/>
                <a:gd name="connsiteX118" fmla="*/ 3230882 w 5535001"/>
                <a:gd name="connsiteY118" fmla="*/ 5721292 h 6250127"/>
                <a:gd name="connsiteX119" fmla="*/ 3720416 w 5535001"/>
                <a:gd name="connsiteY119" fmla="*/ 5556472 h 6250127"/>
                <a:gd name="connsiteX120" fmla="*/ 3837425 w 5535001"/>
                <a:gd name="connsiteY120" fmla="*/ 5499927 h 6250127"/>
                <a:gd name="connsiteX121" fmla="*/ 3951634 w 5535001"/>
                <a:gd name="connsiteY121" fmla="*/ 5436552 h 6250127"/>
                <a:gd name="connsiteX122" fmla="*/ 4007284 w 5535001"/>
                <a:gd name="connsiteY122" fmla="*/ 5401841 h 6250127"/>
                <a:gd name="connsiteX123" fmla="*/ 4035164 w 5535001"/>
                <a:gd name="connsiteY123" fmla="*/ 5384374 h 6250127"/>
                <a:gd name="connsiteX124" fmla="*/ 4049049 w 5535001"/>
                <a:gd name="connsiteY124" fmla="*/ 5375640 h 6250127"/>
                <a:gd name="connsiteX125" fmla="*/ 4062485 w 5535001"/>
                <a:gd name="connsiteY125" fmla="*/ 5366123 h 6250127"/>
                <a:gd name="connsiteX126" fmla="*/ 4116567 w 5535001"/>
                <a:gd name="connsiteY126" fmla="*/ 5328277 h 6250127"/>
                <a:gd name="connsiteX127" fmla="*/ 4169976 w 5535001"/>
                <a:gd name="connsiteY127" fmla="*/ 5289199 h 6250127"/>
                <a:gd name="connsiteX128" fmla="*/ 4222042 w 5535001"/>
                <a:gd name="connsiteY128" fmla="*/ 5247994 h 6250127"/>
                <a:gd name="connsiteX129" fmla="*/ 4273213 w 5535001"/>
                <a:gd name="connsiteY129" fmla="*/ 5205558 h 6250127"/>
                <a:gd name="connsiteX130" fmla="*/ 4323151 w 5535001"/>
                <a:gd name="connsiteY130" fmla="*/ 5161329 h 6250127"/>
                <a:gd name="connsiteX131" fmla="*/ 4371971 w 5535001"/>
                <a:gd name="connsiteY131" fmla="*/ 5116093 h 6250127"/>
                <a:gd name="connsiteX132" fmla="*/ 4546868 w 5535001"/>
                <a:gd name="connsiteY132" fmla="*/ 4924400 h 6250127"/>
                <a:gd name="connsiteX133" fmla="*/ 4675634 w 5535001"/>
                <a:gd name="connsiteY133" fmla="*/ 4715352 h 6250127"/>
                <a:gd name="connsiteX134" fmla="*/ 4700155 w 5535001"/>
                <a:gd name="connsiteY134" fmla="*/ 4659255 h 6250127"/>
                <a:gd name="connsiteX135" fmla="*/ 4721206 w 5535001"/>
                <a:gd name="connsiteY135" fmla="*/ 4600135 h 6250127"/>
                <a:gd name="connsiteX136" fmla="*/ 4740465 w 5535001"/>
                <a:gd name="connsiteY136" fmla="*/ 4538887 h 6250127"/>
                <a:gd name="connsiteX137" fmla="*/ 4758492 w 5535001"/>
                <a:gd name="connsiteY137" fmla="*/ 4475848 h 6250127"/>
                <a:gd name="connsiteX138" fmla="*/ 4891288 w 5535001"/>
                <a:gd name="connsiteY138" fmla="*/ 3930329 h 6250127"/>
                <a:gd name="connsiteX139" fmla="*/ 5066298 w 5535001"/>
                <a:gd name="connsiteY139" fmla="*/ 3382235 h 6250127"/>
                <a:gd name="connsiteX140" fmla="*/ 5156994 w 5535001"/>
                <a:gd name="connsiteY140" fmla="*/ 2898635 h 6250127"/>
                <a:gd name="connsiteX141" fmla="*/ 5083317 w 5535001"/>
                <a:gd name="connsiteY141" fmla="*/ 2402047 h 6250127"/>
                <a:gd name="connsiteX142" fmla="*/ 4871022 w 5535001"/>
                <a:gd name="connsiteY142" fmla="*/ 1926958 h 6250127"/>
                <a:gd name="connsiteX143" fmla="*/ 4727028 w 5535001"/>
                <a:gd name="connsiteY143" fmla="*/ 1703577 h 6250127"/>
                <a:gd name="connsiteX144" fmla="*/ 4563776 w 5535001"/>
                <a:gd name="connsiteY144" fmla="*/ 1490834 h 6250127"/>
                <a:gd name="connsiteX145" fmla="*/ 4370291 w 5535001"/>
                <a:gd name="connsiteY145" fmla="*/ 1300596 h 6250127"/>
                <a:gd name="connsiteX146" fmla="*/ 4266046 w 5535001"/>
                <a:gd name="connsiteY146" fmla="*/ 1214491 h 6250127"/>
                <a:gd name="connsiteX147" fmla="*/ 4212973 w 5535001"/>
                <a:gd name="connsiteY147" fmla="*/ 1173062 h 6250127"/>
                <a:gd name="connsiteX148" fmla="*/ 4157995 w 5535001"/>
                <a:gd name="connsiteY148" fmla="*/ 1134545 h 6250127"/>
                <a:gd name="connsiteX149" fmla="*/ 3697126 w 5535001"/>
                <a:gd name="connsiteY149" fmla="*/ 881044 h 6250127"/>
                <a:gd name="connsiteX150" fmla="*/ 3637670 w 5535001"/>
                <a:gd name="connsiteY150" fmla="*/ 856747 h 6250127"/>
                <a:gd name="connsiteX151" fmla="*/ 3608222 w 5535001"/>
                <a:gd name="connsiteY151" fmla="*/ 844318 h 6250127"/>
                <a:gd name="connsiteX152" fmla="*/ 3578214 w 5535001"/>
                <a:gd name="connsiteY152" fmla="*/ 833457 h 6250127"/>
                <a:gd name="connsiteX153" fmla="*/ 3518309 w 5535001"/>
                <a:gd name="connsiteY153" fmla="*/ 812294 h 6250127"/>
                <a:gd name="connsiteX154" fmla="*/ 3503417 w 5535001"/>
                <a:gd name="connsiteY154" fmla="*/ 806920 h 6250127"/>
                <a:gd name="connsiteX155" fmla="*/ 3489533 w 5535001"/>
                <a:gd name="connsiteY155" fmla="*/ 799642 h 6250127"/>
                <a:gd name="connsiteX156" fmla="*/ 3460869 w 5535001"/>
                <a:gd name="connsiteY156" fmla="*/ 787101 h 6250127"/>
                <a:gd name="connsiteX157" fmla="*/ 3402980 w 5535001"/>
                <a:gd name="connsiteY157" fmla="*/ 763475 h 6250127"/>
                <a:gd name="connsiteX158" fmla="*/ 3374092 w 5535001"/>
                <a:gd name="connsiteY158" fmla="*/ 751606 h 6250127"/>
                <a:gd name="connsiteX159" fmla="*/ 3344980 w 5535001"/>
                <a:gd name="connsiteY159" fmla="*/ 740409 h 6250127"/>
                <a:gd name="connsiteX160" fmla="*/ 3226627 w 5535001"/>
                <a:gd name="connsiteY160" fmla="*/ 700772 h 6250127"/>
                <a:gd name="connsiteX161" fmla="*/ 2735750 w 5535001"/>
                <a:gd name="connsiteY161" fmla="*/ 614667 h 6250127"/>
                <a:gd name="connsiteX162" fmla="*/ 2673158 w 5535001"/>
                <a:gd name="connsiteY162" fmla="*/ 610412 h 6250127"/>
                <a:gd name="connsiteX163" fmla="*/ 2610119 w 5535001"/>
                <a:gd name="connsiteY163" fmla="*/ 609628 h 6250127"/>
                <a:gd name="connsiteX164" fmla="*/ 2547080 w 5535001"/>
                <a:gd name="connsiteY164" fmla="*/ 608620 h 6250127"/>
                <a:gd name="connsiteX165" fmla="*/ 2516400 w 5535001"/>
                <a:gd name="connsiteY165" fmla="*/ 608844 h 6250127"/>
                <a:gd name="connsiteX166" fmla="*/ 2486280 w 5535001"/>
                <a:gd name="connsiteY166" fmla="*/ 609740 h 6250127"/>
                <a:gd name="connsiteX167" fmla="*/ 2426376 w 5535001"/>
                <a:gd name="connsiteY167" fmla="*/ 613099 h 6250127"/>
                <a:gd name="connsiteX168" fmla="*/ 2366920 w 5535001"/>
                <a:gd name="connsiteY168" fmla="*/ 618474 h 6250127"/>
                <a:gd name="connsiteX169" fmla="*/ 2337248 w 5535001"/>
                <a:gd name="connsiteY169" fmla="*/ 621497 h 6250127"/>
                <a:gd name="connsiteX170" fmla="*/ 2307800 w 5535001"/>
                <a:gd name="connsiteY170" fmla="*/ 625528 h 6250127"/>
                <a:gd name="connsiteX171" fmla="*/ 2278351 w 5535001"/>
                <a:gd name="connsiteY171" fmla="*/ 629559 h 6250127"/>
                <a:gd name="connsiteX172" fmla="*/ 2249127 w 5535001"/>
                <a:gd name="connsiteY172" fmla="*/ 634710 h 6250127"/>
                <a:gd name="connsiteX173" fmla="*/ 1796096 w 5535001"/>
                <a:gd name="connsiteY173" fmla="*/ 781726 h 6250127"/>
                <a:gd name="connsiteX174" fmla="*/ 1370833 w 5535001"/>
                <a:gd name="connsiteY174" fmla="*/ 1048663 h 6250127"/>
                <a:gd name="connsiteX175" fmla="*/ 959790 w 5535001"/>
                <a:gd name="connsiteY175" fmla="*/ 1390844 h 6250127"/>
                <a:gd name="connsiteX176" fmla="*/ 749062 w 5535001"/>
                <a:gd name="connsiteY176" fmla="*/ 1577611 h 6250127"/>
                <a:gd name="connsiteX177" fmla="*/ 524786 w 5535001"/>
                <a:gd name="connsiteY177" fmla="*/ 1763145 h 6250127"/>
                <a:gd name="connsiteX178" fmla="*/ 84071 w 5535001"/>
                <a:gd name="connsiteY178" fmla="*/ 2098496 h 6250127"/>
                <a:gd name="connsiteX179" fmla="*/ 0 w 5535001"/>
                <a:gd name="connsiteY179" fmla="*/ 2168094 h 6250127"/>
                <a:gd name="connsiteX180" fmla="*/ 0 w 5535001"/>
                <a:gd name="connsiteY180" fmla="*/ 1576676 h 6250127"/>
                <a:gd name="connsiteX181" fmla="*/ 174655 w 5535001"/>
                <a:gd name="connsiteY181" fmla="*/ 1387597 h 6250127"/>
                <a:gd name="connsiteX182" fmla="*/ 363661 w 5535001"/>
                <a:gd name="connsiteY182" fmla="*/ 1188626 h 6250127"/>
                <a:gd name="connsiteX183" fmla="*/ 458052 w 5535001"/>
                <a:gd name="connsiteY183" fmla="*/ 1086397 h 6250127"/>
                <a:gd name="connsiteX184" fmla="*/ 557257 w 5535001"/>
                <a:gd name="connsiteY184" fmla="*/ 981593 h 6250127"/>
                <a:gd name="connsiteX185" fmla="*/ 994165 w 5535001"/>
                <a:gd name="connsiteY185" fmla="*/ 578389 h 6250127"/>
                <a:gd name="connsiteX186" fmla="*/ 1520873 w 5535001"/>
                <a:gd name="connsiteY186" fmla="*/ 237215 h 6250127"/>
                <a:gd name="connsiteX187" fmla="*/ 2141748 w 5535001"/>
                <a:gd name="connsiteY187" fmla="*/ 31190 h 6250127"/>
                <a:gd name="connsiteX188" fmla="*/ 2182505 w 5535001"/>
                <a:gd name="connsiteY188" fmla="*/ 24360 h 6250127"/>
                <a:gd name="connsiteX189" fmla="*/ 2223374 w 5535001"/>
                <a:gd name="connsiteY189" fmla="*/ 18873 h 6250127"/>
                <a:gd name="connsiteX190" fmla="*/ 2264355 w 5535001"/>
                <a:gd name="connsiteY190" fmla="*/ 13611 h 6250127"/>
                <a:gd name="connsiteX191" fmla="*/ 2305336 w 5535001"/>
                <a:gd name="connsiteY191" fmla="*/ 9580 h 6250127"/>
                <a:gd name="connsiteX192" fmla="*/ 2387410 w 5535001"/>
                <a:gd name="connsiteY192" fmla="*/ 3645 h 6250127"/>
                <a:gd name="connsiteX193" fmla="*/ 2469373 w 5535001"/>
                <a:gd name="connsiteY193" fmla="*/ 622 h 62501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Lst>
              <a:rect l="l" t="t" r="r" b="b"/>
              <a:pathLst>
                <a:path w="5535001" h="6250127">
                  <a:moveTo>
                    <a:pt x="2510242" y="174"/>
                  </a:moveTo>
                  <a:cubicBezTo>
                    <a:pt x="2523902" y="-50"/>
                    <a:pt x="2537562" y="-162"/>
                    <a:pt x="2550551" y="510"/>
                  </a:cubicBezTo>
                  <a:lnTo>
                    <a:pt x="2629490" y="3757"/>
                  </a:lnTo>
                  <a:lnTo>
                    <a:pt x="2708317" y="7229"/>
                  </a:lnTo>
                  <a:cubicBezTo>
                    <a:pt x="2734630" y="8572"/>
                    <a:pt x="2760943" y="12155"/>
                    <a:pt x="2787256" y="14619"/>
                  </a:cubicBezTo>
                  <a:cubicBezTo>
                    <a:pt x="2997536" y="34885"/>
                    <a:pt x="3207144" y="77994"/>
                    <a:pt x="3408467" y="145064"/>
                  </a:cubicBezTo>
                  <a:lnTo>
                    <a:pt x="3557723" y="199593"/>
                  </a:lnTo>
                  <a:cubicBezTo>
                    <a:pt x="3570264" y="203848"/>
                    <a:pt x="3582245" y="209447"/>
                    <a:pt x="3594337" y="214597"/>
                  </a:cubicBezTo>
                  <a:lnTo>
                    <a:pt x="3630616" y="230385"/>
                  </a:lnTo>
                  <a:lnTo>
                    <a:pt x="3703172" y="262073"/>
                  </a:lnTo>
                  <a:cubicBezTo>
                    <a:pt x="3715265" y="267335"/>
                    <a:pt x="3727358" y="272598"/>
                    <a:pt x="3739003" y="278756"/>
                  </a:cubicBezTo>
                  <a:cubicBezTo>
                    <a:pt x="3744937" y="281667"/>
                    <a:pt x="3750984" y="284131"/>
                    <a:pt x="3756806" y="287266"/>
                  </a:cubicBezTo>
                  <a:cubicBezTo>
                    <a:pt x="3762517" y="290513"/>
                    <a:pt x="3768115" y="294208"/>
                    <a:pt x="3773714" y="297567"/>
                  </a:cubicBezTo>
                  <a:lnTo>
                    <a:pt x="3840784" y="339332"/>
                  </a:lnTo>
                  <a:cubicBezTo>
                    <a:pt x="3851869" y="346386"/>
                    <a:pt x="3863290" y="352881"/>
                    <a:pt x="3873927" y="360495"/>
                  </a:cubicBezTo>
                  <a:lnTo>
                    <a:pt x="3906062" y="383001"/>
                  </a:lnTo>
                  <a:lnTo>
                    <a:pt x="3969662" y="428572"/>
                  </a:lnTo>
                  <a:cubicBezTo>
                    <a:pt x="4137281" y="552188"/>
                    <a:pt x="4285417" y="693270"/>
                    <a:pt x="4423029" y="837600"/>
                  </a:cubicBezTo>
                  <a:cubicBezTo>
                    <a:pt x="4440160" y="855739"/>
                    <a:pt x="4457404" y="873766"/>
                    <a:pt x="4474647" y="891569"/>
                  </a:cubicBezTo>
                  <a:lnTo>
                    <a:pt x="4524250" y="946883"/>
                  </a:lnTo>
                  <a:lnTo>
                    <a:pt x="4573965" y="1001748"/>
                  </a:lnTo>
                  <a:cubicBezTo>
                    <a:pt x="4590760" y="1019887"/>
                    <a:pt x="4605988" y="1039146"/>
                    <a:pt x="4622224" y="1057509"/>
                  </a:cubicBezTo>
                  <a:cubicBezTo>
                    <a:pt x="4653911" y="1094907"/>
                    <a:pt x="4686831" y="1131409"/>
                    <a:pt x="4717510" y="1169143"/>
                  </a:cubicBezTo>
                  <a:cubicBezTo>
                    <a:pt x="4733186" y="1187730"/>
                    <a:pt x="4748862" y="1206430"/>
                    <a:pt x="4764986" y="1224681"/>
                  </a:cubicBezTo>
                  <a:cubicBezTo>
                    <a:pt x="4780886" y="1243044"/>
                    <a:pt x="4797233" y="1261071"/>
                    <a:pt x="4813021" y="1279994"/>
                  </a:cubicBezTo>
                  <a:cubicBezTo>
                    <a:pt x="4877292" y="1354230"/>
                    <a:pt x="4941339" y="1428914"/>
                    <a:pt x="5001915" y="1506846"/>
                  </a:cubicBezTo>
                  <a:cubicBezTo>
                    <a:pt x="5062603" y="1584665"/>
                    <a:pt x="5118252" y="1666739"/>
                    <a:pt x="5170542" y="1751165"/>
                  </a:cubicBezTo>
                  <a:cubicBezTo>
                    <a:pt x="5274898" y="1920240"/>
                    <a:pt x="5363579" y="2101295"/>
                    <a:pt x="5428969" y="2293660"/>
                  </a:cubicBezTo>
                  <a:cubicBezTo>
                    <a:pt x="5494136" y="2485801"/>
                    <a:pt x="5533102" y="2690819"/>
                    <a:pt x="5534893" y="2899307"/>
                  </a:cubicBezTo>
                  <a:cubicBezTo>
                    <a:pt x="5536124" y="3003439"/>
                    <a:pt x="5526831" y="3108132"/>
                    <a:pt x="5508804" y="3211144"/>
                  </a:cubicBezTo>
                  <a:cubicBezTo>
                    <a:pt x="5490441" y="3314157"/>
                    <a:pt x="5462336" y="3415490"/>
                    <a:pt x="5426282" y="3513352"/>
                  </a:cubicBezTo>
                  <a:cubicBezTo>
                    <a:pt x="5363355" y="3684890"/>
                    <a:pt x="5302219" y="3856428"/>
                    <a:pt x="5248250" y="4030542"/>
                  </a:cubicBezTo>
                  <a:lnTo>
                    <a:pt x="5208612" y="4161771"/>
                  </a:lnTo>
                  <a:lnTo>
                    <a:pt x="5170318" y="4294680"/>
                  </a:lnTo>
                  <a:lnTo>
                    <a:pt x="5132248" y="4430164"/>
                  </a:lnTo>
                  <a:lnTo>
                    <a:pt x="5112765" y="4498914"/>
                  </a:lnTo>
                  <a:lnTo>
                    <a:pt x="5091715" y="4569119"/>
                  </a:lnTo>
                  <a:cubicBezTo>
                    <a:pt x="5085221" y="4592297"/>
                    <a:pt x="5076823" y="4616482"/>
                    <a:pt x="5068985" y="4640220"/>
                  </a:cubicBezTo>
                  <a:cubicBezTo>
                    <a:pt x="5060699" y="4664182"/>
                    <a:pt x="5053981" y="4687807"/>
                    <a:pt x="5043904" y="4712105"/>
                  </a:cubicBezTo>
                  <a:lnTo>
                    <a:pt x="5015799" y="4784438"/>
                  </a:lnTo>
                  <a:cubicBezTo>
                    <a:pt x="5005274" y="4808511"/>
                    <a:pt x="4993965" y="4832473"/>
                    <a:pt x="4982880" y="4856435"/>
                  </a:cubicBezTo>
                  <a:cubicBezTo>
                    <a:pt x="4936524" y="4951273"/>
                    <a:pt x="4881099" y="5044096"/>
                    <a:pt x="4817276" y="5125275"/>
                  </a:cubicBezTo>
                  <a:cubicBezTo>
                    <a:pt x="4755244" y="5208805"/>
                    <a:pt x="4686943" y="5282817"/>
                    <a:pt x="4618753" y="5355374"/>
                  </a:cubicBezTo>
                  <a:cubicBezTo>
                    <a:pt x="4602069" y="5374073"/>
                    <a:pt x="4584154" y="5391092"/>
                    <a:pt x="4566575" y="5408560"/>
                  </a:cubicBezTo>
                  <a:lnTo>
                    <a:pt x="4513837" y="5461186"/>
                  </a:lnTo>
                  <a:cubicBezTo>
                    <a:pt x="4496593" y="5479101"/>
                    <a:pt x="4477894" y="5495560"/>
                    <a:pt x="4459531" y="5512580"/>
                  </a:cubicBezTo>
                  <a:lnTo>
                    <a:pt x="4404554" y="5563526"/>
                  </a:lnTo>
                  <a:cubicBezTo>
                    <a:pt x="4386527" y="5580770"/>
                    <a:pt x="4366932" y="5596670"/>
                    <a:pt x="4348009" y="5613017"/>
                  </a:cubicBezTo>
                  <a:lnTo>
                    <a:pt x="4290568" y="5661948"/>
                  </a:lnTo>
                  <a:lnTo>
                    <a:pt x="4276124" y="5674153"/>
                  </a:lnTo>
                  <a:lnTo>
                    <a:pt x="4261120" y="5685798"/>
                  </a:lnTo>
                  <a:lnTo>
                    <a:pt x="4231112" y="5708976"/>
                  </a:lnTo>
                  <a:lnTo>
                    <a:pt x="4170984" y="5755443"/>
                  </a:lnTo>
                  <a:cubicBezTo>
                    <a:pt x="4130227" y="5785563"/>
                    <a:pt x="4087790" y="5813892"/>
                    <a:pt x="4046025" y="5843228"/>
                  </a:cubicBezTo>
                  <a:cubicBezTo>
                    <a:pt x="4002917" y="5870437"/>
                    <a:pt x="3959248" y="5897309"/>
                    <a:pt x="3915356" y="5923735"/>
                  </a:cubicBezTo>
                  <a:cubicBezTo>
                    <a:pt x="3737659" y="6026299"/>
                    <a:pt x="3544847" y="6106022"/>
                    <a:pt x="3346323" y="6158872"/>
                  </a:cubicBezTo>
                  <a:cubicBezTo>
                    <a:pt x="3147800" y="6211946"/>
                    <a:pt x="2944462" y="6239714"/>
                    <a:pt x="2743476" y="6247328"/>
                  </a:cubicBezTo>
                  <a:lnTo>
                    <a:pt x="2668120" y="6249344"/>
                  </a:lnTo>
                  <a:lnTo>
                    <a:pt x="2630498" y="6250127"/>
                  </a:lnTo>
                  <a:lnTo>
                    <a:pt x="2592988" y="6249568"/>
                  </a:lnTo>
                  <a:lnTo>
                    <a:pt x="2518080" y="6247777"/>
                  </a:lnTo>
                  <a:cubicBezTo>
                    <a:pt x="2493110" y="6247105"/>
                    <a:pt x="2468365" y="6246881"/>
                    <a:pt x="2442948" y="6244529"/>
                  </a:cubicBezTo>
                  <a:cubicBezTo>
                    <a:pt x="2392337" y="6240722"/>
                    <a:pt x="2341950" y="6237699"/>
                    <a:pt x="2291676" y="6232213"/>
                  </a:cubicBezTo>
                  <a:lnTo>
                    <a:pt x="2141412" y="6212394"/>
                  </a:lnTo>
                  <a:lnTo>
                    <a:pt x="1992715" y="6184961"/>
                  </a:lnTo>
                  <a:cubicBezTo>
                    <a:pt x="1943561" y="6173988"/>
                    <a:pt x="1894630" y="6162231"/>
                    <a:pt x="1845811" y="6151034"/>
                  </a:cubicBezTo>
                  <a:cubicBezTo>
                    <a:pt x="1797215" y="6138829"/>
                    <a:pt x="1749180" y="6123938"/>
                    <a:pt x="1701033" y="6110724"/>
                  </a:cubicBezTo>
                  <a:cubicBezTo>
                    <a:pt x="1676847" y="6104566"/>
                    <a:pt x="1653334" y="6095833"/>
                    <a:pt x="1629484" y="6088219"/>
                  </a:cubicBezTo>
                  <a:lnTo>
                    <a:pt x="1558383" y="6064929"/>
                  </a:lnTo>
                  <a:cubicBezTo>
                    <a:pt x="1369713" y="6000210"/>
                    <a:pt x="1186978" y="5921271"/>
                    <a:pt x="1011968" y="5828896"/>
                  </a:cubicBezTo>
                  <a:cubicBezTo>
                    <a:pt x="837071" y="5736408"/>
                    <a:pt x="668556" y="5631940"/>
                    <a:pt x="511237" y="5512356"/>
                  </a:cubicBezTo>
                  <a:cubicBezTo>
                    <a:pt x="471152" y="5483468"/>
                    <a:pt x="433642" y="5451220"/>
                    <a:pt x="395572" y="5419757"/>
                  </a:cubicBezTo>
                  <a:cubicBezTo>
                    <a:pt x="356831" y="5388965"/>
                    <a:pt x="321112" y="5354926"/>
                    <a:pt x="284722" y="5321559"/>
                  </a:cubicBezTo>
                  <a:lnTo>
                    <a:pt x="257513" y="5296477"/>
                  </a:lnTo>
                  <a:lnTo>
                    <a:pt x="243853" y="5283937"/>
                  </a:lnTo>
                  <a:lnTo>
                    <a:pt x="230752" y="5270836"/>
                  </a:lnTo>
                  <a:lnTo>
                    <a:pt x="178574" y="5218322"/>
                  </a:lnTo>
                  <a:cubicBezTo>
                    <a:pt x="161331" y="5200631"/>
                    <a:pt x="143191" y="5183948"/>
                    <a:pt x="126508" y="5165584"/>
                  </a:cubicBezTo>
                  <a:lnTo>
                    <a:pt x="76345" y="5111167"/>
                  </a:lnTo>
                  <a:cubicBezTo>
                    <a:pt x="59774" y="5092916"/>
                    <a:pt x="42530" y="5075112"/>
                    <a:pt x="26407" y="5056413"/>
                  </a:cubicBezTo>
                  <a:lnTo>
                    <a:pt x="0" y="5024776"/>
                  </a:lnTo>
                  <a:lnTo>
                    <a:pt x="0" y="4492798"/>
                  </a:lnTo>
                  <a:lnTo>
                    <a:pt x="28534" y="4537879"/>
                  </a:lnTo>
                  <a:cubicBezTo>
                    <a:pt x="41299" y="4556130"/>
                    <a:pt x="54175" y="4574382"/>
                    <a:pt x="66604" y="4592745"/>
                  </a:cubicBezTo>
                  <a:lnTo>
                    <a:pt x="104114" y="4647834"/>
                  </a:lnTo>
                  <a:lnTo>
                    <a:pt x="143751" y="4701580"/>
                  </a:lnTo>
                  <a:cubicBezTo>
                    <a:pt x="156964" y="4719495"/>
                    <a:pt x="169728" y="4737746"/>
                    <a:pt x="182717" y="4755773"/>
                  </a:cubicBezTo>
                  <a:lnTo>
                    <a:pt x="223810" y="4808399"/>
                  </a:lnTo>
                  <a:lnTo>
                    <a:pt x="264679" y="4861249"/>
                  </a:lnTo>
                  <a:cubicBezTo>
                    <a:pt x="278563" y="4878717"/>
                    <a:pt x="293455" y="4895288"/>
                    <a:pt x="307788" y="4912420"/>
                  </a:cubicBezTo>
                  <a:lnTo>
                    <a:pt x="351232" y="4963254"/>
                  </a:lnTo>
                  <a:cubicBezTo>
                    <a:pt x="365788" y="4980162"/>
                    <a:pt x="381688" y="4995837"/>
                    <a:pt x="397028" y="5012185"/>
                  </a:cubicBezTo>
                  <a:lnTo>
                    <a:pt x="443496" y="5060444"/>
                  </a:lnTo>
                  <a:lnTo>
                    <a:pt x="455140" y="5072537"/>
                  </a:lnTo>
                  <a:lnTo>
                    <a:pt x="467345" y="5083958"/>
                  </a:lnTo>
                  <a:lnTo>
                    <a:pt x="491755" y="5106912"/>
                  </a:lnTo>
                  <a:lnTo>
                    <a:pt x="540686" y="5152819"/>
                  </a:lnTo>
                  <a:lnTo>
                    <a:pt x="552890" y="5164353"/>
                  </a:lnTo>
                  <a:lnTo>
                    <a:pt x="565655" y="5175214"/>
                  </a:lnTo>
                  <a:lnTo>
                    <a:pt x="591072" y="5197048"/>
                  </a:lnTo>
                  <a:cubicBezTo>
                    <a:pt x="624999" y="5226160"/>
                    <a:pt x="658366" y="5256056"/>
                    <a:pt x="694197" y="5283041"/>
                  </a:cubicBezTo>
                  <a:cubicBezTo>
                    <a:pt x="834272" y="5394675"/>
                    <a:pt x="985207" y="5493881"/>
                    <a:pt x="1146221" y="5573716"/>
                  </a:cubicBezTo>
                  <a:cubicBezTo>
                    <a:pt x="1307122" y="5653774"/>
                    <a:pt x="1476869" y="5715918"/>
                    <a:pt x="1650982" y="5758130"/>
                  </a:cubicBezTo>
                  <a:lnTo>
                    <a:pt x="1716485" y="5772798"/>
                  </a:lnTo>
                  <a:cubicBezTo>
                    <a:pt x="1738431" y="5777390"/>
                    <a:pt x="1759929" y="5783100"/>
                    <a:pt x="1782211" y="5786235"/>
                  </a:cubicBezTo>
                  <a:lnTo>
                    <a:pt x="1848386" y="5796984"/>
                  </a:lnTo>
                  <a:lnTo>
                    <a:pt x="1881417" y="5802359"/>
                  </a:lnTo>
                  <a:cubicBezTo>
                    <a:pt x="1892390" y="5804151"/>
                    <a:pt x="1903363" y="5806054"/>
                    <a:pt x="1914560" y="5807061"/>
                  </a:cubicBezTo>
                  <a:cubicBezTo>
                    <a:pt x="1959012" y="5811765"/>
                    <a:pt x="2003241" y="5817251"/>
                    <a:pt x="2047469" y="5821282"/>
                  </a:cubicBezTo>
                  <a:lnTo>
                    <a:pt x="2180601" y="5828896"/>
                  </a:lnTo>
                  <a:lnTo>
                    <a:pt x="2313622" y="5830463"/>
                  </a:lnTo>
                  <a:cubicBezTo>
                    <a:pt x="2335680" y="5830799"/>
                    <a:pt x="2357962" y="5829008"/>
                    <a:pt x="2380021" y="5828448"/>
                  </a:cubicBezTo>
                  <a:lnTo>
                    <a:pt x="2446195" y="5826433"/>
                  </a:lnTo>
                  <a:cubicBezTo>
                    <a:pt x="2468029" y="5826208"/>
                    <a:pt x="2490647" y="5824193"/>
                    <a:pt x="2513041" y="5822737"/>
                  </a:cubicBezTo>
                  <a:lnTo>
                    <a:pt x="2580111" y="5818258"/>
                  </a:lnTo>
                  <a:lnTo>
                    <a:pt x="2613590" y="5816355"/>
                  </a:lnTo>
                  <a:lnTo>
                    <a:pt x="2646845" y="5813108"/>
                  </a:lnTo>
                  <a:cubicBezTo>
                    <a:pt x="2669016" y="5810869"/>
                    <a:pt x="2691074" y="5808741"/>
                    <a:pt x="2713244" y="5806838"/>
                  </a:cubicBezTo>
                  <a:cubicBezTo>
                    <a:pt x="2889933" y="5789371"/>
                    <a:pt x="3062815" y="5762050"/>
                    <a:pt x="3230882" y="5721292"/>
                  </a:cubicBezTo>
                  <a:cubicBezTo>
                    <a:pt x="3398837" y="5680423"/>
                    <a:pt x="3562426" y="5626902"/>
                    <a:pt x="3720416" y="5556472"/>
                  </a:cubicBezTo>
                  <a:cubicBezTo>
                    <a:pt x="3759381" y="5537997"/>
                    <a:pt x="3798347" y="5518962"/>
                    <a:pt x="3837425" y="5499927"/>
                  </a:cubicBezTo>
                  <a:cubicBezTo>
                    <a:pt x="3875271" y="5478765"/>
                    <a:pt x="3913900" y="5458610"/>
                    <a:pt x="3951634" y="5436552"/>
                  </a:cubicBezTo>
                  <a:lnTo>
                    <a:pt x="4007284" y="5401841"/>
                  </a:lnTo>
                  <a:lnTo>
                    <a:pt x="4035164" y="5384374"/>
                  </a:lnTo>
                  <a:lnTo>
                    <a:pt x="4049049" y="5375640"/>
                  </a:lnTo>
                  <a:lnTo>
                    <a:pt x="4062485" y="5366123"/>
                  </a:lnTo>
                  <a:lnTo>
                    <a:pt x="4116567" y="5328277"/>
                  </a:lnTo>
                  <a:cubicBezTo>
                    <a:pt x="4134594" y="5315624"/>
                    <a:pt x="4152957" y="5303420"/>
                    <a:pt x="4169976" y="5289199"/>
                  </a:cubicBezTo>
                  <a:lnTo>
                    <a:pt x="4222042" y="5247994"/>
                  </a:lnTo>
                  <a:cubicBezTo>
                    <a:pt x="4239398" y="5234222"/>
                    <a:pt x="4256865" y="5220562"/>
                    <a:pt x="4273213" y="5205558"/>
                  </a:cubicBezTo>
                  <a:lnTo>
                    <a:pt x="4323151" y="5161329"/>
                  </a:lnTo>
                  <a:cubicBezTo>
                    <a:pt x="4339611" y="5146437"/>
                    <a:pt x="4356631" y="5131881"/>
                    <a:pt x="4371971" y="5116093"/>
                  </a:cubicBezTo>
                  <a:cubicBezTo>
                    <a:pt x="4435457" y="5054398"/>
                    <a:pt x="4496258" y="4991135"/>
                    <a:pt x="4546868" y="4924400"/>
                  </a:cubicBezTo>
                  <a:cubicBezTo>
                    <a:pt x="4600054" y="4858450"/>
                    <a:pt x="4640699" y="4788916"/>
                    <a:pt x="4675634" y="4715352"/>
                  </a:cubicBezTo>
                  <a:lnTo>
                    <a:pt x="4700155" y="4659255"/>
                  </a:lnTo>
                  <a:lnTo>
                    <a:pt x="4721206" y="4600135"/>
                  </a:lnTo>
                  <a:cubicBezTo>
                    <a:pt x="4728707" y="4580988"/>
                    <a:pt x="4733970" y="4559266"/>
                    <a:pt x="4740465" y="4538887"/>
                  </a:cubicBezTo>
                  <a:cubicBezTo>
                    <a:pt x="4746623" y="4518061"/>
                    <a:pt x="4753005" y="4497906"/>
                    <a:pt x="4758492" y="4475848"/>
                  </a:cubicBezTo>
                  <a:cubicBezTo>
                    <a:pt x="4803168" y="4303637"/>
                    <a:pt x="4840902" y="4115080"/>
                    <a:pt x="4891288" y="3930329"/>
                  </a:cubicBezTo>
                  <a:cubicBezTo>
                    <a:pt x="4940891" y="3744906"/>
                    <a:pt x="5000235" y="3562059"/>
                    <a:pt x="5066298" y="3382235"/>
                  </a:cubicBezTo>
                  <a:cubicBezTo>
                    <a:pt x="5124186" y="3226932"/>
                    <a:pt x="5154530" y="3064015"/>
                    <a:pt x="5156994" y="2898635"/>
                  </a:cubicBezTo>
                  <a:cubicBezTo>
                    <a:pt x="5159681" y="2733255"/>
                    <a:pt x="5132920" y="2565636"/>
                    <a:pt x="5083317" y="2402047"/>
                  </a:cubicBezTo>
                  <a:cubicBezTo>
                    <a:pt x="5033938" y="2238123"/>
                    <a:pt x="4960150" y="2079013"/>
                    <a:pt x="4871022" y="1926958"/>
                  </a:cubicBezTo>
                  <a:cubicBezTo>
                    <a:pt x="4826570" y="1850818"/>
                    <a:pt x="4777415" y="1776918"/>
                    <a:pt x="4727028" y="1703577"/>
                  </a:cubicBezTo>
                  <a:cubicBezTo>
                    <a:pt x="4676418" y="1630349"/>
                    <a:pt x="4622784" y="1558464"/>
                    <a:pt x="4563776" y="1490834"/>
                  </a:cubicBezTo>
                  <a:cubicBezTo>
                    <a:pt x="4503647" y="1423764"/>
                    <a:pt x="4439041" y="1359157"/>
                    <a:pt x="4370291" y="1300596"/>
                  </a:cubicBezTo>
                  <a:cubicBezTo>
                    <a:pt x="4336812" y="1270141"/>
                    <a:pt x="4301541" y="1242148"/>
                    <a:pt x="4266046" y="1214491"/>
                  </a:cubicBezTo>
                  <a:cubicBezTo>
                    <a:pt x="4248355" y="1200607"/>
                    <a:pt x="4230776" y="1186611"/>
                    <a:pt x="4212973" y="1173062"/>
                  </a:cubicBezTo>
                  <a:cubicBezTo>
                    <a:pt x="4194722" y="1160074"/>
                    <a:pt x="4176359" y="1147197"/>
                    <a:pt x="4157995" y="1134545"/>
                  </a:cubicBezTo>
                  <a:cubicBezTo>
                    <a:pt x="4011426" y="1031980"/>
                    <a:pt x="3855004" y="948562"/>
                    <a:pt x="3697126" y="881044"/>
                  </a:cubicBezTo>
                  <a:lnTo>
                    <a:pt x="3637670" y="856747"/>
                  </a:lnTo>
                  <a:lnTo>
                    <a:pt x="3608222" y="844318"/>
                  </a:lnTo>
                  <a:cubicBezTo>
                    <a:pt x="3598480" y="840063"/>
                    <a:pt x="3588179" y="837040"/>
                    <a:pt x="3578214" y="833457"/>
                  </a:cubicBezTo>
                  <a:lnTo>
                    <a:pt x="3518309" y="812294"/>
                  </a:lnTo>
                  <a:cubicBezTo>
                    <a:pt x="3513383" y="810503"/>
                    <a:pt x="3508344" y="808823"/>
                    <a:pt x="3503417" y="806920"/>
                  </a:cubicBezTo>
                  <a:cubicBezTo>
                    <a:pt x="3498603" y="804792"/>
                    <a:pt x="3494236" y="801993"/>
                    <a:pt x="3489533" y="799642"/>
                  </a:cubicBezTo>
                  <a:cubicBezTo>
                    <a:pt x="3480240" y="794827"/>
                    <a:pt x="3470498" y="791020"/>
                    <a:pt x="3460869" y="787101"/>
                  </a:cubicBezTo>
                  <a:lnTo>
                    <a:pt x="3402980" y="763475"/>
                  </a:lnTo>
                  <a:lnTo>
                    <a:pt x="3374092" y="751606"/>
                  </a:lnTo>
                  <a:cubicBezTo>
                    <a:pt x="3364462" y="747688"/>
                    <a:pt x="3354945" y="743433"/>
                    <a:pt x="3344980" y="740409"/>
                  </a:cubicBezTo>
                  <a:lnTo>
                    <a:pt x="3226627" y="700772"/>
                  </a:lnTo>
                  <a:cubicBezTo>
                    <a:pt x="3067405" y="652849"/>
                    <a:pt x="2902697" y="625192"/>
                    <a:pt x="2735750" y="614667"/>
                  </a:cubicBezTo>
                  <a:cubicBezTo>
                    <a:pt x="2714811" y="613435"/>
                    <a:pt x="2694209" y="610860"/>
                    <a:pt x="2673158" y="610412"/>
                  </a:cubicBezTo>
                  <a:lnTo>
                    <a:pt x="2610119" y="609628"/>
                  </a:lnTo>
                  <a:lnTo>
                    <a:pt x="2547080" y="608620"/>
                  </a:lnTo>
                  <a:cubicBezTo>
                    <a:pt x="2536443" y="608173"/>
                    <a:pt x="2526365" y="608397"/>
                    <a:pt x="2516400" y="608844"/>
                  </a:cubicBezTo>
                  <a:lnTo>
                    <a:pt x="2486280" y="609740"/>
                  </a:lnTo>
                  <a:cubicBezTo>
                    <a:pt x="2466125" y="609852"/>
                    <a:pt x="2446307" y="611868"/>
                    <a:pt x="2426376" y="613099"/>
                  </a:cubicBezTo>
                  <a:cubicBezTo>
                    <a:pt x="2406333" y="613995"/>
                    <a:pt x="2386627" y="616458"/>
                    <a:pt x="2366920" y="618474"/>
                  </a:cubicBezTo>
                  <a:cubicBezTo>
                    <a:pt x="2357066" y="619482"/>
                    <a:pt x="2347101" y="620153"/>
                    <a:pt x="2337248" y="621497"/>
                  </a:cubicBezTo>
                  <a:lnTo>
                    <a:pt x="2307800" y="625528"/>
                  </a:lnTo>
                  <a:lnTo>
                    <a:pt x="2278351" y="629559"/>
                  </a:lnTo>
                  <a:lnTo>
                    <a:pt x="2249127" y="634710"/>
                  </a:lnTo>
                  <a:cubicBezTo>
                    <a:pt x="2093377" y="661918"/>
                    <a:pt x="1942329" y="710849"/>
                    <a:pt x="1796096" y="781726"/>
                  </a:cubicBezTo>
                  <a:cubicBezTo>
                    <a:pt x="1649751" y="852268"/>
                    <a:pt x="1508892" y="944307"/>
                    <a:pt x="1370833" y="1048663"/>
                  </a:cubicBezTo>
                  <a:cubicBezTo>
                    <a:pt x="1232774" y="1153244"/>
                    <a:pt x="1097290" y="1269917"/>
                    <a:pt x="959790" y="1390844"/>
                  </a:cubicBezTo>
                  <a:lnTo>
                    <a:pt x="749062" y="1577611"/>
                  </a:lnTo>
                  <a:cubicBezTo>
                    <a:pt x="674602" y="1642329"/>
                    <a:pt x="599806" y="1704137"/>
                    <a:pt x="524786" y="1763145"/>
                  </a:cubicBezTo>
                  <a:cubicBezTo>
                    <a:pt x="374858" y="1881498"/>
                    <a:pt x="223810" y="1987422"/>
                    <a:pt x="84071" y="2098496"/>
                  </a:cubicBezTo>
                  <a:lnTo>
                    <a:pt x="0" y="2168094"/>
                  </a:lnTo>
                  <a:lnTo>
                    <a:pt x="0" y="1576676"/>
                  </a:lnTo>
                  <a:lnTo>
                    <a:pt x="174655" y="1387597"/>
                  </a:lnTo>
                  <a:cubicBezTo>
                    <a:pt x="238926" y="1320079"/>
                    <a:pt x="302749" y="1254577"/>
                    <a:pt x="363661" y="1188626"/>
                  </a:cubicBezTo>
                  <a:lnTo>
                    <a:pt x="458052" y="1086397"/>
                  </a:lnTo>
                  <a:cubicBezTo>
                    <a:pt x="490635" y="1051351"/>
                    <a:pt x="523666" y="1016416"/>
                    <a:pt x="557257" y="981593"/>
                  </a:cubicBezTo>
                  <a:cubicBezTo>
                    <a:pt x="691510" y="842414"/>
                    <a:pt x="835055" y="705699"/>
                    <a:pt x="994165" y="578389"/>
                  </a:cubicBezTo>
                  <a:cubicBezTo>
                    <a:pt x="1152939" y="451190"/>
                    <a:pt x="1328060" y="333398"/>
                    <a:pt x="1520873" y="237215"/>
                  </a:cubicBezTo>
                  <a:cubicBezTo>
                    <a:pt x="1713238" y="141033"/>
                    <a:pt x="1924302" y="68028"/>
                    <a:pt x="2141748" y="31190"/>
                  </a:cubicBezTo>
                  <a:lnTo>
                    <a:pt x="2182505" y="24360"/>
                  </a:lnTo>
                  <a:cubicBezTo>
                    <a:pt x="2196165" y="22344"/>
                    <a:pt x="2209826" y="20665"/>
                    <a:pt x="2223374" y="18873"/>
                  </a:cubicBezTo>
                  <a:lnTo>
                    <a:pt x="2264355" y="13611"/>
                  </a:lnTo>
                  <a:cubicBezTo>
                    <a:pt x="2278015" y="11931"/>
                    <a:pt x="2291676" y="10924"/>
                    <a:pt x="2305336" y="9580"/>
                  </a:cubicBezTo>
                  <a:cubicBezTo>
                    <a:pt x="2332657" y="7229"/>
                    <a:pt x="2360090" y="4653"/>
                    <a:pt x="2387410" y="3645"/>
                  </a:cubicBezTo>
                  <a:cubicBezTo>
                    <a:pt x="2414731" y="2414"/>
                    <a:pt x="2442164" y="510"/>
                    <a:pt x="2469373" y="622"/>
                  </a:cubicBezTo>
                  <a:close/>
                </a:path>
              </a:pathLst>
            </a:custGeom>
            <a:gradFill>
              <a:gsLst>
                <a:gs pos="37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1" name="Freeform: Shape 30">
              <a:extLst>
                <a:ext uri="{FF2B5EF4-FFF2-40B4-BE49-F238E27FC236}">
                  <a16:creationId xmlns:a16="http://schemas.microsoft.com/office/drawing/2014/main" id="{67C4629D-4AB7-48D4-A61B-1AE1837A78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176241"/>
              <a:ext cx="5646908" cy="6130481"/>
            </a:xfrm>
            <a:custGeom>
              <a:avLst/>
              <a:gdLst>
                <a:gd name="connsiteX0" fmla="*/ 2616837 w 5646908"/>
                <a:gd name="connsiteY0" fmla="*/ 0 h 6130481"/>
                <a:gd name="connsiteX1" fmla="*/ 4918721 w 5646908"/>
                <a:gd name="connsiteY1" fmla="*/ 1134258 h 6130481"/>
                <a:gd name="connsiteX2" fmla="*/ 5539036 w 5646908"/>
                <a:gd name="connsiteY2" fmla="*/ 3362353 h 6130481"/>
                <a:gd name="connsiteX3" fmla="*/ 4712024 w 5646908"/>
                <a:gd name="connsiteY3" fmla="*/ 5293280 h 6130481"/>
                <a:gd name="connsiteX4" fmla="*/ 2547864 w 5646908"/>
                <a:gd name="connsiteY4" fmla="*/ 6130481 h 6130481"/>
                <a:gd name="connsiteX5" fmla="*/ 263223 w 5646908"/>
                <a:gd name="connsiteY5" fmla="*/ 5212325 h 6130481"/>
                <a:gd name="connsiteX6" fmla="*/ 49974 w 5646908"/>
                <a:gd name="connsiteY6" fmla="*/ 4985345 h 6130481"/>
                <a:gd name="connsiteX7" fmla="*/ 0 w 5646908"/>
                <a:gd name="connsiteY7" fmla="*/ 4920618 h 6130481"/>
                <a:gd name="connsiteX8" fmla="*/ 0 w 5646908"/>
                <a:gd name="connsiteY8" fmla="*/ 3760303 h 6130481"/>
                <a:gd name="connsiteX9" fmla="*/ 80488 w 5646908"/>
                <a:gd name="connsiteY9" fmla="*/ 3974159 h 6130481"/>
                <a:gd name="connsiteX10" fmla="*/ 664748 w 5646908"/>
                <a:gd name="connsiteY10" fmla="*/ 4813600 h 6130481"/>
                <a:gd name="connsiteX11" fmla="*/ 2548087 w 5646908"/>
                <a:gd name="connsiteY11" fmla="*/ 5570406 h 6130481"/>
                <a:gd name="connsiteX12" fmla="*/ 3536561 w 5646908"/>
                <a:gd name="connsiteY12" fmla="*/ 5407153 h 6130481"/>
                <a:gd name="connsiteX13" fmla="*/ 4308035 w 5646908"/>
                <a:gd name="connsiteY13" fmla="*/ 4897241 h 6130481"/>
                <a:gd name="connsiteX14" fmla="*/ 4569038 w 5646908"/>
                <a:gd name="connsiteY14" fmla="*/ 4564802 h 6130481"/>
                <a:gd name="connsiteX15" fmla="*/ 4699147 w 5646908"/>
                <a:gd name="connsiteY15" fmla="*/ 4149952 h 6130481"/>
                <a:gd name="connsiteX16" fmla="*/ 5003034 w 5646908"/>
                <a:gd name="connsiteY16" fmla="*/ 3168421 h 6130481"/>
                <a:gd name="connsiteX17" fmla="*/ 4994189 w 5646908"/>
                <a:gd name="connsiteY17" fmla="*/ 2321590 h 6130481"/>
                <a:gd name="connsiteX18" fmla="*/ 4487860 w 5646908"/>
                <a:gd name="connsiteY18" fmla="*/ 1501856 h 6130481"/>
                <a:gd name="connsiteX19" fmla="*/ 3640469 w 5646908"/>
                <a:gd name="connsiteY19" fmla="*/ 808425 h 6130481"/>
                <a:gd name="connsiteX20" fmla="*/ 2616837 w 5646908"/>
                <a:gd name="connsiteY20" fmla="*/ 559851 h 6130481"/>
                <a:gd name="connsiteX21" fmla="*/ 1762952 w 5646908"/>
                <a:gd name="connsiteY21" fmla="*/ 812008 h 6130481"/>
                <a:gd name="connsiteX22" fmla="*/ 939635 w 5646908"/>
                <a:gd name="connsiteY22" fmla="*/ 1502976 h 6130481"/>
                <a:gd name="connsiteX23" fmla="*/ 585250 w 5646908"/>
                <a:gd name="connsiteY23" fmla="*/ 1831049 h 6130481"/>
                <a:gd name="connsiteX24" fmla="*/ 40403 w 5646908"/>
                <a:gd name="connsiteY24" fmla="*/ 2389556 h 6130481"/>
                <a:gd name="connsiteX25" fmla="*/ 0 w 5646908"/>
                <a:gd name="connsiteY25" fmla="*/ 2456747 h 6130481"/>
                <a:gd name="connsiteX26" fmla="*/ 0 w 5646908"/>
                <a:gd name="connsiteY26" fmla="*/ 1601114 h 6130481"/>
                <a:gd name="connsiteX27" fmla="*/ 93200 w 5646908"/>
                <a:gd name="connsiteY27" fmla="*/ 1513741 h 6130481"/>
                <a:gd name="connsiteX28" fmla="*/ 535423 w 5646908"/>
                <a:gd name="connsiteY28" fmla="*/ 1107273 h 6130481"/>
                <a:gd name="connsiteX29" fmla="*/ 2616837 w 5646908"/>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646908" h="6130481">
                  <a:moveTo>
                    <a:pt x="2616837" y="0"/>
                  </a:moveTo>
                  <a:cubicBezTo>
                    <a:pt x="3596241" y="0"/>
                    <a:pt x="4322479" y="463445"/>
                    <a:pt x="4918721" y="1134258"/>
                  </a:cubicBezTo>
                  <a:cubicBezTo>
                    <a:pt x="5416317" y="1694109"/>
                    <a:pt x="5857703" y="2516643"/>
                    <a:pt x="5539036" y="3362353"/>
                  </a:cubicBezTo>
                  <a:cubicBezTo>
                    <a:pt x="5111758" y="4496612"/>
                    <a:pt x="5300763" y="4716633"/>
                    <a:pt x="4712024" y="5293280"/>
                  </a:cubicBezTo>
                  <a:cubicBezTo>
                    <a:pt x="4123284" y="5869926"/>
                    <a:pt x="3446201" y="6130481"/>
                    <a:pt x="2547864" y="6130481"/>
                  </a:cubicBezTo>
                  <a:cubicBezTo>
                    <a:pt x="1657476" y="6130481"/>
                    <a:pt x="850619" y="5780127"/>
                    <a:pt x="263223" y="5212325"/>
                  </a:cubicBezTo>
                  <a:cubicBezTo>
                    <a:pt x="188497" y="5140091"/>
                    <a:pt x="117321" y="5064339"/>
                    <a:pt x="49974" y="4985345"/>
                  </a:cubicBezTo>
                  <a:lnTo>
                    <a:pt x="0" y="4920618"/>
                  </a:lnTo>
                  <a:lnTo>
                    <a:pt x="0" y="3760303"/>
                  </a:lnTo>
                  <a:lnTo>
                    <a:pt x="80488" y="3974159"/>
                  </a:lnTo>
                  <a:cubicBezTo>
                    <a:pt x="217875" y="4289243"/>
                    <a:pt x="414383" y="4571632"/>
                    <a:pt x="664748" y="4813600"/>
                  </a:cubicBezTo>
                  <a:cubicBezTo>
                    <a:pt x="1169734" y="5301566"/>
                    <a:pt x="1838644" y="5570406"/>
                    <a:pt x="2548087" y="5570406"/>
                  </a:cubicBezTo>
                  <a:cubicBezTo>
                    <a:pt x="2928786" y="5570406"/>
                    <a:pt x="3252156" y="5516996"/>
                    <a:pt x="3536561" y="5407153"/>
                  </a:cubicBezTo>
                  <a:cubicBezTo>
                    <a:pt x="3815366" y="5299438"/>
                    <a:pt x="4067747" y="5132603"/>
                    <a:pt x="4308035" y="4897241"/>
                  </a:cubicBezTo>
                  <a:cubicBezTo>
                    <a:pt x="4475095" y="4733653"/>
                    <a:pt x="4533767" y="4637358"/>
                    <a:pt x="4569038" y="4564802"/>
                  </a:cubicBezTo>
                  <a:cubicBezTo>
                    <a:pt x="4619313" y="4461453"/>
                    <a:pt x="4652792" y="4330784"/>
                    <a:pt x="4699147" y="4149952"/>
                  </a:cubicBezTo>
                  <a:cubicBezTo>
                    <a:pt x="4758491" y="3918846"/>
                    <a:pt x="4839558" y="3602194"/>
                    <a:pt x="5003034" y="3168421"/>
                  </a:cubicBezTo>
                  <a:cubicBezTo>
                    <a:pt x="5103024" y="2902940"/>
                    <a:pt x="5100112" y="2626037"/>
                    <a:pt x="4994189" y="2321590"/>
                  </a:cubicBezTo>
                  <a:cubicBezTo>
                    <a:pt x="4900470" y="2052526"/>
                    <a:pt x="4725460" y="1769129"/>
                    <a:pt x="4487860" y="1501856"/>
                  </a:cubicBezTo>
                  <a:cubicBezTo>
                    <a:pt x="4210285" y="1189683"/>
                    <a:pt x="3933047" y="962832"/>
                    <a:pt x="3640469" y="808425"/>
                  </a:cubicBezTo>
                  <a:cubicBezTo>
                    <a:pt x="3323369" y="641141"/>
                    <a:pt x="2988578" y="559851"/>
                    <a:pt x="2616837" y="559851"/>
                  </a:cubicBezTo>
                  <a:cubicBezTo>
                    <a:pt x="2315413" y="559851"/>
                    <a:pt x="2044110" y="640134"/>
                    <a:pt x="1762952" y="812008"/>
                  </a:cubicBezTo>
                  <a:cubicBezTo>
                    <a:pt x="1472838" y="989593"/>
                    <a:pt x="1197167" y="1250707"/>
                    <a:pt x="939635" y="1502976"/>
                  </a:cubicBezTo>
                  <a:cubicBezTo>
                    <a:pt x="819379" y="1620769"/>
                    <a:pt x="700355" y="1727700"/>
                    <a:pt x="585250" y="1831049"/>
                  </a:cubicBezTo>
                  <a:cubicBezTo>
                    <a:pt x="362317" y="2031140"/>
                    <a:pt x="169840" y="2204022"/>
                    <a:pt x="40403" y="2389556"/>
                  </a:cubicBezTo>
                  <a:lnTo>
                    <a:pt x="0" y="2456747"/>
                  </a:lnTo>
                  <a:lnTo>
                    <a:pt x="0" y="1601114"/>
                  </a:lnTo>
                  <a:lnTo>
                    <a:pt x="93200" y="1513741"/>
                  </a:lnTo>
                  <a:cubicBezTo>
                    <a:pt x="237107" y="1383294"/>
                    <a:pt x="388238" y="1251435"/>
                    <a:pt x="535423" y="1107273"/>
                  </a:cubicBezTo>
                  <a:cubicBezTo>
                    <a:pt x="1124050" y="530627"/>
                    <a:pt x="1718500" y="0"/>
                    <a:pt x="2616837" y="0"/>
                  </a:cubicBezTo>
                  <a:close/>
                </a:path>
              </a:pathLst>
            </a:custGeom>
            <a:gradFill>
              <a:gsLst>
                <a:gs pos="2000">
                  <a:schemeClr val="bg1">
                    <a:alpha val="10000"/>
                  </a:schemeClr>
                </a:gs>
                <a:gs pos="54000">
                  <a:schemeClr val="accent6">
                    <a:alpha val="10000"/>
                  </a:schemeClr>
                </a:gs>
                <a:gs pos="100000">
                  <a:schemeClr val="bg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2" name="Freeform: Shape 31">
              <a:extLst>
                <a:ext uri="{FF2B5EF4-FFF2-40B4-BE49-F238E27FC236}">
                  <a16:creationId xmlns:a16="http://schemas.microsoft.com/office/drawing/2014/main" id="{D1E30050-9FC4-4CC7-8C0B-BF5EFD106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176241"/>
              <a:ext cx="5517522" cy="6130481"/>
            </a:xfrm>
            <a:custGeom>
              <a:avLst/>
              <a:gdLst>
                <a:gd name="connsiteX0" fmla="*/ 2549095 w 5517522"/>
                <a:gd name="connsiteY0" fmla="*/ 0 h 6130481"/>
                <a:gd name="connsiteX1" fmla="*/ 4804175 w 5517522"/>
                <a:gd name="connsiteY1" fmla="*/ 1134258 h 6130481"/>
                <a:gd name="connsiteX2" fmla="*/ 5411838 w 5517522"/>
                <a:gd name="connsiteY2" fmla="*/ 3362353 h 6130481"/>
                <a:gd name="connsiteX3" fmla="*/ 4601621 w 5517522"/>
                <a:gd name="connsiteY3" fmla="*/ 5293280 h 6130481"/>
                <a:gd name="connsiteX4" fmla="*/ 2481577 w 5517522"/>
                <a:gd name="connsiteY4" fmla="*/ 6130481 h 6130481"/>
                <a:gd name="connsiteX5" fmla="*/ 243517 w 5517522"/>
                <a:gd name="connsiteY5" fmla="*/ 5212325 h 6130481"/>
                <a:gd name="connsiteX6" fmla="*/ 34587 w 5517522"/>
                <a:gd name="connsiteY6" fmla="*/ 4985345 h 6130481"/>
                <a:gd name="connsiteX7" fmla="*/ 0 w 5517522"/>
                <a:gd name="connsiteY7" fmla="*/ 4939620 h 6130481"/>
                <a:gd name="connsiteX8" fmla="*/ 0 w 5517522"/>
                <a:gd name="connsiteY8" fmla="*/ 3335329 h 6130481"/>
                <a:gd name="connsiteX9" fmla="*/ 17141 w 5517522"/>
                <a:gd name="connsiteY9" fmla="*/ 3448738 h 6130481"/>
                <a:gd name="connsiteX10" fmla="*/ 167489 w 5517522"/>
                <a:gd name="connsiteY10" fmla="*/ 3930490 h 6130481"/>
                <a:gd name="connsiteX11" fmla="*/ 715471 w 5517522"/>
                <a:gd name="connsiteY11" fmla="*/ 4734212 h 6130481"/>
                <a:gd name="connsiteX12" fmla="*/ 2481689 w 5517522"/>
                <a:gd name="connsiteY12" fmla="*/ 5458772 h 6130481"/>
                <a:gd name="connsiteX13" fmla="*/ 4126644 w 5517522"/>
                <a:gd name="connsiteY13" fmla="*/ 4818302 h 6130481"/>
                <a:gd name="connsiteX14" fmla="*/ 4360437 w 5517522"/>
                <a:gd name="connsiteY14" fmla="*/ 4516766 h 6130481"/>
                <a:gd name="connsiteX15" fmla="*/ 4480357 w 5517522"/>
                <a:gd name="connsiteY15" fmla="*/ 4122855 h 6130481"/>
                <a:gd name="connsiteX16" fmla="*/ 4781557 w 5517522"/>
                <a:gd name="connsiteY16" fmla="*/ 3129791 h 6130481"/>
                <a:gd name="connsiteX17" fmla="*/ 4771928 w 5517522"/>
                <a:gd name="connsiteY17" fmla="*/ 2357869 h 6130481"/>
                <a:gd name="connsiteX18" fmla="*/ 4297510 w 5517522"/>
                <a:gd name="connsiteY18" fmla="*/ 1575533 h 6130481"/>
                <a:gd name="connsiteX19" fmla="*/ 3498715 w 5517522"/>
                <a:gd name="connsiteY19" fmla="*/ 907071 h 6130481"/>
                <a:gd name="connsiteX20" fmla="*/ 2549095 w 5517522"/>
                <a:gd name="connsiteY20" fmla="*/ 671821 h 6130481"/>
                <a:gd name="connsiteX21" fmla="*/ 985319 w 5517522"/>
                <a:gd name="connsiteY21" fmla="*/ 1582475 h 6130481"/>
                <a:gd name="connsiteX22" fmla="*/ 634628 w 5517522"/>
                <a:gd name="connsiteY22" fmla="*/ 1913907 h 6130481"/>
                <a:gd name="connsiteX23" fmla="*/ 117662 w 5517522"/>
                <a:gd name="connsiteY23" fmla="*/ 2453044 h 6130481"/>
                <a:gd name="connsiteX24" fmla="*/ 2515 w 5517522"/>
                <a:gd name="connsiteY24" fmla="*/ 2685494 h 6130481"/>
                <a:gd name="connsiteX25" fmla="*/ 0 w 5517522"/>
                <a:gd name="connsiteY25" fmla="*/ 2696965 h 6130481"/>
                <a:gd name="connsiteX26" fmla="*/ 0 w 5517522"/>
                <a:gd name="connsiteY26" fmla="*/ 1587383 h 6130481"/>
                <a:gd name="connsiteX27" fmla="*/ 76951 w 5517522"/>
                <a:gd name="connsiteY27" fmla="*/ 1513741 h 6130481"/>
                <a:gd name="connsiteX28" fmla="*/ 510118 w 5517522"/>
                <a:gd name="connsiteY28" fmla="*/ 1107273 h 6130481"/>
                <a:gd name="connsiteX29" fmla="*/ 2549095 w 5517522"/>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517522" h="6130481">
                  <a:moveTo>
                    <a:pt x="2549095" y="0"/>
                  </a:moveTo>
                  <a:cubicBezTo>
                    <a:pt x="3508568" y="0"/>
                    <a:pt x="4219915" y="463445"/>
                    <a:pt x="4804175" y="1134258"/>
                  </a:cubicBezTo>
                  <a:cubicBezTo>
                    <a:pt x="5291694" y="1694109"/>
                    <a:pt x="5724011" y="2516643"/>
                    <a:pt x="5411838" y="3362353"/>
                  </a:cubicBezTo>
                  <a:cubicBezTo>
                    <a:pt x="4993181" y="4496612"/>
                    <a:pt x="5178268" y="4716633"/>
                    <a:pt x="4601621" y="5293280"/>
                  </a:cubicBezTo>
                  <a:cubicBezTo>
                    <a:pt x="4024863" y="5869926"/>
                    <a:pt x="3361551" y="6130481"/>
                    <a:pt x="2481577" y="6130481"/>
                  </a:cubicBezTo>
                  <a:cubicBezTo>
                    <a:pt x="1609329" y="6130481"/>
                    <a:pt x="818932" y="5780127"/>
                    <a:pt x="243517" y="5212325"/>
                  </a:cubicBezTo>
                  <a:cubicBezTo>
                    <a:pt x="170302" y="5140091"/>
                    <a:pt x="100568" y="5064339"/>
                    <a:pt x="34587" y="4985345"/>
                  </a:cubicBezTo>
                  <a:lnTo>
                    <a:pt x="0" y="4939620"/>
                  </a:lnTo>
                  <a:lnTo>
                    <a:pt x="0" y="3335329"/>
                  </a:lnTo>
                  <a:lnTo>
                    <a:pt x="17141" y="3448738"/>
                  </a:lnTo>
                  <a:cubicBezTo>
                    <a:pt x="50676" y="3613558"/>
                    <a:pt x="100867" y="3774516"/>
                    <a:pt x="167489" y="3930490"/>
                  </a:cubicBezTo>
                  <a:cubicBezTo>
                    <a:pt x="296255" y="4232138"/>
                    <a:pt x="480670" y="4502546"/>
                    <a:pt x="715471" y="4734212"/>
                  </a:cubicBezTo>
                  <a:cubicBezTo>
                    <a:pt x="1188993" y="5201464"/>
                    <a:pt x="1816250" y="5458772"/>
                    <a:pt x="2481689" y="5458772"/>
                  </a:cubicBezTo>
                  <a:cubicBezTo>
                    <a:pt x="3185758" y="5458772"/>
                    <a:pt x="3677755" y="5267191"/>
                    <a:pt x="4126644" y="4818302"/>
                  </a:cubicBezTo>
                  <a:cubicBezTo>
                    <a:pt x="4278363" y="4666583"/>
                    <a:pt x="4329982" y="4580701"/>
                    <a:pt x="4360437" y="4516766"/>
                  </a:cubicBezTo>
                  <a:cubicBezTo>
                    <a:pt x="4404890" y="4423495"/>
                    <a:pt x="4436577" y="4297417"/>
                    <a:pt x="4480357" y="4122855"/>
                  </a:cubicBezTo>
                  <a:cubicBezTo>
                    <a:pt x="4539030" y="3889285"/>
                    <a:pt x="4619425" y="3569275"/>
                    <a:pt x="4781557" y="3129791"/>
                  </a:cubicBezTo>
                  <a:cubicBezTo>
                    <a:pt x="4870238" y="2889503"/>
                    <a:pt x="4867103" y="2637010"/>
                    <a:pt x="4771928" y="2357869"/>
                  </a:cubicBezTo>
                  <a:cubicBezTo>
                    <a:pt x="4684815" y="2102465"/>
                    <a:pt x="4520779" y="1831945"/>
                    <a:pt x="4297510" y="1575533"/>
                  </a:cubicBezTo>
                  <a:cubicBezTo>
                    <a:pt x="4034492" y="1273549"/>
                    <a:pt x="3773266" y="1054983"/>
                    <a:pt x="3498715" y="907071"/>
                  </a:cubicBezTo>
                  <a:cubicBezTo>
                    <a:pt x="3204905" y="748745"/>
                    <a:pt x="2894187" y="671821"/>
                    <a:pt x="2549095" y="671821"/>
                  </a:cubicBezTo>
                  <a:cubicBezTo>
                    <a:pt x="1942553" y="671821"/>
                    <a:pt x="1518298" y="1049273"/>
                    <a:pt x="985319" y="1582475"/>
                  </a:cubicBezTo>
                  <a:cubicBezTo>
                    <a:pt x="865735" y="1702059"/>
                    <a:pt x="748278" y="1809774"/>
                    <a:pt x="634628" y="1913907"/>
                  </a:cubicBezTo>
                  <a:cubicBezTo>
                    <a:pt x="421325" y="2109407"/>
                    <a:pt x="237134" y="2278146"/>
                    <a:pt x="117662" y="2453044"/>
                  </a:cubicBezTo>
                  <a:cubicBezTo>
                    <a:pt x="64756" y="2530415"/>
                    <a:pt x="27022" y="2605799"/>
                    <a:pt x="2515" y="2685494"/>
                  </a:cubicBezTo>
                  <a:lnTo>
                    <a:pt x="0" y="2696965"/>
                  </a:lnTo>
                  <a:lnTo>
                    <a:pt x="0" y="1587383"/>
                  </a:lnTo>
                  <a:lnTo>
                    <a:pt x="76951" y="1513741"/>
                  </a:lnTo>
                  <a:cubicBezTo>
                    <a:pt x="217918" y="1383294"/>
                    <a:pt x="365956" y="1251435"/>
                    <a:pt x="510118" y="1107273"/>
                  </a:cubicBezTo>
                  <a:cubicBezTo>
                    <a:pt x="1086764" y="530627"/>
                    <a:pt x="1669121" y="0"/>
                    <a:pt x="25490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3" name="Freeform: Shape 32">
              <a:extLst>
                <a:ext uri="{FF2B5EF4-FFF2-40B4-BE49-F238E27FC236}">
                  <a16:creationId xmlns:a16="http://schemas.microsoft.com/office/drawing/2014/main" id="{E7E03733-50FD-49A6-B226-40F6A0AD45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176241"/>
              <a:ext cx="5517475" cy="6130481"/>
            </a:xfrm>
            <a:custGeom>
              <a:avLst/>
              <a:gdLst>
                <a:gd name="connsiteX0" fmla="*/ 2549095 w 5517475"/>
                <a:gd name="connsiteY0" fmla="*/ 0 h 6130481"/>
                <a:gd name="connsiteX1" fmla="*/ 4804175 w 5517475"/>
                <a:gd name="connsiteY1" fmla="*/ 1134258 h 6130481"/>
                <a:gd name="connsiteX2" fmla="*/ 5411838 w 5517475"/>
                <a:gd name="connsiteY2" fmla="*/ 3362353 h 6130481"/>
                <a:gd name="connsiteX3" fmla="*/ 4601621 w 5517475"/>
                <a:gd name="connsiteY3" fmla="*/ 5293280 h 6130481"/>
                <a:gd name="connsiteX4" fmla="*/ 2481577 w 5517475"/>
                <a:gd name="connsiteY4" fmla="*/ 6130481 h 6130481"/>
                <a:gd name="connsiteX5" fmla="*/ 243517 w 5517475"/>
                <a:gd name="connsiteY5" fmla="*/ 5212325 h 6130481"/>
                <a:gd name="connsiteX6" fmla="*/ 34587 w 5517475"/>
                <a:gd name="connsiteY6" fmla="*/ 4985345 h 6130481"/>
                <a:gd name="connsiteX7" fmla="*/ 0 w 5517475"/>
                <a:gd name="connsiteY7" fmla="*/ 4939620 h 6130481"/>
                <a:gd name="connsiteX8" fmla="*/ 0 w 5517475"/>
                <a:gd name="connsiteY8" fmla="*/ 3799573 h 6130481"/>
                <a:gd name="connsiteX9" fmla="*/ 64364 w 5517475"/>
                <a:gd name="connsiteY9" fmla="*/ 3974159 h 6130481"/>
                <a:gd name="connsiteX10" fmla="*/ 636644 w 5517475"/>
                <a:gd name="connsiteY10" fmla="*/ 4813600 h 6130481"/>
                <a:gd name="connsiteX11" fmla="*/ 2481577 w 5517475"/>
                <a:gd name="connsiteY11" fmla="*/ 5570406 h 6130481"/>
                <a:gd name="connsiteX12" fmla="*/ 3449896 w 5517475"/>
                <a:gd name="connsiteY12" fmla="*/ 5407153 h 6130481"/>
                <a:gd name="connsiteX13" fmla="*/ 4205695 w 5517475"/>
                <a:gd name="connsiteY13" fmla="*/ 4897241 h 6130481"/>
                <a:gd name="connsiteX14" fmla="*/ 4461434 w 5517475"/>
                <a:gd name="connsiteY14" fmla="*/ 4564802 h 6130481"/>
                <a:gd name="connsiteX15" fmla="*/ 4588969 w 5517475"/>
                <a:gd name="connsiteY15" fmla="*/ 4149952 h 6130481"/>
                <a:gd name="connsiteX16" fmla="*/ 4886585 w 5517475"/>
                <a:gd name="connsiteY16" fmla="*/ 3168421 h 6130481"/>
                <a:gd name="connsiteX17" fmla="*/ 4877964 w 5517475"/>
                <a:gd name="connsiteY17" fmla="*/ 2321590 h 6130481"/>
                <a:gd name="connsiteX18" fmla="*/ 4382048 w 5517475"/>
                <a:gd name="connsiteY18" fmla="*/ 1501856 h 6130481"/>
                <a:gd name="connsiteX19" fmla="*/ 3551900 w 5517475"/>
                <a:gd name="connsiteY19" fmla="*/ 808425 h 6130481"/>
                <a:gd name="connsiteX20" fmla="*/ 2549095 w 5517475"/>
                <a:gd name="connsiteY20" fmla="*/ 559851 h 6130481"/>
                <a:gd name="connsiteX21" fmla="*/ 1712566 w 5517475"/>
                <a:gd name="connsiteY21" fmla="*/ 812008 h 6130481"/>
                <a:gd name="connsiteX22" fmla="*/ 906044 w 5517475"/>
                <a:gd name="connsiteY22" fmla="*/ 1502976 h 6130481"/>
                <a:gd name="connsiteX23" fmla="*/ 558825 w 5517475"/>
                <a:gd name="connsiteY23" fmla="*/ 1831049 h 6130481"/>
                <a:gd name="connsiteX24" fmla="*/ 25063 w 5517475"/>
                <a:gd name="connsiteY24" fmla="*/ 2389556 h 6130481"/>
                <a:gd name="connsiteX25" fmla="*/ 0 w 5517475"/>
                <a:gd name="connsiteY25" fmla="*/ 2432109 h 6130481"/>
                <a:gd name="connsiteX26" fmla="*/ 0 w 5517475"/>
                <a:gd name="connsiteY26" fmla="*/ 1587383 h 6130481"/>
                <a:gd name="connsiteX27" fmla="*/ 76951 w 5517475"/>
                <a:gd name="connsiteY27" fmla="*/ 1513741 h 6130481"/>
                <a:gd name="connsiteX28" fmla="*/ 510118 w 5517475"/>
                <a:gd name="connsiteY28" fmla="*/ 1107273 h 6130481"/>
                <a:gd name="connsiteX29" fmla="*/ 2549095 w 5517475"/>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517475" h="6130481">
                  <a:moveTo>
                    <a:pt x="2549095" y="0"/>
                  </a:moveTo>
                  <a:cubicBezTo>
                    <a:pt x="3508568" y="0"/>
                    <a:pt x="4219915" y="463445"/>
                    <a:pt x="4804175" y="1134258"/>
                  </a:cubicBezTo>
                  <a:cubicBezTo>
                    <a:pt x="5291694" y="1694109"/>
                    <a:pt x="5723899" y="2516643"/>
                    <a:pt x="5411838" y="3362353"/>
                  </a:cubicBezTo>
                  <a:cubicBezTo>
                    <a:pt x="4993181" y="4496612"/>
                    <a:pt x="5178268" y="4716633"/>
                    <a:pt x="4601621" y="5293280"/>
                  </a:cubicBezTo>
                  <a:cubicBezTo>
                    <a:pt x="4024863" y="5869926"/>
                    <a:pt x="3361551" y="6130481"/>
                    <a:pt x="2481577" y="6130481"/>
                  </a:cubicBezTo>
                  <a:cubicBezTo>
                    <a:pt x="1609329" y="6130481"/>
                    <a:pt x="818932" y="5780127"/>
                    <a:pt x="243517" y="5212325"/>
                  </a:cubicBezTo>
                  <a:cubicBezTo>
                    <a:pt x="170302" y="5140091"/>
                    <a:pt x="100568" y="5064339"/>
                    <a:pt x="34587" y="4985345"/>
                  </a:cubicBezTo>
                  <a:lnTo>
                    <a:pt x="0" y="4939620"/>
                  </a:lnTo>
                  <a:lnTo>
                    <a:pt x="0" y="3799573"/>
                  </a:lnTo>
                  <a:lnTo>
                    <a:pt x="64364" y="3974159"/>
                  </a:lnTo>
                  <a:cubicBezTo>
                    <a:pt x="198841" y="4289243"/>
                    <a:pt x="391429" y="4571632"/>
                    <a:pt x="636644" y="4813600"/>
                  </a:cubicBezTo>
                  <a:cubicBezTo>
                    <a:pt x="1131328" y="5301566"/>
                    <a:pt x="1786578" y="5570406"/>
                    <a:pt x="2481577" y="5570406"/>
                  </a:cubicBezTo>
                  <a:cubicBezTo>
                    <a:pt x="2854550" y="5570406"/>
                    <a:pt x="3171314" y="5516996"/>
                    <a:pt x="3449896" y="5407153"/>
                  </a:cubicBezTo>
                  <a:cubicBezTo>
                    <a:pt x="3723103" y="5299438"/>
                    <a:pt x="3970333" y="5132603"/>
                    <a:pt x="4205695" y="4897241"/>
                  </a:cubicBezTo>
                  <a:cubicBezTo>
                    <a:pt x="4369395" y="4733653"/>
                    <a:pt x="4426836" y="4637358"/>
                    <a:pt x="4461434" y="4564802"/>
                  </a:cubicBezTo>
                  <a:cubicBezTo>
                    <a:pt x="4510701" y="4461453"/>
                    <a:pt x="4543509" y="4330784"/>
                    <a:pt x="4588969" y="4149952"/>
                  </a:cubicBezTo>
                  <a:cubicBezTo>
                    <a:pt x="4646969" y="3918846"/>
                    <a:pt x="4726468" y="3602194"/>
                    <a:pt x="4886585" y="3168421"/>
                  </a:cubicBezTo>
                  <a:cubicBezTo>
                    <a:pt x="4984560" y="2902940"/>
                    <a:pt x="4981760" y="2626037"/>
                    <a:pt x="4877964" y="2321590"/>
                  </a:cubicBezTo>
                  <a:cubicBezTo>
                    <a:pt x="4786260" y="2052526"/>
                    <a:pt x="4614834" y="1769129"/>
                    <a:pt x="4382048" y="1501856"/>
                  </a:cubicBezTo>
                  <a:cubicBezTo>
                    <a:pt x="4110072" y="1189683"/>
                    <a:pt x="3838544" y="962832"/>
                    <a:pt x="3551900" y="808425"/>
                  </a:cubicBezTo>
                  <a:cubicBezTo>
                    <a:pt x="3241183" y="641141"/>
                    <a:pt x="2913222" y="559851"/>
                    <a:pt x="2549095" y="559851"/>
                  </a:cubicBezTo>
                  <a:cubicBezTo>
                    <a:pt x="2253830" y="559851"/>
                    <a:pt x="1988013" y="640134"/>
                    <a:pt x="1712566" y="812008"/>
                  </a:cubicBezTo>
                  <a:cubicBezTo>
                    <a:pt x="1428385" y="989593"/>
                    <a:pt x="1158313" y="1250707"/>
                    <a:pt x="906044" y="1502976"/>
                  </a:cubicBezTo>
                  <a:cubicBezTo>
                    <a:pt x="788140" y="1620769"/>
                    <a:pt x="671579" y="1727700"/>
                    <a:pt x="558825" y="1831049"/>
                  </a:cubicBezTo>
                  <a:cubicBezTo>
                    <a:pt x="340371" y="2031140"/>
                    <a:pt x="151813" y="2204022"/>
                    <a:pt x="25063" y="2389556"/>
                  </a:cubicBezTo>
                  <a:lnTo>
                    <a:pt x="0" y="2432109"/>
                  </a:lnTo>
                  <a:lnTo>
                    <a:pt x="0" y="1587383"/>
                  </a:lnTo>
                  <a:lnTo>
                    <a:pt x="76951" y="1513741"/>
                  </a:lnTo>
                  <a:cubicBezTo>
                    <a:pt x="217918" y="1383294"/>
                    <a:pt x="365956" y="1251435"/>
                    <a:pt x="510118" y="1107273"/>
                  </a:cubicBezTo>
                  <a:cubicBezTo>
                    <a:pt x="1086764" y="530627"/>
                    <a:pt x="1669121" y="0"/>
                    <a:pt x="25490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4" name="Freeform: Shape 33">
              <a:extLst>
                <a:ext uri="{FF2B5EF4-FFF2-40B4-BE49-F238E27FC236}">
                  <a16:creationId xmlns:a16="http://schemas.microsoft.com/office/drawing/2014/main" id="{8A614510-A9F4-41B6-B78E-F49E390C7E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0"/>
              <a:ext cx="5646974" cy="6483075"/>
            </a:xfrm>
            <a:custGeom>
              <a:avLst/>
              <a:gdLst>
                <a:gd name="connsiteX0" fmla="*/ 2405773 w 5646974"/>
                <a:gd name="connsiteY0" fmla="*/ 0 h 6483075"/>
                <a:gd name="connsiteX1" fmla="*/ 5646974 w 5646974"/>
                <a:gd name="connsiteY1" fmla="*/ 3241538 h 6483075"/>
                <a:gd name="connsiteX2" fmla="*/ 2405773 w 5646974"/>
                <a:gd name="connsiteY2" fmla="*/ 6483075 h 6483075"/>
                <a:gd name="connsiteX3" fmla="*/ 113897 w 5646974"/>
                <a:gd name="connsiteY3" fmla="*/ 5533666 h 6483075"/>
                <a:gd name="connsiteX4" fmla="*/ 0 w 5646974"/>
                <a:gd name="connsiteY4" fmla="*/ 5408336 h 6483075"/>
                <a:gd name="connsiteX5" fmla="*/ 0 w 5646974"/>
                <a:gd name="connsiteY5" fmla="*/ 4983659 h 6483075"/>
                <a:gd name="connsiteX6" fmla="*/ 155731 w 5646974"/>
                <a:gd name="connsiteY6" fmla="*/ 5176047 h 6483075"/>
                <a:gd name="connsiteX7" fmla="*/ 1093706 w 5646974"/>
                <a:gd name="connsiteY7" fmla="*/ 5866903 h 6483075"/>
                <a:gd name="connsiteX8" fmla="*/ 1639673 w 5646974"/>
                <a:gd name="connsiteY8" fmla="*/ 6059940 h 6483075"/>
                <a:gd name="connsiteX9" fmla="*/ 1709990 w 5646974"/>
                <a:gd name="connsiteY9" fmla="*/ 6076287 h 6483075"/>
                <a:gd name="connsiteX10" fmla="*/ 1780307 w 5646974"/>
                <a:gd name="connsiteY10" fmla="*/ 6091963 h 6483075"/>
                <a:gd name="connsiteX11" fmla="*/ 1851072 w 5646974"/>
                <a:gd name="connsiteY11" fmla="*/ 6105176 h 6483075"/>
                <a:gd name="connsiteX12" fmla="*/ 1886455 w 5646974"/>
                <a:gd name="connsiteY12" fmla="*/ 6111782 h 6483075"/>
                <a:gd name="connsiteX13" fmla="*/ 1921949 w 5646974"/>
                <a:gd name="connsiteY13" fmla="*/ 6117716 h 6483075"/>
                <a:gd name="connsiteX14" fmla="*/ 2064152 w 5646974"/>
                <a:gd name="connsiteY14" fmla="*/ 6137647 h 6483075"/>
                <a:gd name="connsiteX15" fmla="*/ 2206914 w 5646974"/>
                <a:gd name="connsiteY15" fmla="*/ 6151195 h 6483075"/>
                <a:gd name="connsiteX16" fmla="*/ 2350011 w 5646974"/>
                <a:gd name="connsiteY16" fmla="*/ 6158250 h 6483075"/>
                <a:gd name="connsiteX17" fmla="*/ 2493109 w 5646974"/>
                <a:gd name="connsiteY17" fmla="*/ 6159705 h 6483075"/>
                <a:gd name="connsiteX18" fmla="*/ 2781321 w 5646974"/>
                <a:gd name="connsiteY18" fmla="*/ 6147277 h 6483075"/>
                <a:gd name="connsiteX19" fmla="*/ 3345091 w 5646974"/>
                <a:gd name="connsiteY19" fmla="*/ 6060276 h 6483075"/>
                <a:gd name="connsiteX20" fmla="*/ 3878853 w 5646974"/>
                <a:gd name="connsiteY20" fmla="*/ 5871718 h 6483075"/>
                <a:gd name="connsiteX21" fmla="*/ 4367267 w 5646974"/>
                <a:gd name="connsiteY21" fmla="*/ 5573093 h 6483075"/>
                <a:gd name="connsiteX22" fmla="*/ 4424484 w 5646974"/>
                <a:gd name="connsiteY22" fmla="*/ 5528529 h 6483075"/>
                <a:gd name="connsiteX23" fmla="*/ 4481252 w 5646974"/>
                <a:gd name="connsiteY23" fmla="*/ 5483069 h 6483075"/>
                <a:gd name="connsiteX24" fmla="*/ 4536790 w 5646974"/>
                <a:gd name="connsiteY24" fmla="*/ 5435818 h 6483075"/>
                <a:gd name="connsiteX25" fmla="*/ 4591543 w 5646974"/>
                <a:gd name="connsiteY25" fmla="*/ 5387671 h 6483075"/>
                <a:gd name="connsiteX26" fmla="*/ 4794209 w 5646974"/>
                <a:gd name="connsiteY26" fmla="*/ 5181198 h 6483075"/>
                <a:gd name="connsiteX27" fmla="*/ 4956678 w 5646974"/>
                <a:gd name="connsiteY27" fmla="*/ 4945836 h 6483075"/>
                <a:gd name="connsiteX28" fmla="*/ 4989262 w 5646974"/>
                <a:gd name="connsiteY28" fmla="*/ 4881453 h 6483075"/>
                <a:gd name="connsiteX29" fmla="*/ 5017814 w 5646974"/>
                <a:gd name="connsiteY29" fmla="*/ 4814607 h 6483075"/>
                <a:gd name="connsiteX30" fmla="*/ 5044127 w 5646974"/>
                <a:gd name="connsiteY30" fmla="*/ 4746193 h 6483075"/>
                <a:gd name="connsiteX31" fmla="*/ 5068425 w 5646974"/>
                <a:gd name="connsiteY31" fmla="*/ 4676436 h 6483075"/>
                <a:gd name="connsiteX32" fmla="*/ 5154641 w 5646974"/>
                <a:gd name="connsiteY32" fmla="*/ 4390352 h 6483075"/>
                <a:gd name="connsiteX33" fmla="*/ 5196854 w 5646974"/>
                <a:gd name="connsiteY33" fmla="*/ 4246134 h 6483075"/>
                <a:gd name="connsiteX34" fmla="*/ 5240299 w 5646974"/>
                <a:gd name="connsiteY34" fmla="*/ 4102140 h 6483075"/>
                <a:gd name="connsiteX35" fmla="*/ 5432440 w 5646974"/>
                <a:gd name="connsiteY35" fmla="*/ 3532884 h 6483075"/>
                <a:gd name="connsiteX36" fmla="*/ 5528846 w 5646974"/>
                <a:gd name="connsiteY36" fmla="*/ 2951647 h 6483075"/>
                <a:gd name="connsiteX37" fmla="*/ 5495927 w 5646974"/>
                <a:gd name="connsiteY37" fmla="*/ 2658733 h 6483075"/>
                <a:gd name="connsiteX38" fmla="*/ 5480027 w 5646974"/>
                <a:gd name="connsiteY38" fmla="*/ 2586848 h 6483075"/>
                <a:gd name="connsiteX39" fmla="*/ 5461328 w 5646974"/>
                <a:gd name="connsiteY39" fmla="*/ 2515635 h 6483075"/>
                <a:gd name="connsiteX40" fmla="*/ 5439605 w 5646974"/>
                <a:gd name="connsiteY40" fmla="*/ 2445317 h 6483075"/>
                <a:gd name="connsiteX41" fmla="*/ 5415532 w 5646974"/>
                <a:gd name="connsiteY41" fmla="*/ 2375896 h 6483075"/>
                <a:gd name="connsiteX42" fmla="*/ 5144564 w 5646974"/>
                <a:gd name="connsiteY42" fmla="*/ 1857138 h 6483075"/>
                <a:gd name="connsiteX43" fmla="*/ 4774838 w 5646974"/>
                <a:gd name="connsiteY43" fmla="*/ 1405450 h 6483075"/>
                <a:gd name="connsiteX44" fmla="*/ 4345769 w 5646974"/>
                <a:gd name="connsiteY44" fmla="*/ 1012323 h 6483075"/>
                <a:gd name="connsiteX45" fmla="*/ 4115334 w 5646974"/>
                <a:gd name="connsiteY45" fmla="*/ 841344 h 6483075"/>
                <a:gd name="connsiteX46" fmla="*/ 3874038 w 5646974"/>
                <a:gd name="connsiteY46" fmla="*/ 691528 h 6483075"/>
                <a:gd name="connsiteX47" fmla="*/ 3359535 w 5646974"/>
                <a:gd name="connsiteY47" fmla="*/ 468819 h 6483075"/>
                <a:gd name="connsiteX48" fmla="*/ 2811105 w 5646974"/>
                <a:gd name="connsiteY48" fmla="*/ 366031 h 6483075"/>
                <a:gd name="connsiteX49" fmla="*/ 2741124 w 5646974"/>
                <a:gd name="connsiteY49" fmla="*/ 361440 h 6483075"/>
                <a:gd name="connsiteX50" fmla="*/ 2671030 w 5646974"/>
                <a:gd name="connsiteY50" fmla="*/ 358417 h 6483075"/>
                <a:gd name="connsiteX51" fmla="*/ 2600713 w 5646974"/>
                <a:gd name="connsiteY51" fmla="*/ 357521 h 6483075"/>
                <a:gd name="connsiteX52" fmla="*/ 2531739 w 5646974"/>
                <a:gd name="connsiteY52" fmla="*/ 358529 h 6483075"/>
                <a:gd name="connsiteX53" fmla="*/ 2259988 w 5646974"/>
                <a:gd name="connsiteY53" fmla="*/ 385289 h 6483075"/>
                <a:gd name="connsiteX54" fmla="*/ 1740670 w 5646974"/>
                <a:gd name="connsiteY54" fmla="*/ 553917 h 6483075"/>
                <a:gd name="connsiteX55" fmla="*/ 1264124 w 5646974"/>
                <a:gd name="connsiteY55" fmla="*/ 853549 h 6483075"/>
                <a:gd name="connsiteX56" fmla="*/ 823074 w 5646974"/>
                <a:gd name="connsiteY56" fmla="*/ 1234136 h 6483075"/>
                <a:gd name="connsiteX57" fmla="*/ 715694 w 5646974"/>
                <a:gd name="connsiteY57" fmla="*/ 1336252 h 6483075"/>
                <a:gd name="connsiteX58" fmla="*/ 606859 w 5646974"/>
                <a:gd name="connsiteY58" fmla="*/ 1440945 h 6483075"/>
                <a:gd name="connsiteX59" fmla="*/ 382023 w 5646974"/>
                <a:gd name="connsiteY59" fmla="*/ 1646074 h 6483075"/>
                <a:gd name="connsiteX60" fmla="*/ 158531 w 5646974"/>
                <a:gd name="connsiteY60" fmla="*/ 1843813 h 6483075"/>
                <a:gd name="connsiteX61" fmla="*/ 0 w 5646974"/>
                <a:gd name="connsiteY61" fmla="*/ 1991775 h 6483075"/>
                <a:gd name="connsiteX62" fmla="*/ 0 w 5646974"/>
                <a:gd name="connsiteY62" fmla="*/ 1074740 h 6483075"/>
                <a:gd name="connsiteX63" fmla="*/ 113897 w 5646974"/>
                <a:gd name="connsiteY63" fmla="*/ 949410 h 6483075"/>
                <a:gd name="connsiteX64" fmla="*/ 2405773 w 5646974"/>
                <a:gd name="connsiteY64" fmla="*/ 0 h 6483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5646974" h="6483075">
                  <a:moveTo>
                    <a:pt x="2405773" y="0"/>
                  </a:moveTo>
                  <a:cubicBezTo>
                    <a:pt x="4195841" y="0"/>
                    <a:pt x="5646974" y="1451246"/>
                    <a:pt x="5646974" y="3241538"/>
                  </a:cubicBezTo>
                  <a:cubicBezTo>
                    <a:pt x="5646974" y="5031830"/>
                    <a:pt x="4195841" y="6483075"/>
                    <a:pt x="2405773" y="6483075"/>
                  </a:cubicBezTo>
                  <a:cubicBezTo>
                    <a:pt x="1510739" y="6483075"/>
                    <a:pt x="700439" y="6120264"/>
                    <a:pt x="113897" y="5533666"/>
                  </a:cubicBezTo>
                  <a:lnTo>
                    <a:pt x="0" y="5408336"/>
                  </a:lnTo>
                  <a:lnTo>
                    <a:pt x="0" y="4983659"/>
                  </a:lnTo>
                  <a:lnTo>
                    <a:pt x="155731" y="5176047"/>
                  </a:lnTo>
                  <a:cubicBezTo>
                    <a:pt x="417742" y="5469073"/>
                    <a:pt x="741224" y="5704211"/>
                    <a:pt x="1093706" y="5866903"/>
                  </a:cubicBezTo>
                  <a:cubicBezTo>
                    <a:pt x="1269947" y="5948418"/>
                    <a:pt x="1453018" y="6013137"/>
                    <a:pt x="1639673" y="6059940"/>
                  </a:cubicBezTo>
                  <a:lnTo>
                    <a:pt x="1709990" y="6076287"/>
                  </a:lnTo>
                  <a:cubicBezTo>
                    <a:pt x="1733504" y="6081550"/>
                    <a:pt x="1756570" y="6088156"/>
                    <a:pt x="1780307" y="6091963"/>
                  </a:cubicBezTo>
                  <a:lnTo>
                    <a:pt x="1851072" y="6105176"/>
                  </a:lnTo>
                  <a:lnTo>
                    <a:pt x="1886455" y="6111782"/>
                  </a:lnTo>
                  <a:cubicBezTo>
                    <a:pt x="1898212" y="6114021"/>
                    <a:pt x="1909969" y="6116373"/>
                    <a:pt x="1921949" y="6117716"/>
                  </a:cubicBezTo>
                  <a:cubicBezTo>
                    <a:pt x="1969425" y="6124323"/>
                    <a:pt x="2016676" y="6131489"/>
                    <a:pt x="2064152" y="6137647"/>
                  </a:cubicBezTo>
                  <a:cubicBezTo>
                    <a:pt x="2111851" y="6141790"/>
                    <a:pt x="2159438" y="6146381"/>
                    <a:pt x="2206914" y="6151195"/>
                  </a:cubicBezTo>
                  <a:lnTo>
                    <a:pt x="2350011" y="6158250"/>
                  </a:lnTo>
                  <a:cubicBezTo>
                    <a:pt x="2397711" y="6159593"/>
                    <a:pt x="2445410" y="6159146"/>
                    <a:pt x="2493109" y="6159705"/>
                  </a:cubicBezTo>
                  <a:cubicBezTo>
                    <a:pt x="2589068" y="6158137"/>
                    <a:pt x="2685922" y="6154666"/>
                    <a:pt x="2781321" y="6147277"/>
                  </a:cubicBezTo>
                  <a:cubicBezTo>
                    <a:pt x="2972566" y="6132944"/>
                    <a:pt x="3161348" y="6105288"/>
                    <a:pt x="3345091" y="6060276"/>
                  </a:cubicBezTo>
                  <a:cubicBezTo>
                    <a:pt x="3528834" y="6015375"/>
                    <a:pt x="3707539" y="5952785"/>
                    <a:pt x="3878853" y="5871718"/>
                  </a:cubicBezTo>
                  <a:cubicBezTo>
                    <a:pt x="4050167" y="5790428"/>
                    <a:pt x="4213084" y="5689318"/>
                    <a:pt x="4367267" y="5573093"/>
                  </a:cubicBezTo>
                  <a:lnTo>
                    <a:pt x="4424484" y="5528529"/>
                  </a:lnTo>
                  <a:cubicBezTo>
                    <a:pt x="4443631" y="5513637"/>
                    <a:pt x="4463113" y="5499193"/>
                    <a:pt x="4481252" y="5483069"/>
                  </a:cubicBezTo>
                  <a:lnTo>
                    <a:pt x="4536790" y="5435818"/>
                  </a:lnTo>
                  <a:cubicBezTo>
                    <a:pt x="4555265" y="5419918"/>
                    <a:pt x="4574188" y="5404466"/>
                    <a:pt x="4591543" y="5387671"/>
                  </a:cubicBezTo>
                  <a:cubicBezTo>
                    <a:pt x="4662980" y="5321944"/>
                    <a:pt x="4733074" y="5254650"/>
                    <a:pt x="4794209" y="5181198"/>
                  </a:cubicBezTo>
                  <a:cubicBezTo>
                    <a:pt x="4857808" y="5109089"/>
                    <a:pt x="4910434" y="5029926"/>
                    <a:pt x="4956678" y="4945836"/>
                  </a:cubicBezTo>
                  <a:cubicBezTo>
                    <a:pt x="4967651" y="4924450"/>
                    <a:pt x="4978624" y="4903064"/>
                    <a:pt x="4989262" y="4881453"/>
                  </a:cubicBezTo>
                  <a:lnTo>
                    <a:pt x="5017814" y="4814607"/>
                  </a:lnTo>
                  <a:cubicBezTo>
                    <a:pt x="5027891" y="4792549"/>
                    <a:pt x="5035393" y="4769035"/>
                    <a:pt x="5044127" y="4746193"/>
                  </a:cubicBezTo>
                  <a:cubicBezTo>
                    <a:pt x="5052636" y="4723128"/>
                    <a:pt x="5061146" y="4700174"/>
                    <a:pt x="5068425" y="4676436"/>
                  </a:cubicBezTo>
                  <a:cubicBezTo>
                    <a:pt x="5099552" y="4582717"/>
                    <a:pt x="5126985" y="4486422"/>
                    <a:pt x="5154641" y="4390352"/>
                  </a:cubicBezTo>
                  <a:lnTo>
                    <a:pt x="5196854" y="4246134"/>
                  </a:lnTo>
                  <a:lnTo>
                    <a:pt x="5240299" y="4102140"/>
                  </a:lnTo>
                  <a:cubicBezTo>
                    <a:pt x="5299195" y="3910560"/>
                    <a:pt x="5364697" y="3721330"/>
                    <a:pt x="5432440" y="3532884"/>
                  </a:cubicBezTo>
                  <a:cubicBezTo>
                    <a:pt x="5500294" y="3346902"/>
                    <a:pt x="5533549" y="3148714"/>
                    <a:pt x="5528846" y="2951647"/>
                  </a:cubicBezTo>
                  <a:cubicBezTo>
                    <a:pt x="5526831" y="2853113"/>
                    <a:pt x="5515409" y="2755027"/>
                    <a:pt x="5495927" y="2658733"/>
                  </a:cubicBezTo>
                  <a:cubicBezTo>
                    <a:pt x="5491112" y="2634659"/>
                    <a:pt x="5486297" y="2610585"/>
                    <a:pt x="5480027" y="2586848"/>
                  </a:cubicBezTo>
                  <a:cubicBezTo>
                    <a:pt x="5474205" y="2562998"/>
                    <a:pt x="5468718" y="2539036"/>
                    <a:pt x="5461328" y="2515635"/>
                  </a:cubicBezTo>
                  <a:cubicBezTo>
                    <a:pt x="5454386" y="2492009"/>
                    <a:pt x="5447668" y="2468495"/>
                    <a:pt x="5439605" y="2445317"/>
                  </a:cubicBezTo>
                  <a:cubicBezTo>
                    <a:pt x="5431879" y="2422028"/>
                    <a:pt x="5424378" y="2398738"/>
                    <a:pt x="5415532" y="2375896"/>
                  </a:cubicBezTo>
                  <a:cubicBezTo>
                    <a:pt x="5347790" y="2191817"/>
                    <a:pt x="5254071" y="2018599"/>
                    <a:pt x="5144564" y="1857138"/>
                  </a:cubicBezTo>
                  <a:cubicBezTo>
                    <a:pt x="5034946" y="1695565"/>
                    <a:pt x="4909762" y="1545301"/>
                    <a:pt x="4774838" y="1405450"/>
                  </a:cubicBezTo>
                  <a:cubicBezTo>
                    <a:pt x="4638907" y="1265040"/>
                    <a:pt x="4496145" y="1132131"/>
                    <a:pt x="4345769" y="1012323"/>
                  </a:cubicBezTo>
                  <a:cubicBezTo>
                    <a:pt x="4270749" y="952195"/>
                    <a:pt x="4194273" y="894642"/>
                    <a:pt x="4115334" y="841344"/>
                  </a:cubicBezTo>
                  <a:cubicBezTo>
                    <a:pt x="4037067" y="787263"/>
                    <a:pt x="3956336" y="737548"/>
                    <a:pt x="3874038" y="691528"/>
                  </a:cubicBezTo>
                  <a:cubicBezTo>
                    <a:pt x="3709554" y="599712"/>
                    <a:pt x="3537792" y="523349"/>
                    <a:pt x="3359535" y="468819"/>
                  </a:cubicBezTo>
                  <a:cubicBezTo>
                    <a:pt x="3181278" y="414514"/>
                    <a:pt x="2997311" y="380699"/>
                    <a:pt x="2811105" y="366031"/>
                  </a:cubicBezTo>
                  <a:cubicBezTo>
                    <a:pt x="2787703" y="364575"/>
                    <a:pt x="2764525" y="362448"/>
                    <a:pt x="2741124" y="361440"/>
                  </a:cubicBezTo>
                  <a:lnTo>
                    <a:pt x="2671030" y="358417"/>
                  </a:lnTo>
                  <a:lnTo>
                    <a:pt x="2600713" y="357521"/>
                  </a:lnTo>
                  <a:cubicBezTo>
                    <a:pt x="2577087" y="356961"/>
                    <a:pt x="2554805" y="358305"/>
                    <a:pt x="2531739" y="358529"/>
                  </a:cubicBezTo>
                  <a:cubicBezTo>
                    <a:pt x="2440259" y="360992"/>
                    <a:pt x="2349564" y="370285"/>
                    <a:pt x="2259988" y="385289"/>
                  </a:cubicBezTo>
                  <a:cubicBezTo>
                    <a:pt x="2080723" y="415521"/>
                    <a:pt x="1906945" y="473634"/>
                    <a:pt x="1740670" y="553917"/>
                  </a:cubicBezTo>
                  <a:cubicBezTo>
                    <a:pt x="1574506" y="634647"/>
                    <a:pt x="1415844" y="737100"/>
                    <a:pt x="1264124" y="853549"/>
                  </a:cubicBezTo>
                  <a:cubicBezTo>
                    <a:pt x="1112181" y="969886"/>
                    <a:pt x="966508" y="1099212"/>
                    <a:pt x="823074" y="1234136"/>
                  </a:cubicBezTo>
                  <a:cubicBezTo>
                    <a:pt x="787131" y="1267951"/>
                    <a:pt x="751413" y="1301990"/>
                    <a:pt x="715694" y="1336252"/>
                  </a:cubicBezTo>
                  <a:lnTo>
                    <a:pt x="606859" y="1440945"/>
                  </a:lnTo>
                  <a:cubicBezTo>
                    <a:pt x="532623" y="1511374"/>
                    <a:pt x="457267" y="1579452"/>
                    <a:pt x="382023" y="1646074"/>
                  </a:cubicBezTo>
                  <a:lnTo>
                    <a:pt x="158531" y="1843813"/>
                  </a:lnTo>
                  <a:lnTo>
                    <a:pt x="0" y="1991775"/>
                  </a:lnTo>
                  <a:lnTo>
                    <a:pt x="0" y="1074740"/>
                  </a:lnTo>
                  <a:lnTo>
                    <a:pt x="113897" y="949410"/>
                  </a:lnTo>
                  <a:cubicBezTo>
                    <a:pt x="700439" y="362812"/>
                    <a:pt x="1510739" y="0"/>
                    <a:pt x="2405773" y="0"/>
                  </a:cubicBezTo>
                  <a:close/>
                </a:path>
              </a:pathLst>
            </a:custGeom>
            <a:gradFill>
              <a:gsLst>
                <a:gs pos="2000">
                  <a:schemeClr val="bg1">
                    <a:alpha val="10000"/>
                  </a:schemeClr>
                </a:gs>
                <a:gs pos="16000">
                  <a:schemeClr val="accent6">
                    <a:alpha val="10000"/>
                  </a:schemeClr>
                </a:gs>
                <a:gs pos="100000">
                  <a:schemeClr val="bg1">
                    <a:alpha val="10000"/>
                  </a:schemeClr>
                </a:gs>
                <a:gs pos="74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9491B042-11C6-C964-90E8-628EE4D42F18}"/>
              </a:ext>
            </a:extLst>
          </p:cNvPr>
          <p:cNvSpPr>
            <a:spLocks noGrp="1"/>
          </p:cNvSpPr>
          <p:nvPr>
            <p:ph type="title"/>
          </p:nvPr>
        </p:nvSpPr>
        <p:spPr>
          <a:xfrm>
            <a:off x="804672" y="2053641"/>
            <a:ext cx="3669161" cy="2760098"/>
          </a:xfrm>
        </p:spPr>
        <p:txBody>
          <a:bodyPr>
            <a:normAutofit/>
          </a:bodyPr>
          <a:lstStyle/>
          <a:p>
            <a:r>
              <a:rPr lang="en-GB" sz="4000">
                <a:solidFill>
                  <a:schemeClr val="tx2"/>
                </a:solidFill>
              </a:rPr>
              <a:t>Reasonable Adjustments</a:t>
            </a:r>
          </a:p>
        </p:txBody>
      </p:sp>
      <p:sp>
        <p:nvSpPr>
          <p:cNvPr id="3" name="Content Placeholder 2">
            <a:extLst>
              <a:ext uri="{FF2B5EF4-FFF2-40B4-BE49-F238E27FC236}">
                <a16:creationId xmlns:a16="http://schemas.microsoft.com/office/drawing/2014/main" id="{D278D4CB-45B9-2533-BF6B-833BB31235AB}"/>
              </a:ext>
            </a:extLst>
          </p:cNvPr>
          <p:cNvSpPr>
            <a:spLocks noGrp="1"/>
          </p:cNvSpPr>
          <p:nvPr>
            <p:ph idx="1"/>
          </p:nvPr>
        </p:nvSpPr>
        <p:spPr>
          <a:xfrm>
            <a:off x="6090574" y="801866"/>
            <a:ext cx="5306084" cy="5230634"/>
          </a:xfrm>
          <a:noFill/>
          <a:ln>
            <a:noFill/>
          </a:ln>
        </p:spPr>
        <p:txBody>
          <a:bodyPr anchor="ctr">
            <a:normAutofit/>
          </a:bodyPr>
          <a:lstStyle/>
          <a:p>
            <a:pPr>
              <a:buFontTx/>
              <a:buChar char="-"/>
            </a:pPr>
            <a:r>
              <a:rPr lang="en-GB" sz="1800">
                <a:solidFill>
                  <a:schemeClr val="tx2"/>
                </a:solidFill>
              </a:rPr>
              <a:t>EAT: No</a:t>
            </a:r>
          </a:p>
          <a:p>
            <a:pPr>
              <a:buFontTx/>
              <a:buChar char="-"/>
            </a:pPr>
            <a:r>
              <a:rPr lang="en-GB" sz="1800">
                <a:solidFill>
                  <a:schemeClr val="tx2"/>
                </a:solidFill>
              </a:rPr>
              <a:t>H had not said that a mask would enable him to return.</a:t>
            </a:r>
          </a:p>
          <a:p>
            <a:pPr>
              <a:buFontTx/>
              <a:buChar char="-"/>
            </a:pPr>
            <a:r>
              <a:rPr lang="en-GB" sz="1800" b="1">
                <a:solidFill>
                  <a:schemeClr val="tx2"/>
                </a:solidFill>
              </a:rPr>
              <a:t>Ss. 20(3) </a:t>
            </a:r>
            <a:r>
              <a:rPr lang="en-GB" sz="1800">
                <a:solidFill>
                  <a:schemeClr val="tx2"/>
                </a:solidFill>
              </a:rPr>
              <a:t>and </a:t>
            </a:r>
            <a:r>
              <a:rPr lang="en-GB" sz="1800" b="1">
                <a:solidFill>
                  <a:schemeClr val="tx2"/>
                </a:solidFill>
              </a:rPr>
              <a:t>(5) </a:t>
            </a:r>
            <a:r>
              <a:rPr lang="en-GB" sz="1800">
                <a:solidFill>
                  <a:schemeClr val="tx2"/>
                </a:solidFill>
              </a:rPr>
              <a:t>both require ET to consider whether adjusting a PCP or providing an auxiliary aid would help avoid the disadvantage.</a:t>
            </a:r>
          </a:p>
          <a:p>
            <a:pPr>
              <a:buFontTx/>
              <a:buChar char="-"/>
            </a:pPr>
            <a:r>
              <a:rPr lang="en-GB" sz="1800">
                <a:solidFill>
                  <a:schemeClr val="tx2"/>
                </a:solidFill>
              </a:rPr>
              <a:t>ET entitled to find it wouldn’t.</a:t>
            </a:r>
          </a:p>
          <a:p>
            <a:pPr>
              <a:buFontTx/>
              <a:buChar char="-"/>
            </a:pPr>
            <a:endParaRPr lang="en-GB" sz="1800">
              <a:solidFill>
                <a:schemeClr val="tx2"/>
              </a:solidFill>
            </a:endParaRPr>
          </a:p>
        </p:txBody>
      </p:sp>
    </p:spTree>
    <p:extLst>
      <p:ext uri="{BB962C8B-B14F-4D97-AF65-F5344CB8AC3E}">
        <p14:creationId xmlns:p14="http://schemas.microsoft.com/office/powerpoint/2010/main" val="3422618724"/>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2E5F83-CDB9-FB71-3719-5A2D576283AA}"/>
              </a:ext>
            </a:extLst>
          </p:cNvPr>
          <p:cNvSpPr>
            <a:spLocks noGrp="1"/>
          </p:cNvSpPr>
          <p:nvPr>
            <p:ph type="title"/>
          </p:nvPr>
        </p:nvSpPr>
        <p:spPr/>
        <p:txBody>
          <a:bodyPr/>
          <a:lstStyle/>
          <a:p>
            <a:r>
              <a:rPr lang="en-GB" dirty="0"/>
              <a:t>Employment Rights Bill</a:t>
            </a:r>
          </a:p>
        </p:txBody>
      </p:sp>
      <p:sp>
        <p:nvSpPr>
          <p:cNvPr id="3" name="Content Placeholder 2">
            <a:extLst>
              <a:ext uri="{FF2B5EF4-FFF2-40B4-BE49-F238E27FC236}">
                <a16:creationId xmlns:a16="http://schemas.microsoft.com/office/drawing/2014/main" id="{8EC49932-0561-CF2A-2B08-87C45554F9BF}"/>
              </a:ext>
            </a:extLst>
          </p:cNvPr>
          <p:cNvSpPr>
            <a:spLocks noGrp="1"/>
          </p:cNvSpPr>
          <p:nvPr>
            <p:ph idx="1"/>
          </p:nvPr>
        </p:nvSpPr>
        <p:spPr/>
        <p:txBody>
          <a:bodyPr>
            <a:normAutofit lnSpcReduction="10000"/>
          </a:bodyPr>
          <a:lstStyle/>
          <a:p>
            <a:r>
              <a:rPr lang="en-GB" b="1" dirty="0"/>
              <a:t>Right to be offered guaranteed hours</a:t>
            </a:r>
          </a:p>
          <a:p>
            <a:r>
              <a:rPr lang="en-GB" dirty="0"/>
              <a:t>Right for those on zero or low hours contracts</a:t>
            </a:r>
          </a:p>
          <a:p>
            <a:r>
              <a:rPr lang="en-GB" dirty="0"/>
              <a:t>Count the hours in the reference period</a:t>
            </a:r>
          </a:p>
          <a:p>
            <a:r>
              <a:rPr lang="en-GB" dirty="0"/>
              <a:t>Employer must offer new or varied contract reflecting the hours worked in the reference period.</a:t>
            </a:r>
          </a:p>
          <a:p>
            <a:r>
              <a:rPr lang="en-GB" dirty="0"/>
              <a:t>Anti-detriment provision</a:t>
            </a:r>
          </a:p>
          <a:p>
            <a:r>
              <a:rPr lang="en-GB" b="1" dirty="0"/>
              <a:t>Shift Rights</a:t>
            </a:r>
          </a:p>
          <a:p>
            <a:r>
              <a:rPr lang="en-GB" dirty="0"/>
              <a:t>Right to reasonable notice of shifts, cancellations and changes</a:t>
            </a:r>
          </a:p>
          <a:p>
            <a:r>
              <a:rPr lang="en-GB" dirty="0"/>
              <a:t>Compensable where there is a breach</a:t>
            </a:r>
          </a:p>
          <a:p>
            <a:r>
              <a:rPr lang="en-GB" dirty="0"/>
              <a:t>Right to payment where shifts cancelled, shortened or moved at short notice</a:t>
            </a:r>
          </a:p>
        </p:txBody>
      </p:sp>
    </p:spTree>
    <p:extLst>
      <p:ext uri="{BB962C8B-B14F-4D97-AF65-F5344CB8AC3E}">
        <p14:creationId xmlns:p14="http://schemas.microsoft.com/office/powerpoint/2010/main" val="3017638523"/>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617E0B-979B-78BE-34F9-4A03F1915C3F}"/>
              </a:ext>
            </a:extLst>
          </p:cNvPr>
          <p:cNvSpPr>
            <a:spLocks noGrp="1"/>
          </p:cNvSpPr>
          <p:nvPr>
            <p:ph type="title"/>
          </p:nvPr>
        </p:nvSpPr>
        <p:spPr/>
        <p:txBody>
          <a:bodyPr/>
          <a:lstStyle/>
          <a:p>
            <a:r>
              <a:rPr lang="en-GB" dirty="0"/>
              <a:t>Employment rights bill</a:t>
            </a:r>
          </a:p>
        </p:txBody>
      </p:sp>
      <p:sp>
        <p:nvSpPr>
          <p:cNvPr id="3" name="Content Placeholder 2">
            <a:extLst>
              <a:ext uri="{FF2B5EF4-FFF2-40B4-BE49-F238E27FC236}">
                <a16:creationId xmlns:a16="http://schemas.microsoft.com/office/drawing/2014/main" id="{82C997C4-81EA-5156-2519-8D7918540B78}"/>
              </a:ext>
            </a:extLst>
          </p:cNvPr>
          <p:cNvSpPr>
            <a:spLocks noGrp="1"/>
          </p:cNvSpPr>
          <p:nvPr>
            <p:ph idx="1"/>
          </p:nvPr>
        </p:nvSpPr>
        <p:spPr/>
        <p:txBody>
          <a:bodyPr/>
          <a:lstStyle/>
          <a:p>
            <a:r>
              <a:rPr lang="en-GB" b="1" dirty="0"/>
              <a:t>Right to Request Flexible Working</a:t>
            </a:r>
          </a:p>
          <a:p>
            <a:r>
              <a:rPr lang="en-GB" dirty="0"/>
              <a:t>A request for a contractual variation can only be refused where the employer has one of a number of specified reasons</a:t>
            </a:r>
          </a:p>
          <a:p>
            <a:r>
              <a:rPr lang="en-GB" dirty="0"/>
              <a:t>A new </a:t>
            </a:r>
            <a:r>
              <a:rPr lang="en-GB" b="1" dirty="0"/>
              <a:t>s. 80F </a:t>
            </a:r>
            <a:r>
              <a:rPr lang="en-GB" dirty="0"/>
              <a:t>would mean that, in addition, it could only be refused where it is objectively reasonable to refuse on that ground.</a:t>
            </a:r>
          </a:p>
        </p:txBody>
      </p:sp>
    </p:spTree>
    <p:extLst>
      <p:ext uri="{BB962C8B-B14F-4D97-AF65-F5344CB8AC3E}">
        <p14:creationId xmlns:p14="http://schemas.microsoft.com/office/powerpoint/2010/main" val="12442767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87BF42CA-AD55-48B4-8949-C4DCA60A6A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66AE1D3D-3106-4CB2-AA7C-0C1642AC0F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29" name="Group 28">
            <a:extLst>
              <a:ext uri="{FF2B5EF4-FFF2-40B4-BE49-F238E27FC236}">
                <a16:creationId xmlns:a16="http://schemas.microsoft.com/office/drawing/2014/main" id="{0A31B6AF-B711-4CDB-8C2B-16E963DDC4C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137" y="0"/>
            <a:ext cx="5646974" cy="6483075"/>
            <a:chOff x="-19221" y="0"/>
            <a:chExt cx="5646974" cy="6483075"/>
          </a:xfrm>
        </p:grpSpPr>
        <p:sp>
          <p:nvSpPr>
            <p:cNvPr id="30" name="Freeform: Shape 29">
              <a:extLst>
                <a:ext uri="{FF2B5EF4-FFF2-40B4-BE49-F238E27FC236}">
                  <a16:creationId xmlns:a16="http://schemas.microsoft.com/office/drawing/2014/main" id="{CA818331-E13C-49C6-B98D-A60AD0E85A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116610"/>
              <a:ext cx="5535001" cy="6250127"/>
            </a:xfrm>
            <a:custGeom>
              <a:avLst/>
              <a:gdLst>
                <a:gd name="connsiteX0" fmla="*/ 2510242 w 5535001"/>
                <a:gd name="connsiteY0" fmla="*/ 174 h 6250127"/>
                <a:gd name="connsiteX1" fmla="*/ 2550551 w 5535001"/>
                <a:gd name="connsiteY1" fmla="*/ 510 h 6250127"/>
                <a:gd name="connsiteX2" fmla="*/ 2629490 w 5535001"/>
                <a:gd name="connsiteY2" fmla="*/ 3757 h 6250127"/>
                <a:gd name="connsiteX3" fmla="*/ 2708317 w 5535001"/>
                <a:gd name="connsiteY3" fmla="*/ 7229 h 6250127"/>
                <a:gd name="connsiteX4" fmla="*/ 2787256 w 5535001"/>
                <a:gd name="connsiteY4" fmla="*/ 14619 h 6250127"/>
                <a:gd name="connsiteX5" fmla="*/ 3408467 w 5535001"/>
                <a:gd name="connsiteY5" fmla="*/ 145064 h 6250127"/>
                <a:gd name="connsiteX6" fmla="*/ 3557723 w 5535001"/>
                <a:gd name="connsiteY6" fmla="*/ 199593 h 6250127"/>
                <a:gd name="connsiteX7" fmla="*/ 3594337 w 5535001"/>
                <a:gd name="connsiteY7" fmla="*/ 214597 h 6250127"/>
                <a:gd name="connsiteX8" fmla="*/ 3630616 w 5535001"/>
                <a:gd name="connsiteY8" fmla="*/ 230385 h 6250127"/>
                <a:gd name="connsiteX9" fmla="*/ 3703172 w 5535001"/>
                <a:gd name="connsiteY9" fmla="*/ 262073 h 6250127"/>
                <a:gd name="connsiteX10" fmla="*/ 3739003 w 5535001"/>
                <a:gd name="connsiteY10" fmla="*/ 278756 h 6250127"/>
                <a:gd name="connsiteX11" fmla="*/ 3756806 w 5535001"/>
                <a:gd name="connsiteY11" fmla="*/ 287266 h 6250127"/>
                <a:gd name="connsiteX12" fmla="*/ 3773714 w 5535001"/>
                <a:gd name="connsiteY12" fmla="*/ 297567 h 6250127"/>
                <a:gd name="connsiteX13" fmla="*/ 3840784 w 5535001"/>
                <a:gd name="connsiteY13" fmla="*/ 339332 h 6250127"/>
                <a:gd name="connsiteX14" fmla="*/ 3873927 w 5535001"/>
                <a:gd name="connsiteY14" fmla="*/ 360495 h 6250127"/>
                <a:gd name="connsiteX15" fmla="*/ 3906062 w 5535001"/>
                <a:gd name="connsiteY15" fmla="*/ 383001 h 6250127"/>
                <a:gd name="connsiteX16" fmla="*/ 3969662 w 5535001"/>
                <a:gd name="connsiteY16" fmla="*/ 428572 h 6250127"/>
                <a:gd name="connsiteX17" fmla="*/ 4423029 w 5535001"/>
                <a:gd name="connsiteY17" fmla="*/ 837600 h 6250127"/>
                <a:gd name="connsiteX18" fmla="*/ 4474647 w 5535001"/>
                <a:gd name="connsiteY18" fmla="*/ 891569 h 6250127"/>
                <a:gd name="connsiteX19" fmla="*/ 4524250 w 5535001"/>
                <a:gd name="connsiteY19" fmla="*/ 946883 h 6250127"/>
                <a:gd name="connsiteX20" fmla="*/ 4573965 w 5535001"/>
                <a:gd name="connsiteY20" fmla="*/ 1001748 h 6250127"/>
                <a:gd name="connsiteX21" fmla="*/ 4622224 w 5535001"/>
                <a:gd name="connsiteY21" fmla="*/ 1057509 h 6250127"/>
                <a:gd name="connsiteX22" fmla="*/ 4717510 w 5535001"/>
                <a:gd name="connsiteY22" fmla="*/ 1169143 h 6250127"/>
                <a:gd name="connsiteX23" fmla="*/ 4764986 w 5535001"/>
                <a:gd name="connsiteY23" fmla="*/ 1224681 h 6250127"/>
                <a:gd name="connsiteX24" fmla="*/ 4813021 w 5535001"/>
                <a:gd name="connsiteY24" fmla="*/ 1279994 h 6250127"/>
                <a:gd name="connsiteX25" fmla="*/ 5001915 w 5535001"/>
                <a:gd name="connsiteY25" fmla="*/ 1506846 h 6250127"/>
                <a:gd name="connsiteX26" fmla="*/ 5170542 w 5535001"/>
                <a:gd name="connsiteY26" fmla="*/ 1751165 h 6250127"/>
                <a:gd name="connsiteX27" fmla="*/ 5428969 w 5535001"/>
                <a:gd name="connsiteY27" fmla="*/ 2293660 h 6250127"/>
                <a:gd name="connsiteX28" fmla="*/ 5534893 w 5535001"/>
                <a:gd name="connsiteY28" fmla="*/ 2899307 h 6250127"/>
                <a:gd name="connsiteX29" fmla="*/ 5508804 w 5535001"/>
                <a:gd name="connsiteY29" fmla="*/ 3211144 h 6250127"/>
                <a:gd name="connsiteX30" fmla="*/ 5426282 w 5535001"/>
                <a:gd name="connsiteY30" fmla="*/ 3513352 h 6250127"/>
                <a:gd name="connsiteX31" fmla="*/ 5248250 w 5535001"/>
                <a:gd name="connsiteY31" fmla="*/ 4030542 h 6250127"/>
                <a:gd name="connsiteX32" fmla="*/ 5208612 w 5535001"/>
                <a:gd name="connsiteY32" fmla="*/ 4161771 h 6250127"/>
                <a:gd name="connsiteX33" fmla="*/ 5170318 w 5535001"/>
                <a:gd name="connsiteY33" fmla="*/ 4294680 h 6250127"/>
                <a:gd name="connsiteX34" fmla="*/ 5132248 w 5535001"/>
                <a:gd name="connsiteY34" fmla="*/ 4430164 h 6250127"/>
                <a:gd name="connsiteX35" fmla="*/ 5112765 w 5535001"/>
                <a:gd name="connsiteY35" fmla="*/ 4498914 h 6250127"/>
                <a:gd name="connsiteX36" fmla="*/ 5091715 w 5535001"/>
                <a:gd name="connsiteY36" fmla="*/ 4569119 h 6250127"/>
                <a:gd name="connsiteX37" fmla="*/ 5068985 w 5535001"/>
                <a:gd name="connsiteY37" fmla="*/ 4640220 h 6250127"/>
                <a:gd name="connsiteX38" fmla="*/ 5043904 w 5535001"/>
                <a:gd name="connsiteY38" fmla="*/ 4712105 h 6250127"/>
                <a:gd name="connsiteX39" fmla="*/ 5015799 w 5535001"/>
                <a:gd name="connsiteY39" fmla="*/ 4784438 h 6250127"/>
                <a:gd name="connsiteX40" fmla="*/ 4982880 w 5535001"/>
                <a:gd name="connsiteY40" fmla="*/ 4856435 h 6250127"/>
                <a:gd name="connsiteX41" fmla="*/ 4817276 w 5535001"/>
                <a:gd name="connsiteY41" fmla="*/ 5125275 h 6250127"/>
                <a:gd name="connsiteX42" fmla="*/ 4618753 w 5535001"/>
                <a:gd name="connsiteY42" fmla="*/ 5355374 h 6250127"/>
                <a:gd name="connsiteX43" fmla="*/ 4566575 w 5535001"/>
                <a:gd name="connsiteY43" fmla="*/ 5408560 h 6250127"/>
                <a:gd name="connsiteX44" fmla="*/ 4513837 w 5535001"/>
                <a:gd name="connsiteY44" fmla="*/ 5461186 h 6250127"/>
                <a:gd name="connsiteX45" fmla="*/ 4459531 w 5535001"/>
                <a:gd name="connsiteY45" fmla="*/ 5512580 h 6250127"/>
                <a:gd name="connsiteX46" fmla="*/ 4404554 w 5535001"/>
                <a:gd name="connsiteY46" fmla="*/ 5563526 h 6250127"/>
                <a:gd name="connsiteX47" fmla="*/ 4348009 w 5535001"/>
                <a:gd name="connsiteY47" fmla="*/ 5613017 h 6250127"/>
                <a:gd name="connsiteX48" fmla="*/ 4290568 w 5535001"/>
                <a:gd name="connsiteY48" fmla="*/ 5661948 h 6250127"/>
                <a:gd name="connsiteX49" fmla="*/ 4276124 w 5535001"/>
                <a:gd name="connsiteY49" fmla="*/ 5674153 h 6250127"/>
                <a:gd name="connsiteX50" fmla="*/ 4261120 w 5535001"/>
                <a:gd name="connsiteY50" fmla="*/ 5685798 h 6250127"/>
                <a:gd name="connsiteX51" fmla="*/ 4231112 w 5535001"/>
                <a:gd name="connsiteY51" fmla="*/ 5708976 h 6250127"/>
                <a:gd name="connsiteX52" fmla="*/ 4170984 w 5535001"/>
                <a:gd name="connsiteY52" fmla="*/ 5755443 h 6250127"/>
                <a:gd name="connsiteX53" fmla="*/ 4046025 w 5535001"/>
                <a:gd name="connsiteY53" fmla="*/ 5843228 h 6250127"/>
                <a:gd name="connsiteX54" fmla="*/ 3915356 w 5535001"/>
                <a:gd name="connsiteY54" fmla="*/ 5923735 h 6250127"/>
                <a:gd name="connsiteX55" fmla="*/ 3346323 w 5535001"/>
                <a:gd name="connsiteY55" fmla="*/ 6158872 h 6250127"/>
                <a:gd name="connsiteX56" fmla="*/ 2743476 w 5535001"/>
                <a:gd name="connsiteY56" fmla="*/ 6247328 h 6250127"/>
                <a:gd name="connsiteX57" fmla="*/ 2668120 w 5535001"/>
                <a:gd name="connsiteY57" fmla="*/ 6249344 h 6250127"/>
                <a:gd name="connsiteX58" fmla="*/ 2630498 w 5535001"/>
                <a:gd name="connsiteY58" fmla="*/ 6250127 h 6250127"/>
                <a:gd name="connsiteX59" fmla="*/ 2592988 w 5535001"/>
                <a:gd name="connsiteY59" fmla="*/ 6249568 h 6250127"/>
                <a:gd name="connsiteX60" fmla="*/ 2518080 w 5535001"/>
                <a:gd name="connsiteY60" fmla="*/ 6247777 h 6250127"/>
                <a:gd name="connsiteX61" fmla="*/ 2442948 w 5535001"/>
                <a:gd name="connsiteY61" fmla="*/ 6244529 h 6250127"/>
                <a:gd name="connsiteX62" fmla="*/ 2291676 w 5535001"/>
                <a:gd name="connsiteY62" fmla="*/ 6232213 h 6250127"/>
                <a:gd name="connsiteX63" fmla="*/ 2141412 w 5535001"/>
                <a:gd name="connsiteY63" fmla="*/ 6212394 h 6250127"/>
                <a:gd name="connsiteX64" fmla="*/ 1992715 w 5535001"/>
                <a:gd name="connsiteY64" fmla="*/ 6184961 h 6250127"/>
                <a:gd name="connsiteX65" fmla="*/ 1845811 w 5535001"/>
                <a:gd name="connsiteY65" fmla="*/ 6151034 h 6250127"/>
                <a:gd name="connsiteX66" fmla="*/ 1701033 w 5535001"/>
                <a:gd name="connsiteY66" fmla="*/ 6110724 h 6250127"/>
                <a:gd name="connsiteX67" fmla="*/ 1629484 w 5535001"/>
                <a:gd name="connsiteY67" fmla="*/ 6088219 h 6250127"/>
                <a:gd name="connsiteX68" fmla="*/ 1558383 w 5535001"/>
                <a:gd name="connsiteY68" fmla="*/ 6064929 h 6250127"/>
                <a:gd name="connsiteX69" fmla="*/ 1011968 w 5535001"/>
                <a:gd name="connsiteY69" fmla="*/ 5828896 h 6250127"/>
                <a:gd name="connsiteX70" fmla="*/ 511237 w 5535001"/>
                <a:gd name="connsiteY70" fmla="*/ 5512356 h 6250127"/>
                <a:gd name="connsiteX71" fmla="*/ 395572 w 5535001"/>
                <a:gd name="connsiteY71" fmla="*/ 5419757 h 6250127"/>
                <a:gd name="connsiteX72" fmla="*/ 284722 w 5535001"/>
                <a:gd name="connsiteY72" fmla="*/ 5321559 h 6250127"/>
                <a:gd name="connsiteX73" fmla="*/ 257513 w 5535001"/>
                <a:gd name="connsiteY73" fmla="*/ 5296477 h 6250127"/>
                <a:gd name="connsiteX74" fmla="*/ 243853 w 5535001"/>
                <a:gd name="connsiteY74" fmla="*/ 5283937 h 6250127"/>
                <a:gd name="connsiteX75" fmla="*/ 230752 w 5535001"/>
                <a:gd name="connsiteY75" fmla="*/ 5270836 h 6250127"/>
                <a:gd name="connsiteX76" fmla="*/ 178574 w 5535001"/>
                <a:gd name="connsiteY76" fmla="*/ 5218322 h 6250127"/>
                <a:gd name="connsiteX77" fmla="*/ 126508 w 5535001"/>
                <a:gd name="connsiteY77" fmla="*/ 5165584 h 6250127"/>
                <a:gd name="connsiteX78" fmla="*/ 76345 w 5535001"/>
                <a:gd name="connsiteY78" fmla="*/ 5111167 h 6250127"/>
                <a:gd name="connsiteX79" fmla="*/ 26407 w 5535001"/>
                <a:gd name="connsiteY79" fmla="*/ 5056413 h 6250127"/>
                <a:gd name="connsiteX80" fmla="*/ 0 w 5535001"/>
                <a:gd name="connsiteY80" fmla="*/ 5024776 h 6250127"/>
                <a:gd name="connsiteX81" fmla="*/ 0 w 5535001"/>
                <a:gd name="connsiteY81" fmla="*/ 4492798 h 6250127"/>
                <a:gd name="connsiteX82" fmla="*/ 28534 w 5535001"/>
                <a:gd name="connsiteY82" fmla="*/ 4537879 h 6250127"/>
                <a:gd name="connsiteX83" fmla="*/ 66604 w 5535001"/>
                <a:gd name="connsiteY83" fmla="*/ 4592745 h 6250127"/>
                <a:gd name="connsiteX84" fmla="*/ 104114 w 5535001"/>
                <a:gd name="connsiteY84" fmla="*/ 4647834 h 6250127"/>
                <a:gd name="connsiteX85" fmla="*/ 143751 w 5535001"/>
                <a:gd name="connsiteY85" fmla="*/ 4701580 h 6250127"/>
                <a:gd name="connsiteX86" fmla="*/ 182717 w 5535001"/>
                <a:gd name="connsiteY86" fmla="*/ 4755773 h 6250127"/>
                <a:gd name="connsiteX87" fmla="*/ 223810 w 5535001"/>
                <a:gd name="connsiteY87" fmla="*/ 4808399 h 6250127"/>
                <a:gd name="connsiteX88" fmla="*/ 264679 w 5535001"/>
                <a:gd name="connsiteY88" fmla="*/ 4861249 h 6250127"/>
                <a:gd name="connsiteX89" fmla="*/ 307788 w 5535001"/>
                <a:gd name="connsiteY89" fmla="*/ 4912420 h 6250127"/>
                <a:gd name="connsiteX90" fmla="*/ 351232 w 5535001"/>
                <a:gd name="connsiteY90" fmla="*/ 4963254 h 6250127"/>
                <a:gd name="connsiteX91" fmla="*/ 397028 w 5535001"/>
                <a:gd name="connsiteY91" fmla="*/ 5012185 h 6250127"/>
                <a:gd name="connsiteX92" fmla="*/ 443496 w 5535001"/>
                <a:gd name="connsiteY92" fmla="*/ 5060444 h 6250127"/>
                <a:gd name="connsiteX93" fmla="*/ 455140 w 5535001"/>
                <a:gd name="connsiteY93" fmla="*/ 5072537 h 6250127"/>
                <a:gd name="connsiteX94" fmla="*/ 467345 w 5535001"/>
                <a:gd name="connsiteY94" fmla="*/ 5083958 h 6250127"/>
                <a:gd name="connsiteX95" fmla="*/ 491755 w 5535001"/>
                <a:gd name="connsiteY95" fmla="*/ 5106912 h 6250127"/>
                <a:gd name="connsiteX96" fmla="*/ 540686 w 5535001"/>
                <a:gd name="connsiteY96" fmla="*/ 5152819 h 6250127"/>
                <a:gd name="connsiteX97" fmla="*/ 552890 w 5535001"/>
                <a:gd name="connsiteY97" fmla="*/ 5164353 h 6250127"/>
                <a:gd name="connsiteX98" fmla="*/ 565655 w 5535001"/>
                <a:gd name="connsiteY98" fmla="*/ 5175214 h 6250127"/>
                <a:gd name="connsiteX99" fmla="*/ 591072 w 5535001"/>
                <a:gd name="connsiteY99" fmla="*/ 5197048 h 6250127"/>
                <a:gd name="connsiteX100" fmla="*/ 694197 w 5535001"/>
                <a:gd name="connsiteY100" fmla="*/ 5283041 h 6250127"/>
                <a:gd name="connsiteX101" fmla="*/ 1146221 w 5535001"/>
                <a:gd name="connsiteY101" fmla="*/ 5573716 h 6250127"/>
                <a:gd name="connsiteX102" fmla="*/ 1650982 w 5535001"/>
                <a:gd name="connsiteY102" fmla="*/ 5758130 h 6250127"/>
                <a:gd name="connsiteX103" fmla="*/ 1716485 w 5535001"/>
                <a:gd name="connsiteY103" fmla="*/ 5772798 h 6250127"/>
                <a:gd name="connsiteX104" fmla="*/ 1782211 w 5535001"/>
                <a:gd name="connsiteY104" fmla="*/ 5786235 h 6250127"/>
                <a:gd name="connsiteX105" fmla="*/ 1848386 w 5535001"/>
                <a:gd name="connsiteY105" fmla="*/ 5796984 h 6250127"/>
                <a:gd name="connsiteX106" fmla="*/ 1881417 w 5535001"/>
                <a:gd name="connsiteY106" fmla="*/ 5802359 h 6250127"/>
                <a:gd name="connsiteX107" fmla="*/ 1914560 w 5535001"/>
                <a:gd name="connsiteY107" fmla="*/ 5807061 h 6250127"/>
                <a:gd name="connsiteX108" fmla="*/ 2047469 w 5535001"/>
                <a:gd name="connsiteY108" fmla="*/ 5821282 h 6250127"/>
                <a:gd name="connsiteX109" fmla="*/ 2180601 w 5535001"/>
                <a:gd name="connsiteY109" fmla="*/ 5828896 h 6250127"/>
                <a:gd name="connsiteX110" fmla="*/ 2313622 w 5535001"/>
                <a:gd name="connsiteY110" fmla="*/ 5830463 h 6250127"/>
                <a:gd name="connsiteX111" fmla="*/ 2380021 w 5535001"/>
                <a:gd name="connsiteY111" fmla="*/ 5828448 h 6250127"/>
                <a:gd name="connsiteX112" fmla="*/ 2446195 w 5535001"/>
                <a:gd name="connsiteY112" fmla="*/ 5826433 h 6250127"/>
                <a:gd name="connsiteX113" fmla="*/ 2513041 w 5535001"/>
                <a:gd name="connsiteY113" fmla="*/ 5822737 h 6250127"/>
                <a:gd name="connsiteX114" fmla="*/ 2580111 w 5535001"/>
                <a:gd name="connsiteY114" fmla="*/ 5818258 h 6250127"/>
                <a:gd name="connsiteX115" fmla="*/ 2613590 w 5535001"/>
                <a:gd name="connsiteY115" fmla="*/ 5816355 h 6250127"/>
                <a:gd name="connsiteX116" fmla="*/ 2646845 w 5535001"/>
                <a:gd name="connsiteY116" fmla="*/ 5813108 h 6250127"/>
                <a:gd name="connsiteX117" fmla="*/ 2713244 w 5535001"/>
                <a:gd name="connsiteY117" fmla="*/ 5806838 h 6250127"/>
                <a:gd name="connsiteX118" fmla="*/ 3230882 w 5535001"/>
                <a:gd name="connsiteY118" fmla="*/ 5721292 h 6250127"/>
                <a:gd name="connsiteX119" fmla="*/ 3720416 w 5535001"/>
                <a:gd name="connsiteY119" fmla="*/ 5556472 h 6250127"/>
                <a:gd name="connsiteX120" fmla="*/ 3837425 w 5535001"/>
                <a:gd name="connsiteY120" fmla="*/ 5499927 h 6250127"/>
                <a:gd name="connsiteX121" fmla="*/ 3951634 w 5535001"/>
                <a:gd name="connsiteY121" fmla="*/ 5436552 h 6250127"/>
                <a:gd name="connsiteX122" fmla="*/ 4007284 w 5535001"/>
                <a:gd name="connsiteY122" fmla="*/ 5401841 h 6250127"/>
                <a:gd name="connsiteX123" fmla="*/ 4035164 w 5535001"/>
                <a:gd name="connsiteY123" fmla="*/ 5384374 h 6250127"/>
                <a:gd name="connsiteX124" fmla="*/ 4049049 w 5535001"/>
                <a:gd name="connsiteY124" fmla="*/ 5375640 h 6250127"/>
                <a:gd name="connsiteX125" fmla="*/ 4062485 w 5535001"/>
                <a:gd name="connsiteY125" fmla="*/ 5366123 h 6250127"/>
                <a:gd name="connsiteX126" fmla="*/ 4116567 w 5535001"/>
                <a:gd name="connsiteY126" fmla="*/ 5328277 h 6250127"/>
                <a:gd name="connsiteX127" fmla="*/ 4169976 w 5535001"/>
                <a:gd name="connsiteY127" fmla="*/ 5289199 h 6250127"/>
                <a:gd name="connsiteX128" fmla="*/ 4222042 w 5535001"/>
                <a:gd name="connsiteY128" fmla="*/ 5247994 h 6250127"/>
                <a:gd name="connsiteX129" fmla="*/ 4273213 w 5535001"/>
                <a:gd name="connsiteY129" fmla="*/ 5205558 h 6250127"/>
                <a:gd name="connsiteX130" fmla="*/ 4323151 w 5535001"/>
                <a:gd name="connsiteY130" fmla="*/ 5161329 h 6250127"/>
                <a:gd name="connsiteX131" fmla="*/ 4371971 w 5535001"/>
                <a:gd name="connsiteY131" fmla="*/ 5116093 h 6250127"/>
                <a:gd name="connsiteX132" fmla="*/ 4546868 w 5535001"/>
                <a:gd name="connsiteY132" fmla="*/ 4924400 h 6250127"/>
                <a:gd name="connsiteX133" fmla="*/ 4675634 w 5535001"/>
                <a:gd name="connsiteY133" fmla="*/ 4715352 h 6250127"/>
                <a:gd name="connsiteX134" fmla="*/ 4700155 w 5535001"/>
                <a:gd name="connsiteY134" fmla="*/ 4659255 h 6250127"/>
                <a:gd name="connsiteX135" fmla="*/ 4721206 w 5535001"/>
                <a:gd name="connsiteY135" fmla="*/ 4600135 h 6250127"/>
                <a:gd name="connsiteX136" fmla="*/ 4740465 w 5535001"/>
                <a:gd name="connsiteY136" fmla="*/ 4538887 h 6250127"/>
                <a:gd name="connsiteX137" fmla="*/ 4758492 w 5535001"/>
                <a:gd name="connsiteY137" fmla="*/ 4475848 h 6250127"/>
                <a:gd name="connsiteX138" fmla="*/ 4891288 w 5535001"/>
                <a:gd name="connsiteY138" fmla="*/ 3930329 h 6250127"/>
                <a:gd name="connsiteX139" fmla="*/ 5066298 w 5535001"/>
                <a:gd name="connsiteY139" fmla="*/ 3382235 h 6250127"/>
                <a:gd name="connsiteX140" fmla="*/ 5156994 w 5535001"/>
                <a:gd name="connsiteY140" fmla="*/ 2898635 h 6250127"/>
                <a:gd name="connsiteX141" fmla="*/ 5083317 w 5535001"/>
                <a:gd name="connsiteY141" fmla="*/ 2402047 h 6250127"/>
                <a:gd name="connsiteX142" fmla="*/ 4871022 w 5535001"/>
                <a:gd name="connsiteY142" fmla="*/ 1926958 h 6250127"/>
                <a:gd name="connsiteX143" fmla="*/ 4727028 w 5535001"/>
                <a:gd name="connsiteY143" fmla="*/ 1703577 h 6250127"/>
                <a:gd name="connsiteX144" fmla="*/ 4563776 w 5535001"/>
                <a:gd name="connsiteY144" fmla="*/ 1490834 h 6250127"/>
                <a:gd name="connsiteX145" fmla="*/ 4370291 w 5535001"/>
                <a:gd name="connsiteY145" fmla="*/ 1300596 h 6250127"/>
                <a:gd name="connsiteX146" fmla="*/ 4266046 w 5535001"/>
                <a:gd name="connsiteY146" fmla="*/ 1214491 h 6250127"/>
                <a:gd name="connsiteX147" fmla="*/ 4212973 w 5535001"/>
                <a:gd name="connsiteY147" fmla="*/ 1173062 h 6250127"/>
                <a:gd name="connsiteX148" fmla="*/ 4157995 w 5535001"/>
                <a:gd name="connsiteY148" fmla="*/ 1134545 h 6250127"/>
                <a:gd name="connsiteX149" fmla="*/ 3697126 w 5535001"/>
                <a:gd name="connsiteY149" fmla="*/ 881044 h 6250127"/>
                <a:gd name="connsiteX150" fmla="*/ 3637670 w 5535001"/>
                <a:gd name="connsiteY150" fmla="*/ 856747 h 6250127"/>
                <a:gd name="connsiteX151" fmla="*/ 3608222 w 5535001"/>
                <a:gd name="connsiteY151" fmla="*/ 844318 h 6250127"/>
                <a:gd name="connsiteX152" fmla="*/ 3578214 w 5535001"/>
                <a:gd name="connsiteY152" fmla="*/ 833457 h 6250127"/>
                <a:gd name="connsiteX153" fmla="*/ 3518309 w 5535001"/>
                <a:gd name="connsiteY153" fmla="*/ 812294 h 6250127"/>
                <a:gd name="connsiteX154" fmla="*/ 3503417 w 5535001"/>
                <a:gd name="connsiteY154" fmla="*/ 806920 h 6250127"/>
                <a:gd name="connsiteX155" fmla="*/ 3489533 w 5535001"/>
                <a:gd name="connsiteY155" fmla="*/ 799642 h 6250127"/>
                <a:gd name="connsiteX156" fmla="*/ 3460869 w 5535001"/>
                <a:gd name="connsiteY156" fmla="*/ 787101 h 6250127"/>
                <a:gd name="connsiteX157" fmla="*/ 3402980 w 5535001"/>
                <a:gd name="connsiteY157" fmla="*/ 763475 h 6250127"/>
                <a:gd name="connsiteX158" fmla="*/ 3374092 w 5535001"/>
                <a:gd name="connsiteY158" fmla="*/ 751606 h 6250127"/>
                <a:gd name="connsiteX159" fmla="*/ 3344980 w 5535001"/>
                <a:gd name="connsiteY159" fmla="*/ 740409 h 6250127"/>
                <a:gd name="connsiteX160" fmla="*/ 3226627 w 5535001"/>
                <a:gd name="connsiteY160" fmla="*/ 700772 h 6250127"/>
                <a:gd name="connsiteX161" fmla="*/ 2735750 w 5535001"/>
                <a:gd name="connsiteY161" fmla="*/ 614667 h 6250127"/>
                <a:gd name="connsiteX162" fmla="*/ 2673158 w 5535001"/>
                <a:gd name="connsiteY162" fmla="*/ 610412 h 6250127"/>
                <a:gd name="connsiteX163" fmla="*/ 2610119 w 5535001"/>
                <a:gd name="connsiteY163" fmla="*/ 609628 h 6250127"/>
                <a:gd name="connsiteX164" fmla="*/ 2547080 w 5535001"/>
                <a:gd name="connsiteY164" fmla="*/ 608620 h 6250127"/>
                <a:gd name="connsiteX165" fmla="*/ 2516400 w 5535001"/>
                <a:gd name="connsiteY165" fmla="*/ 608844 h 6250127"/>
                <a:gd name="connsiteX166" fmla="*/ 2486280 w 5535001"/>
                <a:gd name="connsiteY166" fmla="*/ 609740 h 6250127"/>
                <a:gd name="connsiteX167" fmla="*/ 2426376 w 5535001"/>
                <a:gd name="connsiteY167" fmla="*/ 613099 h 6250127"/>
                <a:gd name="connsiteX168" fmla="*/ 2366920 w 5535001"/>
                <a:gd name="connsiteY168" fmla="*/ 618474 h 6250127"/>
                <a:gd name="connsiteX169" fmla="*/ 2337248 w 5535001"/>
                <a:gd name="connsiteY169" fmla="*/ 621497 h 6250127"/>
                <a:gd name="connsiteX170" fmla="*/ 2307800 w 5535001"/>
                <a:gd name="connsiteY170" fmla="*/ 625528 h 6250127"/>
                <a:gd name="connsiteX171" fmla="*/ 2278351 w 5535001"/>
                <a:gd name="connsiteY171" fmla="*/ 629559 h 6250127"/>
                <a:gd name="connsiteX172" fmla="*/ 2249127 w 5535001"/>
                <a:gd name="connsiteY172" fmla="*/ 634710 h 6250127"/>
                <a:gd name="connsiteX173" fmla="*/ 1796096 w 5535001"/>
                <a:gd name="connsiteY173" fmla="*/ 781726 h 6250127"/>
                <a:gd name="connsiteX174" fmla="*/ 1370833 w 5535001"/>
                <a:gd name="connsiteY174" fmla="*/ 1048663 h 6250127"/>
                <a:gd name="connsiteX175" fmla="*/ 959790 w 5535001"/>
                <a:gd name="connsiteY175" fmla="*/ 1390844 h 6250127"/>
                <a:gd name="connsiteX176" fmla="*/ 749062 w 5535001"/>
                <a:gd name="connsiteY176" fmla="*/ 1577611 h 6250127"/>
                <a:gd name="connsiteX177" fmla="*/ 524786 w 5535001"/>
                <a:gd name="connsiteY177" fmla="*/ 1763145 h 6250127"/>
                <a:gd name="connsiteX178" fmla="*/ 84071 w 5535001"/>
                <a:gd name="connsiteY178" fmla="*/ 2098496 h 6250127"/>
                <a:gd name="connsiteX179" fmla="*/ 0 w 5535001"/>
                <a:gd name="connsiteY179" fmla="*/ 2168094 h 6250127"/>
                <a:gd name="connsiteX180" fmla="*/ 0 w 5535001"/>
                <a:gd name="connsiteY180" fmla="*/ 1576676 h 6250127"/>
                <a:gd name="connsiteX181" fmla="*/ 174655 w 5535001"/>
                <a:gd name="connsiteY181" fmla="*/ 1387597 h 6250127"/>
                <a:gd name="connsiteX182" fmla="*/ 363661 w 5535001"/>
                <a:gd name="connsiteY182" fmla="*/ 1188626 h 6250127"/>
                <a:gd name="connsiteX183" fmla="*/ 458052 w 5535001"/>
                <a:gd name="connsiteY183" fmla="*/ 1086397 h 6250127"/>
                <a:gd name="connsiteX184" fmla="*/ 557257 w 5535001"/>
                <a:gd name="connsiteY184" fmla="*/ 981593 h 6250127"/>
                <a:gd name="connsiteX185" fmla="*/ 994165 w 5535001"/>
                <a:gd name="connsiteY185" fmla="*/ 578389 h 6250127"/>
                <a:gd name="connsiteX186" fmla="*/ 1520873 w 5535001"/>
                <a:gd name="connsiteY186" fmla="*/ 237215 h 6250127"/>
                <a:gd name="connsiteX187" fmla="*/ 2141748 w 5535001"/>
                <a:gd name="connsiteY187" fmla="*/ 31190 h 6250127"/>
                <a:gd name="connsiteX188" fmla="*/ 2182505 w 5535001"/>
                <a:gd name="connsiteY188" fmla="*/ 24360 h 6250127"/>
                <a:gd name="connsiteX189" fmla="*/ 2223374 w 5535001"/>
                <a:gd name="connsiteY189" fmla="*/ 18873 h 6250127"/>
                <a:gd name="connsiteX190" fmla="*/ 2264355 w 5535001"/>
                <a:gd name="connsiteY190" fmla="*/ 13611 h 6250127"/>
                <a:gd name="connsiteX191" fmla="*/ 2305336 w 5535001"/>
                <a:gd name="connsiteY191" fmla="*/ 9580 h 6250127"/>
                <a:gd name="connsiteX192" fmla="*/ 2387410 w 5535001"/>
                <a:gd name="connsiteY192" fmla="*/ 3645 h 6250127"/>
                <a:gd name="connsiteX193" fmla="*/ 2469373 w 5535001"/>
                <a:gd name="connsiteY193" fmla="*/ 622 h 62501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Lst>
              <a:rect l="l" t="t" r="r" b="b"/>
              <a:pathLst>
                <a:path w="5535001" h="6250127">
                  <a:moveTo>
                    <a:pt x="2510242" y="174"/>
                  </a:moveTo>
                  <a:cubicBezTo>
                    <a:pt x="2523902" y="-50"/>
                    <a:pt x="2537562" y="-162"/>
                    <a:pt x="2550551" y="510"/>
                  </a:cubicBezTo>
                  <a:lnTo>
                    <a:pt x="2629490" y="3757"/>
                  </a:lnTo>
                  <a:lnTo>
                    <a:pt x="2708317" y="7229"/>
                  </a:lnTo>
                  <a:cubicBezTo>
                    <a:pt x="2734630" y="8572"/>
                    <a:pt x="2760943" y="12155"/>
                    <a:pt x="2787256" y="14619"/>
                  </a:cubicBezTo>
                  <a:cubicBezTo>
                    <a:pt x="2997536" y="34885"/>
                    <a:pt x="3207144" y="77994"/>
                    <a:pt x="3408467" y="145064"/>
                  </a:cubicBezTo>
                  <a:lnTo>
                    <a:pt x="3557723" y="199593"/>
                  </a:lnTo>
                  <a:cubicBezTo>
                    <a:pt x="3570264" y="203848"/>
                    <a:pt x="3582245" y="209447"/>
                    <a:pt x="3594337" y="214597"/>
                  </a:cubicBezTo>
                  <a:lnTo>
                    <a:pt x="3630616" y="230385"/>
                  </a:lnTo>
                  <a:lnTo>
                    <a:pt x="3703172" y="262073"/>
                  </a:lnTo>
                  <a:cubicBezTo>
                    <a:pt x="3715265" y="267335"/>
                    <a:pt x="3727358" y="272598"/>
                    <a:pt x="3739003" y="278756"/>
                  </a:cubicBezTo>
                  <a:cubicBezTo>
                    <a:pt x="3744937" y="281667"/>
                    <a:pt x="3750984" y="284131"/>
                    <a:pt x="3756806" y="287266"/>
                  </a:cubicBezTo>
                  <a:cubicBezTo>
                    <a:pt x="3762517" y="290513"/>
                    <a:pt x="3768115" y="294208"/>
                    <a:pt x="3773714" y="297567"/>
                  </a:cubicBezTo>
                  <a:lnTo>
                    <a:pt x="3840784" y="339332"/>
                  </a:lnTo>
                  <a:cubicBezTo>
                    <a:pt x="3851869" y="346386"/>
                    <a:pt x="3863290" y="352881"/>
                    <a:pt x="3873927" y="360495"/>
                  </a:cubicBezTo>
                  <a:lnTo>
                    <a:pt x="3906062" y="383001"/>
                  </a:lnTo>
                  <a:lnTo>
                    <a:pt x="3969662" y="428572"/>
                  </a:lnTo>
                  <a:cubicBezTo>
                    <a:pt x="4137281" y="552188"/>
                    <a:pt x="4285417" y="693270"/>
                    <a:pt x="4423029" y="837600"/>
                  </a:cubicBezTo>
                  <a:cubicBezTo>
                    <a:pt x="4440160" y="855739"/>
                    <a:pt x="4457404" y="873766"/>
                    <a:pt x="4474647" y="891569"/>
                  </a:cubicBezTo>
                  <a:lnTo>
                    <a:pt x="4524250" y="946883"/>
                  </a:lnTo>
                  <a:lnTo>
                    <a:pt x="4573965" y="1001748"/>
                  </a:lnTo>
                  <a:cubicBezTo>
                    <a:pt x="4590760" y="1019887"/>
                    <a:pt x="4605988" y="1039146"/>
                    <a:pt x="4622224" y="1057509"/>
                  </a:cubicBezTo>
                  <a:cubicBezTo>
                    <a:pt x="4653911" y="1094907"/>
                    <a:pt x="4686831" y="1131409"/>
                    <a:pt x="4717510" y="1169143"/>
                  </a:cubicBezTo>
                  <a:cubicBezTo>
                    <a:pt x="4733186" y="1187730"/>
                    <a:pt x="4748862" y="1206430"/>
                    <a:pt x="4764986" y="1224681"/>
                  </a:cubicBezTo>
                  <a:cubicBezTo>
                    <a:pt x="4780886" y="1243044"/>
                    <a:pt x="4797233" y="1261071"/>
                    <a:pt x="4813021" y="1279994"/>
                  </a:cubicBezTo>
                  <a:cubicBezTo>
                    <a:pt x="4877292" y="1354230"/>
                    <a:pt x="4941339" y="1428914"/>
                    <a:pt x="5001915" y="1506846"/>
                  </a:cubicBezTo>
                  <a:cubicBezTo>
                    <a:pt x="5062603" y="1584665"/>
                    <a:pt x="5118252" y="1666739"/>
                    <a:pt x="5170542" y="1751165"/>
                  </a:cubicBezTo>
                  <a:cubicBezTo>
                    <a:pt x="5274898" y="1920240"/>
                    <a:pt x="5363579" y="2101295"/>
                    <a:pt x="5428969" y="2293660"/>
                  </a:cubicBezTo>
                  <a:cubicBezTo>
                    <a:pt x="5494136" y="2485801"/>
                    <a:pt x="5533102" y="2690819"/>
                    <a:pt x="5534893" y="2899307"/>
                  </a:cubicBezTo>
                  <a:cubicBezTo>
                    <a:pt x="5536124" y="3003439"/>
                    <a:pt x="5526831" y="3108132"/>
                    <a:pt x="5508804" y="3211144"/>
                  </a:cubicBezTo>
                  <a:cubicBezTo>
                    <a:pt x="5490441" y="3314157"/>
                    <a:pt x="5462336" y="3415490"/>
                    <a:pt x="5426282" y="3513352"/>
                  </a:cubicBezTo>
                  <a:cubicBezTo>
                    <a:pt x="5363355" y="3684890"/>
                    <a:pt x="5302219" y="3856428"/>
                    <a:pt x="5248250" y="4030542"/>
                  </a:cubicBezTo>
                  <a:lnTo>
                    <a:pt x="5208612" y="4161771"/>
                  </a:lnTo>
                  <a:lnTo>
                    <a:pt x="5170318" y="4294680"/>
                  </a:lnTo>
                  <a:lnTo>
                    <a:pt x="5132248" y="4430164"/>
                  </a:lnTo>
                  <a:lnTo>
                    <a:pt x="5112765" y="4498914"/>
                  </a:lnTo>
                  <a:lnTo>
                    <a:pt x="5091715" y="4569119"/>
                  </a:lnTo>
                  <a:cubicBezTo>
                    <a:pt x="5085221" y="4592297"/>
                    <a:pt x="5076823" y="4616482"/>
                    <a:pt x="5068985" y="4640220"/>
                  </a:cubicBezTo>
                  <a:cubicBezTo>
                    <a:pt x="5060699" y="4664182"/>
                    <a:pt x="5053981" y="4687807"/>
                    <a:pt x="5043904" y="4712105"/>
                  </a:cubicBezTo>
                  <a:lnTo>
                    <a:pt x="5015799" y="4784438"/>
                  </a:lnTo>
                  <a:cubicBezTo>
                    <a:pt x="5005274" y="4808511"/>
                    <a:pt x="4993965" y="4832473"/>
                    <a:pt x="4982880" y="4856435"/>
                  </a:cubicBezTo>
                  <a:cubicBezTo>
                    <a:pt x="4936524" y="4951273"/>
                    <a:pt x="4881099" y="5044096"/>
                    <a:pt x="4817276" y="5125275"/>
                  </a:cubicBezTo>
                  <a:cubicBezTo>
                    <a:pt x="4755244" y="5208805"/>
                    <a:pt x="4686943" y="5282817"/>
                    <a:pt x="4618753" y="5355374"/>
                  </a:cubicBezTo>
                  <a:cubicBezTo>
                    <a:pt x="4602069" y="5374073"/>
                    <a:pt x="4584154" y="5391092"/>
                    <a:pt x="4566575" y="5408560"/>
                  </a:cubicBezTo>
                  <a:lnTo>
                    <a:pt x="4513837" y="5461186"/>
                  </a:lnTo>
                  <a:cubicBezTo>
                    <a:pt x="4496593" y="5479101"/>
                    <a:pt x="4477894" y="5495560"/>
                    <a:pt x="4459531" y="5512580"/>
                  </a:cubicBezTo>
                  <a:lnTo>
                    <a:pt x="4404554" y="5563526"/>
                  </a:lnTo>
                  <a:cubicBezTo>
                    <a:pt x="4386527" y="5580770"/>
                    <a:pt x="4366932" y="5596670"/>
                    <a:pt x="4348009" y="5613017"/>
                  </a:cubicBezTo>
                  <a:lnTo>
                    <a:pt x="4290568" y="5661948"/>
                  </a:lnTo>
                  <a:lnTo>
                    <a:pt x="4276124" y="5674153"/>
                  </a:lnTo>
                  <a:lnTo>
                    <a:pt x="4261120" y="5685798"/>
                  </a:lnTo>
                  <a:lnTo>
                    <a:pt x="4231112" y="5708976"/>
                  </a:lnTo>
                  <a:lnTo>
                    <a:pt x="4170984" y="5755443"/>
                  </a:lnTo>
                  <a:cubicBezTo>
                    <a:pt x="4130227" y="5785563"/>
                    <a:pt x="4087790" y="5813892"/>
                    <a:pt x="4046025" y="5843228"/>
                  </a:cubicBezTo>
                  <a:cubicBezTo>
                    <a:pt x="4002917" y="5870437"/>
                    <a:pt x="3959248" y="5897309"/>
                    <a:pt x="3915356" y="5923735"/>
                  </a:cubicBezTo>
                  <a:cubicBezTo>
                    <a:pt x="3737659" y="6026299"/>
                    <a:pt x="3544847" y="6106022"/>
                    <a:pt x="3346323" y="6158872"/>
                  </a:cubicBezTo>
                  <a:cubicBezTo>
                    <a:pt x="3147800" y="6211946"/>
                    <a:pt x="2944462" y="6239714"/>
                    <a:pt x="2743476" y="6247328"/>
                  </a:cubicBezTo>
                  <a:lnTo>
                    <a:pt x="2668120" y="6249344"/>
                  </a:lnTo>
                  <a:lnTo>
                    <a:pt x="2630498" y="6250127"/>
                  </a:lnTo>
                  <a:lnTo>
                    <a:pt x="2592988" y="6249568"/>
                  </a:lnTo>
                  <a:lnTo>
                    <a:pt x="2518080" y="6247777"/>
                  </a:lnTo>
                  <a:cubicBezTo>
                    <a:pt x="2493110" y="6247105"/>
                    <a:pt x="2468365" y="6246881"/>
                    <a:pt x="2442948" y="6244529"/>
                  </a:cubicBezTo>
                  <a:cubicBezTo>
                    <a:pt x="2392337" y="6240722"/>
                    <a:pt x="2341950" y="6237699"/>
                    <a:pt x="2291676" y="6232213"/>
                  </a:cubicBezTo>
                  <a:lnTo>
                    <a:pt x="2141412" y="6212394"/>
                  </a:lnTo>
                  <a:lnTo>
                    <a:pt x="1992715" y="6184961"/>
                  </a:lnTo>
                  <a:cubicBezTo>
                    <a:pt x="1943561" y="6173988"/>
                    <a:pt x="1894630" y="6162231"/>
                    <a:pt x="1845811" y="6151034"/>
                  </a:cubicBezTo>
                  <a:cubicBezTo>
                    <a:pt x="1797215" y="6138829"/>
                    <a:pt x="1749180" y="6123938"/>
                    <a:pt x="1701033" y="6110724"/>
                  </a:cubicBezTo>
                  <a:cubicBezTo>
                    <a:pt x="1676847" y="6104566"/>
                    <a:pt x="1653334" y="6095833"/>
                    <a:pt x="1629484" y="6088219"/>
                  </a:cubicBezTo>
                  <a:lnTo>
                    <a:pt x="1558383" y="6064929"/>
                  </a:lnTo>
                  <a:cubicBezTo>
                    <a:pt x="1369713" y="6000210"/>
                    <a:pt x="1186978" y="5921271"/>
                    <a:pt x="1011968" y="5828896"/>
                  </a:cubicBezTo>
                  <a:cubicBezTo>
                    <a:pt x="837071" y="5736408"/>
                    <a:pt x="668556" y="5631940"/>
                    <a:pt x="511237" y="5512356"/>
                  </a:cubicBezTo>
                  <a:cubicBezTo>
                    <a:pt x="471152" y="5483468"/>
                    <a:pt x="433642" y="5451220"/>
                    <a:pt x="395572" y="5419757"/>
                  </a:cubicBezTo>
                  <a:cubicBezTo>
                    <a:pt x="356831" y="5388965"/>
                    <a:pt x="321112" y="5354926"/>
                    <a:pt x="284722" y="5321559"/>
                  </a:cubicBezTo>
                  <a:lnTo>
                    <a:pt x="257513" y="5296477"/>
                  </a:lnTo>
                  <a:lnTo>
                    <a:pt x="243853" y="5283937"/>
                  </a:lnTo>
                  <a:lnTo>
                    <a:pt x="230752" y="5270836"/>
                  </a:lnTo>
                  <a:lnTo>
                    <a:pt x="178574" y="5218322"/>
                  </a:lnTo>
                  <a:cubicBezTo>
                    <a:pt x="161331" y="5200631"/>
                    <a:pt x="143191" y="5183948"/>
                    <a:pt x="126508" y="5165584"/>
                  </a:cubicBezTo>
                  <a:lnTo>
                    <a:pt x="76345" y="5111167"/>
                  </a:lnTo>
                  <a:cubicBezTo>
                    <a:pt x="59774" y="5092916"/>
                    <a:pt x="42530" y="5075112"/>
                    <a:pt x="26407" y="5056413"/>
                  </a:cubicBezTo>
                  <a:lnTo>
                    <a:pt x="0" y="5024776"/>
                  </a:lnTo>
                  <a:lnTo>
                    <a:pt x="0" y="4492798"/>
                  </a:lnTo>
                  <a:lnTo>
                    <a:pt x="28534" y="4537879"/>
                  </a:lnTo>
                  <a:cubicBezTo>
                    <a:pt x="41299" y="4556130"/>
                    <a:pt x="54175" y="4574382"/>
                    <a:pt x="66604" y="4592745"/>
                  </a:cubicBezTo>
                  <a:lnTo>
                    <a:pt x="104114" y="4647834"/>
                  </a:lnTo>
                  <a:lnTo>
                    <a:pt x="143751" y="4701580"/>
                  </a:lnTo>
                  <a:cubicBezTo>
                    <a:pt x="156964" y="4719495"/>
                    <a:pt x="169728" y="4737746"/>
                    <a:pt x="182717" y="4755773"/>
                  </a:cubicBezTo>
                  <a:lnTo>
                    <a:pt x="223810" y="4808399"/>
                  </a:lnTo>
                  <a:lnTo>
                    <a:pt x="264679" y="4861249"/>
                  </a:lnTo>
                  <a:cubicBezTo>
                    <a:pt x="278563" y="4878717"/>
                    <a:pt x="293455" y="4895288"/>
                    <a:pt x="307788" y="4912420"/>
                  </a:cubicBezTo>
                  <a:lnTo>
                    <a:pt x="351232" y="4963254"/>
                  </a:lnTo>
                  <a:cubicBezTo>
                    <a:pt x="365788" y="4980162"/>
                    <a:pt x="381688" y="4995837"/>
                    <a:pt x="397028" y="5012185"/>
                  </a:cubicBezTo>
                  <a:lnTo>
                    <a:pt x="443496" y="5060444"/>
                  </a:lnTo>
                  <a:lnTo>
                    <a:pt x="455140" y="5072537"/>
                  </a:lnTo>
                  <a:lnTo>
                    <a:pt x="467345" y="5083958"/>
                  </a:lnTo>
                  <a:lnTo>
                    <a:pt x="491755" y="5106912"/>
                  </a:lnTo>
                  <a:lnTo>
                    <a:pt x="540686" y="5152819"/>
                  </a:lnTo>
                  <a:lnTo>
                    <a:pt x="552890" y="5164353"/>
                  </a:lnTo>
                  <a:lnTo>
                    <a:pt x="565655" y="5175214"/>
                  </a:lnTo>
                  <a:lnTo>
                    <a:pt x="591072" y="5197048"/>
                  </a:lnTo>
                  <a:cubicBezTo>
                    <a:pt x="624999" y="5226160"/>
                    <a:pt x="658366" y="5256056"/>
                    <a:pt x="694197" y="5283041"/>
                  </a:cubicBezTo>
                  <a:cubicBezTo>
                    <a:pt x="834272" y="5394675"/>
                    <a:pt x="985207" y="5493881"/>
                    <a:pt x="1146221" y="5573716"/>
                  </a:cubicBezTo>
                  <a:cubicBezTo>
                    <a:pt x="1307122" y="5653774"/>
                    <a:pt x="1476869" y="5715918"/>
                    <a:pt x="1650982" y="5758130"/>
                  </a:cubicBezTo>
                  <a:lnTo>
                    <a:pt x="1716485" y="5772798"/>
                  </a:lnTo>
                  <a:cubicBezTo>
                    <a:pt x="1738431" y="5777390"/>
                    <a:pt x="1759929" y="5783100"/>
                    <a:pt x="1782211" y="5786235"/>
                  </a:cubicBezTo>
                  <a:lnTo>
                    <a:pt x="1848386" y="5796984"/>
                  </a:lnTo>
                  <a:lnTo>
                    <a:pt x="1881417" y="5802359"/>
                  </a:lnTo>
                  <a:cubicBezTo>
                    <a:pt x="1892390" y="5804151"/>
                    <a:pt x="1903363" y="5806054"/>
                    <a:pt x="1914560" y="5807061"/>
                  </a:cubicBezTo>
                  <a:cubicBezTo>
                    <a:pt x="1959012" y="5811765"/>
                    <a:pt x="2003241" y="5817251"/>
                    <a:pt x="2047469" y="5821282"/>
                  </a:cubicBezTo>
                  <a:lnTo>
                    <a:pt x="2180601" y="5828896"/>
                  </a:lnTo>
                  <a:lnTo>
                    <a:pt x="2313622" y="5830463"/>
                  </a:lnTo>
                  <a:cubicBezTo>
                    <a:pt x="2335680" y="5830799"/>
                    <a:pt x="2357962" y="5829008"/>
                    <a:pt x="2380021" y="5828448"/>
                  </a:cubicBezTo>
                  <a:lnTo>
                    <a:pt x="2446195" y="5826433"/>
                  </a:lnTo>
                  <a:cubicBezTo>
                    <a:pt x="2468029" y="5826208"/>
                    <a:pt x="2490647" y="5824193"/>
                    <a:pt x="2513041" y="5822737"/>
                  </a:cubicBezTo>
                  <a:lnTo>
                    <a:pt x="2580111" y="5818258"/>
                  </a:lnTo>
                  <a:lnTo>
                    <a:pt x="2613590" y="5816355"/>
                  </a:lnTo>
                  <a:lnTo>
                    <a:pt x="2646845" y="5813108"/>
                  </a:lnTo>
                  <a:cubicBezTo>
                    <a:pt x="2669016" y="5810869"/>
                    <a:pt x="2691074" y="5808741"/>
                    <a:pt x="2713244" y="5806838"/>
                  </a:cubicBezTo>
                  <a:cubicBezTo>
                    <a:pt x="2889933" y="5789371"/>
                    <a:pt x="3062815" y="5762050"/>
                    <a:pt x="3230882" y="5721292"/>
                  </a:cubicBezTo>
                  <a:cubicBezTo>
                    <a:pt x="3398837" y="5680423"/>
                    <a:pt x="3562426" y="5626902"/>
                    <a:pt x="3720416" y="5556472"/>
                  </a:cubicBezTo>
                  <a:cubicBezTo>
                    <a:pt x="3759381" y="5537997"/>
                    <a:pt x="3798347" y="5518962"/>
                    <a:pt x="3837425" y="5499927"/>
                  </a:cubicBezTo>
                  <a:cubicBezTo>
                    <a:pt x="3875271" y="5478765"/>
                    <a:pt x="3913900" y="5458610"/>
                    <a:pt x="3951634" y="5436552"/>
                  </a:cubicBezTo>
                  <a:lnTo>
                    <a:pt x="4007284" y="5401841"/>
                  </a:lnTo>
                  <a:lnTo>
                    <a:pt x="4035164" y="5384374"/>
                  </a:lnTo>
                  <a:lnTo>
                    <a:pt x="4049049" y="5375640"/>
                  </a:lnTo>
                  <a:lnTo>
                    <a:pt x="4062485" y="5366123"/>
                  </a:lnTo>
                  <a:lnTo>
                    <a:pt x="4116567" y="5328277"/>
                  </a:lnTo>
                  <a:cubicBezTo>
                    <a:pt x="4134594" y="5315624"/>
                    <a:pt x="4152957" y="5303420"/>
                    <a:pt x="4169976" y="5289199"/>
                  </a:cubicBezTo>
                  <a:lnTo>
                    <a:pt x="4222042" y="5247994"/>
                  </a:lnTo>
                  <a:cubicBezTo>
                    <a:pt x="4239398" y="5234222"/>
                    <a:pt x="4256865" y="5220562"/>
                    <a:pt x="4273213" y="5205558"/>
                  </a:cubicBezTo>
                  <a:lnTo>
                    <a:pt x="4323151" y="5161329"/>
                  </a:lnTo>
                  <a:cubicBezTo>
                    <a:pt x="4339611" y="5146437"/>
                    <a:pt x="4356631" y="5131881"/>
                    <a:pt x="4371971" y="5116093"/>
                  </a:cubicBezTo>
                  <a:cubicBezTo>
                    <a:pt x="4435457" y="5054398"/>
                    <a:pt x="4496258" y="4991135"/>
                    <a:pt x="4546868" y="4924400"/>
                  </a:cubicBezTo>
                  <a:cubicBezTo>
                    <a:pt x="4600054" y="4858450"/>
                    <a:pt x="4640699" y="4788916"/>
                    <a:pt x="4675634" y="4715352"/>
                  </a:cubicBezTo>
                  <a:lnTo>
                    <a:pt x="4700155" y="4659255"/>
                  </a:lnTo>
                  <a:lnTo>
                    <a:pt x="4721206" y="4600135"/>
                  </a:lnTo>
                  <a:cubicBezTo>
                    <a:pt x="4728707" y="4580988"/>
                    <a:pt x="4733970" y="4559266"/>
                    <a:pt x="4740465" y="4538887"/>
                  </a:cubicBezTo>
                  <a:cubicBezTo>
                    <a:pt x="4746623" y="4518061"/>
                    <a:pt x="4753005" y="4497906"/>
                    <a:pt x="4758492" y="4475848"/>
                  </a:cubicBezTo>
                  <a:cubicBezTo>
                    <a:pt x="4803168" y="4303637"/>
                    <a:pt x="4840902" y="4115080"/>
                    <a:pt x="4891288" y="3930329"/>
                  </a:cubicBezTo>
                  <a:cubicBezTo>
                    <a:pt x="4940891" y="3744906"/>
                    <a:pt x="5000235" y="3562059"/>
                    <a:pt x="5066298" y="3382235"/>
                  </a:cubicBezTo>
                  <a:cubicBezTo>
                    <a:pt x="5124186" y="3226932"/>
                    <a:pt x="5154530" y="3064015"/>
                    <a:pt x="5156994" y="2898635"/>
                  </a:cubicBezTo>
                  <a:cubicBezTo>
                    <a:pt x="5159681" y="2733255"/>
                    <a:pt x="5132920" y="2565636"/>
                    <a:pt x="5083317" y="2402047"/>
                  </a:cubicBezTo>
                  <a:cubicBezTo>
                    <a:pt x="5033938" y="2238123"/>
                    <a:pt x="4960150" y="2079013"/>
                    <a:pt x="4871022" y="1926958"/>
                  </a:cubicBezTo>
                  <a:cubicBezTo>
                    <a:pt x="4826570" y="1850818"/>
                    <a:pt x="4777415" y="1776918"/>
                    <a:pt x="4727028" y="1703577"/>
                  </a:cubicBezTo>
                  <a:cubicBezTo>
                    <a:pt x="4676418" y="1630349"/>
                    <a:pt x="4622784" y="1558464"/>
                    <a:pt x="4563776" y="1490834"/>
                  </a:cubicBezTo>
                  <a:cubicBezTo>
                    <a:pt x="4503647" y="1423764"/>
                    <a:pt x="4439041" y="1359157"/>
                    <a:pt x="4370291" y="1300596"/>
                  </a:cubicBezTo>
                  <a:cubicBezTo>
                    <a:pt x="4336812" y="1270141"/>
                    <a:pt x="4301541" y="1242148"/>
                    <a:pt x="4266046" y="1214491"/>
                  </a:cubicBezTo>
                  <a:cubicBezTo>
                    <a:pt x="4248355" y="1200607"/>
                    <a:pt x="4230776" y="1186611"/>
                    <a:pt x="4212973" y="1173062"/>
                  </a:cubicBezTo>
                  <a:cubicBezTo>
                    <a:pt x="4194722" y="1160074"/>
                    <a:pt x="4176359" y="1147197"/>
                    <a:pt x="4157995" y="1134545"/>
                  </a:cubicBezTo>
                  <a:cubicBezTo>
                    <a:pt x="4011426" y="1031980"/>
                    <a:pt x="3855004" y="948562"/>
                    <a:pt x="3697126" y="881044"/>
                  </a:cubicBezTo>
                  <a:lnTo>
                    <a:pt x="3637670" y="856747"/>
                  </a:lnTo>
                  <a:lnTo>
                    <a:pt x="3608222" y="844318"/>
                  </a:lnTo>
                  <a:cubicBezTo>
                    <a:pt x="3598480" y="840063"/>
                    <a:pt x="3588179" y="837040"/>
                    <a:pt x="3578214" y="833457"/>
                  </a:cubicBezTo>
                  <a:lnTo>
                    <a:pt x="3518309" y="812294"/>
                  </a:lnTo>
                  <a:cubicBezTo>
                    <a:pt x="3513383" y="810503"/>
                    <a:pt x="3508344" y="808823"/>
                    <a:pt x="3503417" y="806920"/>
                  </a:cubicBezTo>
                  <a:cubicBezTo>
                    <a:pt x="3498603" y="804792"/>
                    <a:pt x="3494236" y="801993"/>
                    <a:pt x="3489533" y="799642"/>
                  </a:cubicBezTo>
                  <a:cubicBezTo>
                    <a:pt x="3480240" y="794827"/>
                    <a:pt x="3470498" y="791020"/>
                    <a:pt x="3460869" y="787101"/>
                  </a:cubicBezTo>
                  <a:lnTo>
                    <a:pt x="3402980" y="763475"/>
                  </a:lnTo>
                  <a:lnTo>
                    <a:pt x="3374092" y="751606"/>
                  </a:lnTo>
                  <a:cubicBezTo>
                    <a:pt x="3364462" y="747688"/>
                    <a:pt x="3354945" y="743433"/>
                    <a:pt x="3344980" y="740409"/>
                  </a:cubicBezTo>
                  <a:lnTo>
                    <a:pt x="3226627" y="700772"/>
                  </a:lnTo>
                  <a:cubicBezTo>
                    <a:pt x="3067405" y="652849"/>
                    <a:pt x="2902697" y="625192"/>
                    <a:pt x="2735750" y="614667"/>
                  </a:cubicBezTo>
                  <a:cubicBezTo>
                    <a:pt x="2714811" y="613435"/>
                    <a:pt x="2694209" y="610860"/>
                    <a:pt x="2673158" y="610412"/>
                  </a:cubicBezTo>
                  <a:lnTo>
                    <a:pt x="2610119" y="609628"/>
                  </a:lnTo>
                  <a:lnTo>
                    <a:pt x="2547080" y="608620"/>
                  </a:lnTo>
                  <a:cubicBezTo>
                    <a:pt x="2536443" y="608173"/>
                    <a:pt x="2526365" y="608397"/>
                    <a:pt x="2516400" y="608844"/>
                  </a:cubicBezTo>
                  <a:lnTo>
                    <a:pt x="2486280" y="609740"/>
                  </a:lnTo>
                  <a:cubicBezTo>
                    <a:pt x="2466125" y="609852"/>
                    <a:pt x="2446307" y="611868"/>
                    <a:pt x="2426376" y="613099"/>
                  </a:cubicBezTo>
                  <a:cubicBezTo>
                    <a:pt x="2406333" y="613995"/>
                    <a:pt x="2386627" y="616458"/>
                    <a:pt x="2366920" y="618474"/>
                  </a:cubicBezTo>
                  <a:cubicBezTo>
                    <a:pt x="2357066" y="619482"/>
                    <a:pt x="2347101" y="620153"/>
                    <a:pt x="2337248" y="621497"/>
                  </a:cubicBezTo>
                  <a:lnTo>
                    <a:pt x="2307800" y="625528"/>
                  </a:lnTo>
                  <a:lnTo>
                    <a:pt x="2278351" y="629559"/>
                  </a:lnTo>
                  <a:lnTo>
                    <a:pt x="2249127" y="634710"/>
                  </a:lnTo>
                  <a:cubicBezTo>
                    <a:pt x="2093377" y="661918"/>
                    <a:pt x="1942329" y="710849"/>
                    <a:pt x="1796096" y="781726"/>
                  </a:cubicBezTo>
                  <a:cubicBezTo>
                    <a:pt x="1649751" y="852268"/>
                    <a:pt x="1508892" y="944307"/>
                    <a:pt x="1370833" y="1048663"/>
                  </a:cubicBezTo>
                  <a:cubicBezTo>
                    <a:pt x="1232774" y="1153244"/>
                    <a:pt x="1097290" y="1269917"/>
                    <a:pt x="959790" y="1390844"/>
                  </a:cubicBezTo>
                  <a:lnTo>
                    <a:pt x="749062" y="1577611"/>
                  </a:lnTo>
                  <a:cubicBezTo>
                    <a:pt x="674602" y="1642329"/>
                    <a:pt x="599806" y="1704137"/>
                    <a:pt x="524786" y="1763145"/>
                  </a:cubicBezTo>
                  <a:cubicBezTo>
                    <a:pt x="374858" y="1881498"/>
                    <a:pt x="223810" y="1987422"/>
                    <a:pt x="84071" y="2098496"/>
                  </a:cubicBezTo>
                  <a:lnTo>
                    <a:pt x="0" y="2168094"/>
                  </a:lnTo>
                  <a:lnTo>
                    <a:pt x="0" y="1576676"/>
                  </a:lnTo>
                  <a:lnTo>
                    <a:pt x="174655" y="1387597"/>
                  </a:lnTo>
                  <a:cubicBezTo>
                    <a:pt x="238926" y="1320079"/>
                    <a:pt x="302749" y="1254577"/>
                    <a:pt x="363661" y="1188626"/>
                  </a:cubicBezTo>
                  <a:lnTo>
                    <a:pt x="458052" y="1086397"/>
                  </a:lnTo>
                  <a:cubicBezTo>
                    <a:pt x="490635" y="1051351"/>
                    <a:pt x="523666" y="1016416"/>
                    <a:pt x="557257" y="981593"/>
                  </a:cubicBezTo>
                  <a:cubicBezTo>
                    <a:pt x="691510" y="842414"/>
                    <a:pt x="835055" y="705699"/>
                    <a:pt x="994165" y="578389"/>
                  </a:cubicBezTo>
                  <a:cubicBezTo>
                    <a:pt x="1152939" y="451190"/>
                    <a:pt x="1328060" y="333398"/>
                    <a:pt x="1520873" y="237215"/>
                  </a:cubicBezTo>
                  <a:cubicBezTo>
                    <a:pt x="1713238" y="141033"/>
                    <a:pt x="1924302" y="68028"/>
                    <a:pt x="2141748" y="31190"/>
                  </a:cubicBezTo>
                  <a:lnTo>
                    <a:pt x="2182505" y="24360"/>
                  </a:lnTo>
                  <a:cubicBezTo>
                    <a:pt x="2196165" y="22344"/>
                    <a:pt x="2209826" y="20665"/>
                    <a:pt x="2223374" y="18873"/>
                  </a:cubicBezTo>
                  <a:lnTo>
                    <a:pt x="2264355" y="13611"/>
                  </a:lnTo>
                  <a:cubicBezTo>
                    <a:pt x="2278015" y="11931"/>
                    <a:pt x="2291676" y="10924"/>
                    <a:pt x="2305336" y="9580"/>
                  </a:cubicBezTo>
                  <a:cubicBezTo>
                    <a:pt x="2332657" y="7229"/>
                    <a:pt x="2360090" y="4653"/>
                    <a:pt x="2387410" y="3645"/>
                  </a:cubicBezTo>
                  <a:cubicBezTo>
                    <a:pt x="2414731" y="2414"/>
                    <a:pt x="2442164" y="510"/>
                    <a:pt x="2469373" y="622"/>
                  </a:cubicBezTo>
                  <a:close/>
                </a:path>
              </a:pathLst>
            </a:custGeom>
            <a:gradFill>
              <a:gsLst>
                <a:gs pos="37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1" name="Freeform: Shape 30">
              <a:extLst>
                <a:ext uri="{FF2B5EF4-FFF2-40B4-BE49-F238E27FC236}">
                  <a16:creationId xmlns:a16="http://schemas.microsoft.com/office/drawing/2014/main" id="{67C4629D-4AB7-48D4-A61B-1AE1837A78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176241"/>
              <a:ext cx="5646908" cy="6130481"/>
            </a:xfrm>
            <a:custGeom>
              <a:avLst/>
              <a:gdLst>
                <a:gd name="connsiteX0" fmla="*/ 2616837 w 5646908"/>
                <a:gd name="connsiteY0" fmla="*/ 0 h 6130481"/>
                <a:gd name="connsiteX1" fmla="*/ 4918721 w 5646908"/>
                <a:gd name="connsiteY1" fmla="*/ 1134258 h 6130481"/>
                <a:gd name="connsiteX2" fmla="*/ 5539036 w 5646908"/>
                <a:gd name="connsiteY2" fmla="*/ 3362353 h 6130481"/>
                <a:gd name="connsiteX3" fmla="*/ 4712024 w 5646908"/>
                <a:gd name="connsiteY3" fmla="*/ 5293280 h 6130481"/>
                <a:gd name="connsiteX4" fmla="*/ 2547864 w 5646908"/>
                <a:gd name="connsiteY4" fmla="*/ 6130481 h 6130481"/>
                <a:gd name="connsiteX5" fmla="*/ 263223 w 5646908"/>
                <a:gd name="connsiteY5" fmla="*/ 5212325 h 6130481"/>
                <a:gd name="connsiteX6" fmla="*/ 49974 w 5646908"/>
                <a:gd name="connsiteY6" fmla="*/ 4985345 h 6130481"/>
                <a:gd name="connsiteX7" fmla="*/ 0 w 5646908"/>
                <a:gd name="connsiteY7" fmla="*/ 4920618 h 6130481"/>
                <a:gd name="connsiteX8" fmla="*/ 0 w 5646908"/>
                <a:gd name="connsiteY8" fmla="*/ 3760303 h 6130481"/>
                <a:gd name="connsiteX9" fmla="*/ 80488 w 5646908"/>
                <a:gd name="connsiteY9" fmla="*/ 3974159 h 6130481"/>
                <a:gd name="connsiteX10" fmla="*/ 664748 w 5646908"/>
                <a:gd name="connsiteY10" fmla="*/ 4813600 h 6130481"/>
                <a:gd name="connsiteX11" fmla="*/ 2548087 w 5646908"/>
                <a:gd name="connsiteY11" fmla="*/ 5570406 h 6130481"/>
                <a:gd name="connsiteX12" fmla="*/ 3536561 w 5646908"/>
                <a:gd name="connsiteY12" fmla="*/ 5407153 h 6130481"/>
                <a:gd name="connsiteX13" fmla="*/ 4308035 w 5646908"/>
                <a:gd name="connsiteY13" fmla="*/ 4897241 h 6130481"/>
                <a:gd name="connsiteX14" fmla="*/ 4569038 w 5646908"/>
                <a:gd name="connsiteY14" fmla="*/ 4564802 h 6130481"/>
                <a:gd name="connsiteX15" fmla="*/ 4699147 w 5646908"/>
                <a:gd name="connsiteY15" fmla="*/ 4149952 h 6130481"/>
                <a:gd name="connsiteX16" fmla="*/ 5003034 w 5646908"/>
                <a:gd name="connsiteY16" fmla="*/ 3168421 h 6130481"/>
                <a:gd name="connsiteX17" fmla="*/ 4994189 w 5646908"/>
                <a:gd name="connsiteY17" fmla="*/ 2321590 h 6130481"/>
                <a:gd name="connsiteX18" fmla="*/ 4487860 w 5646908"/>
                <a:gd name="connsiteY18" fmla="*/ 1501856 h 6130481"/>
                <a:gd name="connsiteX19" fmla="*/ 3640469 w 5646908"/>
                <a:gd name="connsiteY19" fmla="*/ 808425 h 6130481"/>
                <a:gd name="connsiteX20" fmla="*/ 2616837 w 5646908"/>
                <a:gd name="connsiteY20" fmla="*/ 559851 h 6130481"/>
                <a:gd name="connsiteX21" fmla="*/ 1762952 w 5646908"/>
                <a:gd name="connsiteY21" fmla="*/ 812008 h 6130481"/>
                <a:gd name="connsiteX22" fmla="*/ 939635 w 5646908"/>
                <a:gd name="connsiteY22" fmla="*/ 1502976 h 6130481"/>
                <a:gd name="connsiteX23" fmla="*/ 585250 w 5646908"/>
                <a:gd name="connsiteY23" fmla="*/ 1831049 h 6130481"/>
                <a:gd name="connsiteX24" fmla="*/ 40403 w 5646908"/>
                <a:gd name="connsiteY24" fmla="*/ 2389556 h 6130481"/>
                <a:gd name="connsiteX25" fmla="*/ 0 w 5646908"/>
                <a:gd name="connsiteY25" fmla="*/ 2456747 h 6130481"/>
                <a:gd name="connsiteX26" fmla="*/ 0 w 5646908"/>
                <a:gd name="connsiteY26" fmla="*/ 1601114 h 6130481"/>
                <a:gd name="connsiteX27" fmla="*/ 93200 w 5646908"/>
                <a:gd name="connsiteY27" fmla="*/ 1513741 h 6130481"/>
                <a:gd name="connsiteX28" fmla="*/ 535423 w 5646908"/>
                <a:gd name="connsiteY28" fmla="*/ 1107273 h 6130481"/>
                <a:gd name="connsiteX29" fmla="*/ 2616837 w 5646908"/>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646908" h="6130481">
                  <a:moveTo>
                    <a:pt x="2616837" y="0"/>
                  </a:moveTo>
                  <a:cubicBezTo>
                    <a:pt x="3596241" y="0"/>
                    <a:pt x="4322479" y="463445"/>
                    <a:pt x="4918721" y="1134258"/>
                  </a:cubicBezTo>
                  <a:cubicBezTo>
                    <a:pt x="5416317" y="1694109"/>
                    <a:pt x="5857703" y="2516643"/>
                    <a:pt x="5539036" y="3362353"/>
                  </a:cubicBezTo>
                  <a:cubicBezTo>
                    <a:pt x="5111758" y="4496612"/>
                    <a:pt x="5300763" y="4716633"/>
                    <a:pt x="4712024" y="5293280"/>
                  </a:cubicBezTo>
                  <a:cubicBezTo>
                    <a:pt x="4123284" y="5869926"/>
                    <a:pt x="3446201" y="6130481"/>
                    <a:pt x="2547864" y="6130481"/>
                  </a:cubicBezTo>
                  <a:cubicBezTo>
                    <a:pt x="1657476" y="6130481"/>
                    <a:pt x="850619" y="5780127"/>
                    <a:pt x="263223" y="5212325"/>
                  </a:cubicBezTo>
                  <a:cubicBezTo>
                    <a:pt x="188497" y="5140091"/>
                    <a:pt x="117321" y="5064339"/>
                    <a:pt x="49974" y="4985345"/>
                  </a:cubicBezTo>
                  <a:lnTo>
                    <a:pt x="0" y="4920618"/>
                  </a:lnTo>
                  <a:lnTo>
                    <a:pt x="0" y="3760303"/>
                  </a:lnTo>
                  <a:lnTo>
                    <a:pt x="80488" y="3974159"/>
                  </a:lnTo>
                  <a:cubicBezTo>
                    <a:pt x="217875" y="4289243"/>
                    <a:pt x="414383" y="4571632"/>
                    <a:pt x="664748" y="4813600"/>
                  </a:cubicBezTo>
                  <a:cubicBezTo>
                    <a:pt x="1169734" y="5301566"/>
                    <a:pt x="1838644" y="5570406"/>
                    <a:pt x="2548087" y="5570406"/>
                  </a:cubicBezTo>
                  <a:cubicBezTo>
                    <a:pt x="2928786" y="5570406"/>
                    <a:pt x="3252156" y="5516996"/>
                    <a:pt x="3536561" y="5407153"/>
                  </a:cubicBezTo>
                  <a:cubicBezTo>
                    <a:pt x="3815366" y="5299438"/>
                    <a:pt x="4067747" y="5132603"/>
                    <a:pt x="4308035" y="4897241"/>
                  </a:cubicBezTo>
                  <a:cubicBezTo>
                    <a:pt x="4475095" y="4733653"/>
                    <a:pt x="4533767" y="4637358"/>
                    <a:pt x="4569038" y="4564802"/>
                  </a:cubicBezTo>
                  <a:cubicBezTo>
                    <a:pt x="4619313" y="4461453"/>
                    <a:pt x="4652792" y="4330784"/>
                    <a:pt x="4699147" y="4149952"/>
                  </a:cubicBezTo>
                  <a:cubicBezTo>
                    <a:pt x="4758491" y="3918846"/>
                    <a:pt x="4839558" y="3602194"/>
                    <a:pt x="5003034" y="3168421"/>
                  </a:cubicBezTo>
                  <a:cubicBezTo>
                    <a:pt x="5103024" y="2902940"/>
                    <a:pt x="5100112" y="2626037"/>
                    <a:pt x="4994189" y="2321590"/>
                  </a:cubicBezTo>
                  <a:cubicBezTo>
                    <a:pt x="4900470" y="2052526"/>
                    <a:pt x="4725460" y="1769129"/>
                    <a:pt x="4487860" y="1501856"/>
                  </a:cubicBezTo>
                  <a:cubicBezTo>
                    <a:pt x="4210285" y="1189683"/>
                    <a:pt x="3933047" y="962832"/>
                    <a:pt x="3640469" y="808425"/>
                  </a:cubicBezTo>
                  <a:cubicBezTo>
                    <a:pt x="3323369" y="641141"/>
                    <a:pt x="2988578" y="559851"/>
                    <a:pt x="2616837" y="559851"/>
                  </a:cubicBezTo>
                  <a:cubicBezTo>
                    <a:pt x="2315413" y="559851"/>
                    <a:pt x="2044110" y="640134"/>
                    <a:pt x="1762952" y="812008"/>
                  </a:cubicBezTo>
                  <a:cubicBezTo>
                    <a:pt x="1472838" y="989593"/>
                    <a:pt x="1197167" y="1250707"/>
                    <a:pt x="939635" y="1502976"/>
                  </a:cubicBezTo>
                  <a:cubicBezTo>
                    <a:pt x="819379" y="1620769"/>
                    <a:pt x="700355" y="1727700"/>
                    <a:pt x="585250" y="1831049"/>
                  </a:cubicBezTo>
                  <a:cubicBezTo>
                    <a:pt x="362317" y="2031140"/>
                    <a:pt x="169840" y="2204022"/>
                    <a:pt x="40403" y="2389556"/>
                  </a:cubicBezTo>
                  <a:lnTo>
                    <a:pt x="0" y="2456747"/>
                  </a:lnTo>
                  <a:lnTo>
                    <a:pt x="0" y="1601114"/>
                  </a:lnTo>
                  <a:lnTo>
                    <a:pt x="93200" y="1513741"/>
                  </a:lnTo>
                  <a:cubicBezTo>
                    <a:pt x="237107" y="1383294"/>
                    <a:pt x="388238" y="1251435"/>
                    <a:pt x="535423" y="1107273"/>
                  </a:cubicBezTo>
                  <a:cubicBezTo>
                    <a:pt x="1124050" y="530627"/>
                    <a:pt x="1718500" y="0"/>
                    <a:pt x="2616837" y="0"/>
                  </a:cubicBezTo>
                  <a:close/>
                </a:path>
              </a:pathLst>
            </a:custGeom>
            <a:gradFill>
              <a:gsLst>
                <a:gs pos="2000">
                  <a:schemeClr val="bg1">
                    <a:alpha val="10000"/>
                  </a:schemeClr>
                </a:gs>
                <a:gs pos="54000">
                  <a:schemeClr val="accent6">
                    <a:alpha val="10000"/>
                  </a:schemeClr>
                </a:gs>
                <a:gs pos="100000">
                  <a:schemeClr val="bg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2" name="Freeform: Shape 31">
              <a:extLst>
                <a:ext uri="{FF2B5EF4-FFF2-40B4-BE49-F238E27FC236}">
                  <a16:creationId xmlns:a16="http://schemas.microsoft.com/office/drawing/2014/main" id="{D1E30050-9FC4-4CC7-8C0B-BF5EFD106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176241"/>
              <a:ext cx="5517522" cy="6130481"/>
            </a:xfrm>
            <a:custGeom>
              <a:avLst/>
              <a:gdLst>
                <a:gd name="connsiteX0" fmla="*/ 2549095 w 5517522"/>
                <a:gd name="connsiteY0" fmla="*/ 0 h 6130481"/>
                <a:gd name="connsiteX1" fmla="*/ 4804175 w 5517522"/>
                <a:gd name="connsiteY1" fmla="*/ 1134258 h 6130481"/>
                <a:gd name="connsiteX2" fmla="*/ 5411838 w 5517522"/>
                <a:gd name="connsiteY2" fmla="*/ 3362353 h 6130481"/>
                <a:gd name="connsiteX3" fmla="*/ 4601621 w 5517522"/>
                <a:gd name="connsiteY3" fmla="*/ 5293280 h 6130481"/>
                <a:gd name="connsiteX4" fmla="*/ 2481577 w 5517522"/>
                <a:gd name="connsiteY4" fmla="*/ 6130481 h 6130481"/>
                <a:gd name="connsiteX5" fmla="*/ 243517 w 5517522"/>
                <a:gd name="connsiteY5" fmla="*/ 5212325 h 6130481"/>
                <a:gd name="connsiteX6" fmla="*/ 34587 w 5517522"/>
                <a:gd name="connsiteY6" fmla="*/ 4985345 h 6130481"/>
                <a:gd name="connsiteX7" fmla="*/ 0 w 5517522"/>
                <a:gd name="connsiteY7" fmla="*/ 4939620 h 6130481"/>
                <a:gd name="connsiteX8" fmla="*/ 0 w 5517522"/>
                <a:gd name="connsiteY8" fmla="*/ 3335329 h 6130481"/>
                <a:gd name="connsiteX9" fmla="*/ 17141 w 5517522"/>
                <a:gd name="connsiteY9" fmla="*/ 3448738 h 6130481"/>
                <a:gd name="connsiteX10" fmla="*/ 167489 w 5517522"/>
                <a:gd name="connsiteY10" fmla="*/ 3930490 h 6130481"/>
                <a:gd name="connsiteX11" fmla="*/ 715471 w 5517522"/>
                <a:gd name="connsiteY11" fmla="*/ 4734212 h 6130481"/>
                <a:gd name="connsiteX12" fmla="*/ 2481689 w 5517522"/>
                <a:gd name="connsiteY12" fmla="*/ 5458772 h 6130481"/>
                <a:gd name="connsiteX13" fmla="*/ 4126644 w 5517522"/>
                <a:gd name="connsiteY13" fmla="*/ 4818302 h 6130481"/>
                <a:gd name="connsiteX14" fmla="*/ 4360437 w 5517522"/>
                <a:gd name="connsiteY14" fmla="*/ 4516766 h 6130481"/>
                <a:gd name="connsiteX15" fmla="*/ 4480357 w 5517522"/>
                <a:gd name="connsiteY15" fmla="*/ 4122855 h 6130481"/>
                <a:gd name="connsiteX16" fmla="*/ 4781557 w 5517522"/>
                <a:gd name="connsiteY16" fmla="*/ 3129791 h 6130481"/>
                <a:gd name="connsiteX17" fmla="*/ 4771928 w 5517522"/>
                <a:gd name="connsiteY17" fmla="*/ 2357869 h 6130481"/>
                <a:gd name="connsiteX18" fmla="*/ 4297510 w 5517522"/>
                <a:gd name="connsiteY18" fmla="*/ 1575533 h 6130481"/>
                <a:gd name="connsiteX19" fmla="*/ 3498715 w 5517522"/>
                <a:gd name="connsiteY19" fmla="*/ 907071 h 6130481"/>
                <a:gd name="connsiteX20" fmla="*/ 2549095 w 5517522"/>
                <a:gd name="connsiteY20" fmla="*/ 671821 h 6130481"/>
                <a:gd name="connsiteX21" fmla="*/ 985319 w 5517522"/>
                <a:gd name="connsiteY21" fmla="*/ 1582475 h 6130481"/>
                <a:gd name="connsiteX22" fmla="*/ 634628 w 5517522"/>
                <a:gd name="connsiteY22" fmla="*/ 1913907 h 6130481"/>
                <a:gd name="connsiteX23" fmla="*/ 117662 w 5517522"/>
                <a:gd name="connsiteY23" fmla="*/ 2453044 h 6130481"/>
                <a:gd name="connsiteX24" fmla="*/ 2515 w 5517522"/>
                <a:gd name="connsiteY24" fmla="*/ 2685494 h 6130481"/>
                <a:gd name="connsiteX25" fmla="*/ 0 w 5517522"/>
                <a:gd name="connsiteY25" fmla="*/ 2696965 h 6130481"/>
                <a:gd name="connsiteX26" fmla="*/ 0 w 5517522"/>
                <a:gd name="connsiteY26" fmla="*/ 1587383 h 6130481"/>
                <a:gd name="connsiteX27" fmla="*/ 76951 w 5517522"/>
                <a:gd name="connsiteY27" fmla="*/ 1513741 h 6130481"/>
                <a:gd name="connsiteX28" fmla="*/ 510118 w 5517522"/>
                <a:gd name="connsiteY28" fmla="*/ 1107273 h 6130481"/>
                <a:gd name="connsiteX29" fmla="*/ 2549095 w 5517522"/>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517522" h="6130481">
                  <a:moveTo>
                    <a:pt x="2549095" y="0"/>
                  </a:moveTo>
                  <a:cubicBezTo>
                    <a:pt x="3508568" y="0"/>
                    <a:pt x="4219915" y="463445"/>
                    <a:pt x="4804175" y="1134258"/>
                  </a:cubicBezTo>
                  <a:cubicBezTo>
                    <a:pt x="5291694" y="1694109"/>
                    <a:pt x="5724011" y="2516643"/>
                    <a:pt x="5411838" y="3362353"/>
                  </a:cubicBezTo>
                  <a:cubicBezTo>
                    <a:pt x="4993181" y="4496612"/>
                    <a:pt x="5178268" y="4716633"/>
                    <a:pt x="4601621" y="5293280"/>
                  </a:cubicBezTo>
                  <a:cubicBezTo>
                    <a:pt x="4024863" y="5869926"/>
                    <a:pt x="3361551" y="6130481"/>
                    <a:pt x="2481577" y="6130481"/>
                  </a:cubicBezTo>
                  <a:cubicBezTo>
                    <a:pt x="1609329" y="6130481"/>
                    <a:pt x="818932" y="5780127"/>
                    <a:pt x="243517" y="5212325"/>
                  </a:cubicBezTo>
                  <a:cubicBezTo>
                    <a:pt x="170302" y="5140091"/>
                    <a:pt x="100568" y="5064339"/>
                    <a:pt x="34587" y="4985345"/>
                  </a:cubicBezTo>
                  <a:lnTo>
                    <a:pt x="0" y="4939620"/>
                  </a:lnTo>
                  <a:lnTo>
                    <a:pt x="0" y="3335329"/>
                  </a:lnTo>
                  <a:lnTo>
                    <a:pt x="17141" y="3448738"/>
                  </a:lnTo>
                  <a:cubicBezTo>
                    <a:pt x="50676" y="3613558"/>
                    <a:pt x="100867" y="3774516"/>
                    <a:pt x="167489" y="3930490"/>
                  </a:cubicBezTo>
                  <a:cubicBezTo>
                    <a:pt x="296255" y="4232138"/>
                    <a:pt x="480670" y="4502546"/>
                    <a:pt x="715471" y="4734212"/>
                  </a:cubicBezTo>
                  <a:cubicBezTo>
                    <a:pt x="1188993" y="5201464"/>
                    <a:pt x="1816250" y="5458772"/>
                    <a:pt x="2481689" y="5458772"/>
                  </a:cubicBezTo>
                  <a:cubicBezTo>
                    <a:pt x="3185758" y="5458772"/>
                    <a:pt x="3677755" y="5267191"/>
                    <a:pt x="4126644" y="4818302"/>
                  </a:cubicBezTo>
                  <a:cubicBezTo>
                    <a:pt x="4278363" y="4666583"/>
                    <a:pt x="4329982" y="4580701"/>
                    <a:pt x="4360437" y="4516766"/>
                  </a:cubicBezTo>
                  <a:cubicBezTo>
                    <a:pt x="4404890" y="4423495"/>
                    <a:pt x="4436577" y="4297417"/>
                    <a:pt x="4480357" y="4122855"/>
                  </a:cubicBezTo>
                  <a:cubicBezTo>
                    <a:pt x="4539030" y="3889285"/>
                    <a:pt x="4619425" y="3569275"/>
                    <a:pt x="4781557" y="3129791"/>
                  </a:cubicBezTo>
                  <a:cubicBezTo>
                    <a:pt x="4870238" y="2889503"/>
                    <a:pt x="4867103" y="2637010"/>
                    <a:pt x="4771928" y="2357869"/>
                  </a:cubicBezTo>
                  <a:cubicBezTo>
                    <a:pt x="4684815" y="2102465"/>
                    <a:pt x="4520779" y="1831945"/>
                    <a:pt x="4297510" y="1575533"/>
                  </a:cubicBezTo>
                  <a:cubicBezTo>
                    <a:pt x="4034492" y="1273549"/>
                    <a:pt x="3773266" y="1054983"/>
                    <a:pt x="3498715" y="907071"/>
                  </a:cubicBezTo>
                  <a:cubicBezTo>
                    <a:pt x="3204905" y="748745"/>
                    <a:pt x="2894187" y="671821"/>
                    <a:pt x="2549095" y="671821"/>
                  </a:cubicBezTo>
                  <a:cubicBezTo>
                    <a:pt x="1942553" y="671821"/>
                    <a:pt x="1518298" y="1049273"/>
                    <a:pt x="985319" y="1582475"/>
                  </a:cubicBezTo>
                  <a:cubicBezTo>
                    <a:pt x="865735" y="1702059"/>
                    <a:pt x="748278" y="1809774"/>
                    <a:pt x="634628" y="1913907"/>
                  </a:cubicBezTo>
                  <a:cubicBezTo>
                    <a:pt x="421325" y="2109407"/>
                    <a:pt x="237134" y="2278146"/>
                    <a:pt x="117662" y="2453044"/>
                  </a:cubicBezTo>
                  <a:cubicBezTo>
                    <a:pt x="64756" y="2530415"/>
                    <a:pt x="27022" y="2605799"/>
                    <a:pt x="2515" y="2685494"/>
                  </a:cubicBezTo>
                  <a:lnTo>
                    <a:pt x="0" y="2696965"/>
                  </a:lnTo>
                  <a:lnTo>
                    <a:pt x="0" y="1587383"/>
                  </a:lnTo>
                  <a:lnTo>
                    <a:pt x="76951" y="1513741"/>
                  </a:lnTo>
                  <a:cubicBezTo>
                    <a:pt x="217918" y="1383294"/>
                    <a:pt x="365956" y="1251435"/>
                    <a:pt x="510118" y="1107273"/>
                  </a:cubicBezTo>
                  <a:cubicBezTo>
                    <a:pt x="1086764" y="530627"/>
                    <a:pt x="1669121" y="0"/>
                    <a:pt x="25490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3" name="Freeform: Shape 32">
              <a:extLst>
                <a:ext uri="{FF2B5EF4-FFF2-40B4-BE49-F238E27FC236}">
                  <a16:creationId xmlns:a16="http://schemas.microsoft.com/office/drawing/2014/main" id="{E7E03733-50FD-49A6-B226-40F6A0AD45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176241"/>
              <a:ext cx="5517475" cy="6130481"/>
            </a:xfrm>
            <a:custGeom>
              <a:avLst/>
              <a:gdLst>
                <a:gd name="connsiteX0" fmla="*/ 2549095 w 5517475"/>
                <a:gd name="connsiteY0" fmla="*/ 0 h 6130481"/>
                <a:gd name="connsiteX1" fmla="*/ 4804175 w 5517475"/>
                <a:gd name="connsiteY1" fmla="*/ 1134258 h 6130481"/>
                <a:gd name="connsiteX2" fmla="*/ 5411838 w 5517475"/>
                <a:gd name="connsiteY2" fmla="*/ 3362353 h 6130481"/>
                <a:gd name="connsiteX3" fmla="*/ 4601621 w 5517475"/>
                <a:gd name="connsiteY3" fmla="*/ 5293280 h 6130481"/>
                <a:gd name="connsiteX4" fmla="*/ 2481577 w 5517475"/>
                <a:gd name="connsiteY4" fmla="*/ 6130481 h 6130481"/>
                <a:gd name="connsiteX5" fmla="*/ 243517 w 5517475"/>
                <a:gd name="connsiteY5" fmla="*/ 5212325 h 6130481"/>
                <a:gd name="connsiteX6" fmla="*/ 34587 w 5517475"/>
                <a:gd name="connsiteY6" fmla="*/ 4985345 h 6130481"/>
                <a:gd name="connsiteX7" fmla="*/ 0 w 5517475"/>
                <a:gd name="connsiteY7" fmla="*/ 4939620 h 6130481"/>
                <a:gd name="connsiteX8" fmla="*/ 0 w 5517475"/>
                <a:gd name="connsiteY8" fmla="*/ 3799573 h 6130481"/>
                <a:gd name="connsiteX9" fmla="*/ 64364 w 5517475"/>
                <a:gd name="connsiteY9" fmla="*/ 3974159 h 6130481"/>
                <a:gd name="connsiteX10" fmla="*/ 636644 w 5517475"/>
                <a:gd name="connsiteY10" fmla="*/ 4813600 h 6130481"/>
                <a:gd name="connsiteX11" fmla="*/ 2481577 w 5517475"/>
                <a:gd name="connsiteY11" fmla="*/ 5570406 h 6130481"/>
                <a:gd name="connsiteX12" fmla="*/ 3449896 w 5517475"/>
                <a:gd name="connsiteY12" fmla="*/ 5407153 h 6130481"/>
                <a:gd name="connsiteX13" fmla="*/ 4205695 w 5517475"/>
                <a:gd name="connsiteY13" fmla="*/ 4897241 h 6130481"/>
                <a:gd name="connsiteX14" fmla="*/ 4461434 w 5517475"/>
                <a:gd name="connsiteY14" fmla="*/ 4564802 h 6130481"/>
                <a:gd name="connsiteX15" fmla="*/ 4588969 w 5517475"/>
                <a:gd name="connsiteY15" fmla="*/ 4149952 h 6130481"/>
                <a:gd name="connsiteX16" fmla="*/ 4886585 w 5517475"/>
                <a:gd name="connsiteY16" fmla="*/ 3168421 h 6130481"/>
                <a:gd name="connsiteX17" fmla="*/ 4877964 w 5517475"/>
                <a:gd name="connsiteY17" fmla="*/ 2321590 h 6130481"/>
                <a:gd name="connsiteX18" fmla="*/ 4382048 w 5517475"/>
                <a:gd name="connsiteY18" fmla="*/ 1501856 h 6130481"/>
                <a:gd name="connsiteX19" fmla="*/ 3551900 w 5517475"/>
                <a:gd name="connsiteY19" fmla="*/ 808425 h 6130481"/>
                <a:gd name="connsiteX20" fmla="*/ 2549095 w 5517475"/>
                <a:gd name="connsiteY20" fmla="*/ 559851 h 6130481"/>
                <a:gd name="connsiteX21" fmla="*/ 1712566 w 5517475"/>
                <a:gd name="connsiteY21" fmla="*/ 812008 h 6130481"/>
                <a:gd name="connsiteX22" fmla="*/ 906044 w 5517475"/>
                <a:gd name="connsiteY22" fmla="*/ 1502976 h 6130481"/>
                <a:gd name="connsiteX23" fmla="*/ 558825 w 5517475"/>
                <a:gd name="connsiteY23" fmla="*/ 1831049 h 6130481"/>
                <a:gd name="connsiteX24" fmla="*/ 25063 w 5517475"/>
                <a:gd name="connsiteY24" fmla="*/ 2389556 h 6130481"/>
                <a:gd name="connsiteX25" fmla="*/ 0 w 5517475"/>
                <a:gd name="connsiteY25" fmla="*/ 2432109 h 6130481"/>
                <a:gd name="connsiteX26" fmla="*/ 0 w 5517475"/>
                <a:gd name="connsiteY26" fmla="*/ 1587383 h 6130481"/>
                <a:gd name="connsiteX27" fmla="*/ 76951 w 5517475"/>
                <a:gd name="connsiteY27" fmla="*/ 1513741 h 6130481"/>
                <a:gd name="connsiteX28" fmla="*/ 510118 w 5517475"/>
                <a:gd name="connsiteY28" fmla="*/ 1107273 h 6130481"/>
                <a:gd name="connsiteX29" fmla="*/ 2549095 w 5517475"/>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517475" h="6130481">
                  <a:moveTo>
                    <a:pt x="2549095" y="0"/>
                  </a:moveTo>
                  <a:cubicBezTo>
                    <a:pt x="3508568" y="0"/>
                    <a:pt x="4219915" y="463445"/>
                    <a:pt x="4804175" y="1134258"/>
                  </a:cubicBezTo>
                  <a:cubicBezTo>
                    <a:pt x="5291694" y="1694109"/>
                    <a:pt x="5723899" y="2516643"/>
                    <a:pt x="5411838" y="3362353"/>
                  </a:cubicBezTo>
                  <a:cubicBezTo>
                    <a:pt x="4993181" y="4496612"/>
                    <a:pt x="5178268" y="4716633"/>
                    <a:pt x="4601621" y="5293280"/>
                  </a:cubicBezTo>
                  <a:cubicBezTo>
                    <a:pt x="4024863" y="5869926"/>
                    <a:pt x="3361551" y="6130481"/>
                    <a:pt x="2481577" y="6130481"/>
                  </a:cubicBezTo>
                  <a:cubicBezTo>
                    <a:pt x="1609329" y="6130481"/>
                    <a:pt x="818932" y="5780127"/>
                    <a:pt x="243517" y="5212325"/>
                  </a:cubicBezTo>
                  <a:cubicBezTo>
                    <a:pt x="170302" y="5140091"/>
                    <a:pt x="100568" y="5064339"/>
                    <a:pt x="34587" y="4985345"/>
                  </a:cubicBezTo>
                  <a:lnTo>
                    <a:pt x="0" y="4939620"/>
                  </a:lnTo>
                  <a:lnTo>
                    <a:pt x="0" y="3799573"/>
                  </a:lnTo>
                  <a:lnTo>
                    <a:pt x="64364" y="3974159"/>
                  </a:lnTo>
                  <a:cubicBezTo>
                    <a:pt x="198841" y="4289243"/>
                    <a:pt x="391429" y="4571632"/>
                    <a:pt x="636644" y="4813600"/>
                  </a:cubicBezTo>
                  <a:cubicBezTo>
                    <a:pt x="1131328" y="5301566"/>
                    <a:pt x="1786578" y="5570406"/>
                    <a:pt x="2481577" y="5570406"/>
                  </a:cubicBezTo>
                  <a:cubicBezTo>
                    <a:pt x="2854550" y="5570406"/>
                    <a:pt x="3171314" y="5516996"/>
                    <a:pt x="3449896" y="5407153"/>
                  </a:cubicBezTo>
                  <a:cubicBezTo>
                    <a:pt x="3723103" y="5299438"/>
                    <a:pt x="3970333" y="5132603"/>
                    <a:pt x="4205695" y="4897241"/>
                  </a:cubicBezTo>
                  <a:cubicBezTo>
                    <a:pt x="4369395" y="4733653"/>
                    <a:pt x="4426836" y="4637358"/>
                    <a:pt x="4461434" y="4564802"/>
                  </a:cubicBezTo>
                  <a:cubicBezTo>
                    <a:pt x="4510701" y="4461453"/>
                    <a:pt x="4543509" y="4330784"/>
                    <a:pt x="4588969" y="4149952"/>
                  </a:cubicBezTo>
                  <a:cubicBezTo>
                    <a:pt x="4646969" y="3918846"/>
                    <a:pt x="4726468" y="3602194"/>
                    <a:pt x="4886585" y="3168421"/>
                  </a:cubicBezTo>
                  <a:cubicBezTo>
                    <a:pt x="4984560" y="2902940"/>
                    <a:pt x="4981760" y="2626037"/>
                    <a:pt x="4877964" y="2321590"/>
                  </a:cubicBezTo>
                  <a:cubicBezTo>
                    <a:pt x="4786260" y="2052526"/>
                    <a:pt x="4614834" y="1769129"/>
                    <a:pt x="4382048" y="1501856"/>
                  </a:cubicBezTo>
                  <a:cubicBezTo>
                    <a:pt x="4110072" y="1189683"/>
                    <a:pt x="3838544" y="962832"/>
                    <a:pt x="3551900" y="808425"/>
                  </a:cubicBezTo>
                  <a:cubicBezTo>
                    <a:pt x="3241183" y="641141"/>
                    <a:pt x="2913222" y="559851"/>
                    <a:pt x="2549095" y="559851"/>
                  </a:cubicBezTo>
                  <a:cubicBezTo>
                    <a:pt x="2253830" y="559851"/>
                    <a:pt x="1988013" y="640134"/>
                    <a:pt x="1712566" y="812008"/>
                  </a:cubicBezTo>
                  <a:cubicBezTo>
                    <a:pt x="1428385" y="989593"/>
                    <a:pt x="1158313" y="1250707"/>
                    <a:pt x="906044" y="1502976"/>
                  </a:cubicBezTo>
                  <a:cubicBezTo>
                    <a:pt x="788140" y="1620769"/>
                    <a:pt x="671579" y="1727700"/>
                    <a:pt x="558825" y="1831049"/>
                  </a:cubicBezTo>
                  <a:cubicBezTo>
                    <a:pt x="340371" y="2031140"/>
                    <a:pt x="151813" y="2204022"/>
                    <a:pt x="25063" y="2389556"/>
                  </a:cubicBezTo>
                  <a:lnTo>
                    <a:pt x="0" y="2432109"/>
                  </a:lnTo>
                  <a:lnTo>
                    <a:pt x="0" y="1587383"/>
                  </a:lnTo>
                  <a:lnTo>
                    <a:pt x="76951" y="1513741"/>
                  </a:lnTo>
                  <a:cubicBezTo>
                    <a:pt x="217918" y="1383294"/>
                    <a:pt x="365956" y="1251435"/>
                    <a:pt x="510118" y="1107273"/>
                  </a:cubicBezTo>
                  <a:cubicBezTo>
                    <a:pt x="1086764" y="530627"/>
                    <a:pt x="1669121" y="0"/>
                    <a:pt x="25490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4" name="Freeform: Shape 33">
              <a:extLst>
                <a:ext uri="{FF2B5EF4-FFF2-40B4-BE49-F238E27FC236}">
                  <a16:creationId xmlns:a16="http://schemas.microsoft.com/office/drawing/2014/main" id="{8A614510-A9F4-41B6-B78E-F49E390C7E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0"/>
              <a:ext cx="5646974" cy="6483075"/>
            </a:xfrm>
            <a:custGeom>
              <a:avLst/>
              <a:gdLst>
                <a:gd name="connsiteX0" fmla="*/ 2405773 w 5646974"/>
                <a:gd name="connsiteY0" fmla="*/ 0 h 6483075"/>
                <a:gd name="connsiteX1" fmla="*/ 5646974 w 5646974"/>
                <a:gd name="connsiteY1" fmla="*/ 3241538 h 6483075"/>
                <a:gd name="connsiteX2" fmla="*/ 2405773 w 5646974"/>
                <a:gd name="connsiteY2" fmla="*/ 6483075 h 6483075"/>
                <a:gd name="connsiteX3" fmla="*/ 113897 w 5646974"/>
                <a:gd name="connsiteY3" fmla="*/ 5533666 h 6483075"/>
                <a:gd name="connsiteX4" fmla="*/ 0 w 5646974"/>
                <a:gd name="connsiteY4" fmla="*/ 5408336 h 6483075"/>
                <a:gd name="connsiteX5" fmla="*/ 0 w 5646974"/>
                <a:gd name="connsiteY5" fmla="*/ 4983659 h 6483075"/>
                <a:gd name="connsiteX6" fmla="*/ 155731 w 5646974"/>
                <a:gd name="connsiteY6" fmla="*/ 5176047 h 6483075"/>
                <a:gd name="connsiteX7" fmla="*/ 1093706 w 5646974"/>
                <a:gd name="connsiteY7" fmla="*/ 5866903 h 6483075"/>
                <a:gd name="connsiteX8" fmla="*/ 1639673 w 5646974"/>
                <a:gd name="connsiteY8" fmla="*/ 6059940 h 6483075"/>
                <a:gd name="connsiteX9" fmla="*/ 1709990 w 5646974"/>
                <a:gd name="connsiteY9" fmla="*/ 6076287 h 6483075"/>
                <a:gd name="connsiteX10" fmla="*/ 1780307 w 5646974"/>
                <a:gd name="connsiteY10" fmla="*/ 6091963 h 6483075"/>
                <a:gd name="connsiteX11" fmla="*/ 1851072 w 5646974"/>
                <a:gd name="connsiteY11" fmla="*/ 6105176 h 6483075"/>
                <a:gd name="connsiteX12" fmla="*/ 1886455 w 5646974"/>
                <a:gd name="connsiteY12" fmla="*/ 6111782 h 6483075"/>
                <a:gd name="connsiteX13" fmla="*/ 1921949 w 5646974"/>
                <a:gd name="connsiteY13" fmla="*/ 6117716 h 6483075"/>
                <a:gd name="connsiteX14" fmla="*/ 2064152 w 5646974"/>
                <a:gd name="connsiteY14" fmla="*/ 6137647 h 6483075"/>
                <a:gd name="connsiteX15" fmla="*/ 2206914 w 5646974"/>
                <a:gd name="connsiteY15" fmla="*/ 6151195 h 6483075"/>
                <a:gd name="connsiteX16" fmla="*/ 2350011 w 5646974"/>
                <a:gd name="connsiteY16" fmla="*/ 6158250 h 6483075"/>
                <a:gd name="connsiteX17" fmla="*/ 2493109 w 5646974"/>
                <a:gd name="connsiteY17" fmla="*/ 6159705 h 6483075"/>
                <a:gd name="connsiteX18" fmla="*/ 2781321 w 5646974"/>
                <a:gd name="connsiteY18" fmla="*/ 6147277 h 6483075"/>
                <a:gd name="connsiteX19" fmla="*/ 3345091 w 5646974"/>
                <a:gd name="connsiteY19" fmla="*/ 6060276 h 6483075"/>
                <a:gd name="connsiteX20" fmla="*/ 3878853 w 5646974"/>
                <a:gd name="connsiteY20" fmla="*/ 5871718 h 6483075"/>
                <a:gd name="connsiteX21" fmla="*/ 4367267 w 5646974"/>
                <a:gd name="connsiteY21" fmla="*/ 5573093 h 6483075"/>
                <a:gd name="connsiteX22" fmla="*/ 4424484 w 5646974"/>
                <a:gd name="connsiteY22" fmla="*/ 5528529 h 6483075"/>
                <a:gd name="connsiteX23" fmla="*/ 4481252 w 5646974"/>
                <a:gd name="connsiteY23" fmla="*/ 5483069 h 6483075"/>
                <a:gd name="connsiteX24" fmla="*/ 4536790 w 5646974"/>
                <a:gd name="connsiteY24" fmla="*/ 5435818 h 6483075"/>
                <a:gd name="connsiteX25" fmla="*/ 4591543 w 5646974"/>
                <a:gd name="connsiteY25" fmla="*/ 5387671 h 6483075"/>
                <a:gd name="connsiteX26" fmla="*/ 4794209 w 5646974"/>
                <a:gd name="connsiteY26" fmla="*/ 5181198 h 6483075"/>
                <a:gd name="connsiteX27" fmla="*/ 4956678 w 5646974"/>
                <a:gd name="connsiteY27" fmla="*/ 4945836 h 6483075"/>
                <a:gd name="connsiteX28" fmla="*/ 4989262 w 5646974"/>
                <a:gd name="connsiteY28" fmla="*/ 4881453 h 6483075"/>
                <a:gd name="connsiteX29" fmla="*/ 5017814 w 5646974"/>
                <a:gd name="connsiteY29" fmla="*/ 4814607 h 6483075"/>
                <a:gd name="connsiteX30" fmla="*/ 5044127 w 5646974"/>
                <a:gd name="connsiteY30" fmla="*/ 4746193 h 6483075"/>
                <a:gd name="connsiteX31" fmla="*/ 5068425 w 5646974"/>
                <a:gd name="connsiteY31" fmla="*/ 4676436 h 6483075"/>
                <a:gd name="connsiteX32" fmla="*/ 5154641 w 5646974"/>
                <a:gd name="connsiteY32" fmla="*/ 4390352 h 6483075"/>
                <a:gd name="connsiteX33" fmla="*/ 5196854 w 5646974"/>
                <a:gd name="connsiteY33" fmla="*/ 4246134 h 6483075"/>
                <a:gd name="connsiteX34" fmla="*/ 5240299 w 5646974"/>
                <a:gd name="connsiteY34" fmla="*/ 4102140 h 6483075"/>
                <a:gd name="connsiteX35" fmla="*/ 5432440 w 5646974"/>
                <a:gd name="connsiteY35" fmla="*/ 3532884 h 6483075"/>
                <a:gd name="connsiteX36" fmla="*/ 5528846 w 5646974"/>
                <a:gd name="connsiteY36" fmla="*/ 2951647 h 6483075"/>
                <a:gd name="connsiteX37" fmla="*/ 5495927 w 5646974"/>
                <a:gd name="connsiteY37" fmla="*/ 2658733 h 6483075"/>
                <a:gd name="connsiteX38" fmla="*/ 5480027 w 5646974"/>
                <a:gd name="connsiteY38" fmla="*/ 2586848 h 6483075"/>
                <a:gd name="connsiteX39" fmla="*/ 5461328 w 5646974"/>
                <a:gd name="connsiteY39" fmla="*/ 2515635 h 6483075"/>
                <a:gd name="connsiteX40" fmla="*/ 5439605 w 5646974"/>
                <a:gd name="connsiteY40" fmla="*/ 2445317 h 6483075"/>
                <a:gd name="connsiteX41" fmla="*/ 5415532 w 5646974"/>
                <a:gd name="connsiteY41" fmla="*/ 2375896 h 6483075"/>
                <a:gd name="connsiteX42" fmla="*/ 5144564 w 5646974"/>
                <a:gd name="connsiteY42" fmla="*/ 1857138 h 6483075"/>
                <a:gd name="connsiteX43" fmla="*/ 4774838 w 5646974"/>
                <a:gd name="connsiteY43" fmla="*/ 1405450 h 6483075"/>
                <a:gd name="connsiteX44" fmla="*/ 4345769 w 5646974"/>
                <a:gd name="connsiteY44" fmla="*/ 1012323 h 6483075"/>
                <a:gd name="connsiteX45" fmla="*/ 4115334 w 5646974"/>
                <a:gd name="connsiteY45" fmla="*/ 841344 h 6483075"/>
                <a:gd name="connsiteX46" fmla="*/ 3874038 w 5646974"/>
                <a:gd name="connsiteY46" fmla="*/ 691528 h 6483075"/>
                <a:gd name="connsiteX47" fmla="*/ 3359535 w 5646974"/>
                <a:gd name="connsiteY47" fmla="*/ 468819 h 6483075"/>
                <a:gd name="connsiteX48" fmla="*/ 2811105 w 5646974"/>
                <a:gd name="connsiteY48" fmla="*/ 366031 h 6483075"/>
                <a:gd name="connsiteX49" fmla="*/ 2741124 w 5646974"/>
                <a:gd name="connsiteY49" fmla="*/ 361440 h 6483075"/>
                <a:gd name="connsiteX50" fmla="*/ 2671030 w 5646974"/>
                <a:gd name="connsiteY50" fmla="*/ 358417 h 6483075"/>
                <a:gd name="connsiteX51" fmla="*/ 2600713 w 5646974"/>
                <a:gd name="connsiteY51" fmla="*/ 357521 h 6483075"/>
                <a:gd name="connsiteX52" fmla="*/ 2531739 w 5646974"/>
                <a:gd name="connsiteY52" fmla="*/ 358529 h 6483075"/>
                <a:gd name="connsiteX53" fmla="*/ 2259988 w 5646974"/>
                <a:gd name="connsiteY53" fmla="*/ 385289 h 6483075"/>
                <a:gd name="connsiteX54" fmla="*/ 1740670 w 5646974"/>
                <a:gd name="connsiteY54" fmla="*/ 553917 h 6483075"/>
                <a:gd name="connsiteX55" fmla="*/ 1264124 w 5646974"/>
                <a:gd name="connsiteY55" fmla="*/ 853549 h 6483075"/>
                <a:gd name="connsiteX56" fmla="*/ 823074 w 5646974"/>
                <a:gd name="connsiteY56" fmla="*/ 1234136 h 6483075"/>
                <a:gd name="connsiteX57" fmla="*/ 715694 w 5646974"/>
                <a:gd name="connsiteY57" fmla="*/ 1336252 h 6483075"/>
                <a:gd name="connsiteX58" fmla="*/ 606859 w 5646974"/>
                <a:gd name="connsiteY58" fmla="*/ 1440945 h 6483075"/>
                <a:gd name="connsiteX59" fmla="*/ 382023 w 5646974"/>
                <a:gd name="connsiteY59" fmla="*/ 1646074 h 6483075"/>
                <a:gd name="connsiteX60" fmla="*/ 158531 w 5646974"/>
                <a:gd name="connsiteY60" fmla="*/ 1843813 h 6483075"/>
                <a:gd name="connsiteX61" fmla="*/ 0 w 5646974"/>
                <a:gd name="connsiteY61" fmla="*/ 1991775 h 6483075"/>
                <a:gd name="connsiteX62" fmla="*/ 0 w 5646974"/>
                <a:gd name="connsiteY62" fmla="*/ 1074740 h 6483075"/>
                <a:gd name="connsiteX63" fmla="*/ 113897 w 5646974"/>
                <a:gd name="connsiteY63" fmla="*/ 949410 h 6483075"/>
                <a:gd name="connsiteX64" fmla="*/ 2405773 w 5646974"/>
                <a:gd name="connsiteY64" fmla="*/ 0 h 6483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5646974" h="6483075">
                  <a:moveTo>
                    <a:pt x="2405773" y="0"/>
                  </a:moveTo>
                  <a:cubicBezTo>
                    <a:pt x="4195841" y="0"/>
                    <a:pt x="5646974" y="1451246"/>
                    <a:pt x="5646974" y="3241538"/>
                  </a:cubicBezTo>
                  <a:cubicBezTo>
                    <a:pt x="5646974" y="5031830"/>
                    <a:pt x="4195841" y="6483075"/>
                    <a:pt x="2405773" y="6483075"/>
                  </a:cubicBezTo>
                  <a:cubicBezTo>
                    <a:pt x="1510739" y="6483075"/>
                    <a:pt x="700439" y="6120264"/>
                    <a:pt x="113897" y="5533666"/>
                  </a:cubicBezTo>
                  <a:lnTo>
                    <a:pt x="0" y="5408336"/>
                  </a:lnTo>
                  <a:lnTo>
                    <a:pt x="0" y="4983659"/>
                  </a:lnTo>
                  <a:lnTo>
                    <a:pt x="155731" y="5176047"/>
                  </a:lnTo>
                  <a:cubicBezTo>
                    <a:pt x="417742" y="5469073"/>
                    <a:pt x="741224" y="5704211"/>
                    <a:pt x="1093706" y="5866903"/>
                  </a:cubicBezTo>
                  <a:cubicBezTo>
                    <a:pt x="1269947" y="5948418"/>
                    <a:pt x="1453018" y="6013137"/>
                    <a:pt x="1639673" y="6059940"/>
                  </a:cubicBezTo>
                  <a:lnTo>
                    <a:pt x="1709990" y="6076287"/>
                  </a:lnTo>
                  <a:cubicBezTo>
                    <a:pt x="1733504" y="6081550"/>
                    <a:pt x="1756570" y="6088156"/>
                    <a:pt x="1780307" y="6091963"/>
                  </a:cubicBezTo>
                  <a:lnTo>
                    <a:pt x="1851072" y="6105176"/>
                  </a:lnTo>
                  <a:lnTo>
                    <a:pt x="1886455" y="6111782"/>
                  </a:lnTo>
                  <a:cubicBezTo>
                    <a:pt x="1898212" y="6114021"/>
                    <a:pt x="1909969" y="6116373"/>
                    <a:pt x="1921949" y="6117716"/>
                  </a:cubicBezTo>
                  <a:cubicBezTo>
                    <a:pt x="1969425" y="6124323"/>
                    <a:pt x="2016676" y="6131489"/>
                    <a:pt x="2064152" y="6137647"/>
                  </a:cubicBezTo>
                  <a:cubicBezTo>
                    <a:pt x="2111851" y="6141790"/>
                    <a:pt x="2159438" y="6146381"/>
                    <a:pt x="2206914" y="6151195"/>
                  </a:cubicBezTo>
                  <a:lnTo>
                    <a:pt x="2350011" y="6158250"/>
                  </a:lnTo>
                  <a:cubicBezTo>
                    <a:pt x="2397711" y="6159593"/>
                    <a:pt x="2445410" y="6159146"/>
                    <a:pt x="2493109" y="6159705"/>
                  </a:cubicBezTo>
                  <a:cubicBezTo>
                    <a:pt x="2589068" y="6158137"/>
                    <a:pt x="2685922" y="6154666"/>
                    <a:pt x="2781321" y="6147277"/>
                  </a:cubicBezTo>
                  <a:cubicBezTo>
                    <a:pt x="2972566" y="6132944"/>
                    <a:pt x="3161348" y="6105288"/>
                    <a:pt x="3345091" y="6060276"/>
                  </a:cubicBezTo>
                  <a:cubicBezTo>
                    <a:pt x="3528834" y="6015375"/>
                    <a:pt x="3707539" y="5952785"/>
                    <a:pt x="3878853" y="5871718"/>
                  </a:cubicBezTo>
                  <a:cubicBezTo>
                    <a:pt x="4050167" y="5790428"/>
                    <a:pt x="4213084" y="5689318"/>
                    <a:pt x="4367267" y="5573093"/>
                  </a:cubicBezTo>
                  <a:lnTo>
                    <a:pt x="4424484" y="5528529"/>
                  </a:lnTo>
                  <a:cubicBezTo>
                    <a:pt x="4443631" y="5513637"/>
                    <a:pt x="4463113" y="5499193"/>
                    <a:pt x="4481252" y="5483069"/>
                  </a:cubicBezTo>
                  <a:lnTo>
                    <a:pt x="4536790" y="5435818"/>
                  </a:lnTo>
                  <a:cubicBezTo>
                    <a:pt x="4555265" y="5419918"/>
                    <a:pt x="4574188" y="5404466"/>
                    <a:pt x="4591543" y="5387671"/>
                  </a:cubicBezTo>
                  <a:cubicBezTo>
                    <a:pt x="4662980" y="5321944"/>
                    <a:pt x="4733074" y="5254650"/>
                    <a:pt x="4794209" y="5181198"/>
                  </a:cubicBezTo>
                  <a:cubicBezTo>
                    <a:pt x="4857808" y="5109089"/>
                    <a:pt x="4910434" y="5029926"/>
                    <a:pt x="4956678" y="4945836"/>
                  </a:cubicBezTo>
                  <a:cubicBezTo>
                    <a:pt x="4967651" y="4924450"/>
                    <a:pt x="4978624" y="4903064"/>
                    <a:pt x="4989262" y="4881453"/>
                  </a:cubicBezTo>
                  <a:lnTo>
                    <a:pt x="5017814" y="4814607"/>
                  </a:lnTo>
                  <a:cubicBezTo>
                    <a:pt x="5027891" y="4792549"/>
                    <a:pt x="5035393" y="4769035"/>
                    <a:pt x="5044127" y="4746193"/>
                  </a:cubicBezTo>
                  <a:cubicBezTo>
                    <a:pt x="5052636" y="4723128"/>
                    <a:pt x="5061146" y="4700174"/>
                    <a:pt x="5068425" y="4676436"/>
                  </a:cubicBezTo>
                  <a:cubicBezTo>
                    <a:pt x="5099552" y="4582717"/>
                    <a:pt x="5126985" y="4486422"/>
                    <a:pt x="5154641" y="4390352"/>
                  </a:cubicBezTo>
                  <a:lnTo>
                    <a:pt x="5196854" y="4246134"/>
                  </a:lnTo>
                  <a:lnTo>
                    <a:pt x="5240299" y="4102140"/>
                  </a:lnTo>
                  <a:cubicBezTo>
                    <a:pt x="5299195" y="3910560"/>
                    <a:pt x="5364697" y="3721330"/>
                    <a:pt x="5432440" y="3532884"/>
                  </a:cubicBezTo>
                  <a:cubicBezTo>
                    <a:pt x="5500294" y="3346902"/>
                    <a:pt x="5533549" y="3148714"/>
                    <a:pt x="5528846" y="2951647"/>
                  </a:cubicBezTo>
                  <a:cubicBezTo>
                    <a:pt x="5526831" y="2853113"/>
                    <a:pt x="5515409" y="2755027"/>
                    <a:pt x="5495927" y="2658733"/>
                  </a:cubicBezTo>
                  <a:cubicBezTo>
                    <a:pt x="5491112" y="2634659"/>
                    <a:pt x="5486297" y="2610585"/>
                    <a:pt x="5480027" y="2586848"/>
                  </a:cubicBezTo>
                  <a:cubicBezTo>
                    <a:pt x="5474205" y="2562998"/>
                    <a:pt x="5468718" y="2539036"/>
                    <a:pt x="5461328" y="2515635"/>
                  </a:cubicBezTo>
                  <a:cubicBezTo>
                    <a:pt x="5454386" y="2492009"/>
                    <a:pt x="5447668" y="2468495"/>
                    <a:pt x="5439605" y="2445317"/>
                  </a:cubicBezTo>
                  <a:cubicBezTo>
                    <a:pt x="5431879" y="2422028"/>
                    <a:pt x="5424378" y="2398738"/>
                    <a:pt x="5415532" y="2375896"/>
                  </a:cubicBezTo>
                  <a:cubicBezTo>
                    <a:pt x="5347790" y="2191817"/>
                    <a:pt x="5254071" y="2018599"/>
                    <a:pt x="5144564" y="1857138"/>
                  </a:cubicBezTo>
                  <a:cubicBezTo>
                    <a:pt x="5034946" y="1695565"/>
                    <a:pt x="4909762" y="1545301"/>
                    <a:pt x="4774838" y="1405450"/>
                  </a:cubicBezTo>
                  <a:cubicBezTo>
                    <a:pt x="4638907" y="1265040"/>
                    <a:pt x="4496145" y="1132131"/>
                    <a:pt x="4345769" y="1012323"/>
                  </a:cubicBezTo>
                  <a:cubicBezTo>
                    <a:pt x="4270749" y="952195"/>
                    <a:pt x="4194273" y="894642"/>
                    <a:pt x="4115334" y="841344"/>
                  </a:cubicBezTo>
                  <a:cubicBezTo>
                    <a:pt x="4037067" y="787263"/>
                    <a:pt x="3956336" y="737548"/>
                    <a:pt x="3874038" y="691528"/>
                  </a:cubicBezTo>
                  <a:cubicBezTo>
                    <a:pt x="3709554" y="599712"/>
                    <a:pt x="3537792" y="523349"/>
                    <a:pt x="3359535" y="468819"/>
                  </a:cubicBezTo>
                  <a:cubicBezTo>
                    <a:pt x="3181278" y="414514"/>
                    <a:pt x="2997311" y="380699"/>
                    <a:pt x="2811105" y="366031"/>
                  </a:cubicBezTo>
                  <a:cubicBezTo>
                    <a:pt x="2787703" y="364575"/>
                    <a:pt x="2764525" y="362448"/>
                    <a:pt x="2741124" y="361440"/>
                  </a:cubicBezTo>
                  <a:lnTo>
                    <a:pt x="2671030" y="358417"/>
                  </a:lnTo>
                  <a:lnTo>
                    <a:pt x="2600713" y="357521"/>
                  </a:lnTo>
                  <a:cubicBezTo>
                    <a:pt x="2577087" y="356961"/>
                    <a:pt x="2554805" y="358305"/>
                    <a:pt x="2531739" y="358529"/>
                  </a:cubicBezTo>
                  <a:cubicBezTo>
                    <a:pt x="2440259" y="360992"/>
                    <a:pt x="2349564" y="370285"/>
                    <a:pt x="2259988" y="385289"/>
                  </a:cubicBezTo>
                  <a:cubicBezTo>
                    <a:pt x="2080723" y="415521"/>
                    <a:pt x="1906945" y="473634"/>
                    <a:pt x="1740670" y="553917"/>
                  </a:cubicBezTo>
                  <a:cubicBezTo>
                    <a:pt x="1574506" y="634647"/>
                    <a:pt x="1415844" y="737100"/>
                    <a:pt x="1264124" y="853549"/>
                  </a:cubicBezTo>
                  <a:cubicBezTo>
                    <a:pt x="1112181" y="969886"/>
                    <a:pt x="966508" y="1099212"/>
                    <a:pt x="823074" y="1234136"/>
                  </a:cubicBezTo>
                  <a:cubicBezTo>
                    <a:pt x="787131" y="1267951"/>
                    <a:pt x="751413" y="1301990"/>
                    <a:pt x="715694" y="1336252"/>
                  </a:cubicBezTo>
                  <a:lnTo>
                    <a:pt x="606859" y="1440945"/>
                  </a:lnTo>
                  <a:cubicBezTo>
                    <a:pt x="532623" y="1511374"/>
                    <a:pt x="457267" y="1579452"/>
                    <a:pt x="382023" y="1646074"/>
                  </a:cubicBezTo>
                  <a:lnTo>
                    <a:pt x="158531" y="1843813"/>
                  </a:lnTo>
                  <a:lnTo>
                    <a:pt x="0" y="1991775"/>
                  </a:lnTo>
                  <a:lnTo>
                    <a:pt x="0" y="1074740"/>
                  </a:lnTo>
                  <a:lnTo>
                    <a:pt x="113897" y="949410"/>
                  </a:lnTo>
                  <a:cubicBezTo>
                    <a:pt x="700439" y="362812"/>
                    <a:pt x="1510739" y="0"/>
                    <a:pt x="2405773" y="0"/>
                  </a:cubicBezTo>
                  <a:close/>
                </a:path>
              </a:pathLst>
            </a:custGeom>
            <a:gradFill>
              <a:gsLst>
                <a:gs pos="2000">
                  <a:schemeClr val="bg1">
                    <a:alpha val="10000"/>
                  </a:schemeClr>
                </a:gs>
                <a:gs pos="16000">
                  <a:schemeClr val="accent6">
                    <a:alpha val="10000"/>
                  </a:schemeClr>
                </a:gs>
                <a:gs pos="100000">
                  <a:schemeClr val="bg1">
                    <a:alpha val="10000"/>
                  </a:schemeClr>
                </a:gs>
                <a:gs pos="74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391B0D9F-041F-6400-D1EB-CD493A283762}"/>
              </a:ext>
            </a:extLst>
          </p:cNvPr>
          <p:cNvSpPr>
            <a:spLocks noGrp="1"/>
          </p:cNvSpPr>
          <p:nvPr>
            <p:ph type="title"/>
          </p:nvPr>
        </p:nvSpPr>
        <p:spPr>
          <a:xfrm>
            <a:off x="804672" y="2053641"/>
            <a:ext cx="3669161" cy="2760098"/>
          </a:xfrm>
        </p:spPr>
        <p:txBody>
          <a:bodyPr>
            <a:normAutofit/>
          </a:bodyPr>
          <a:lstStyle/>
          <a:p>
            <a:r>
              <a:rPr lang="en-GB" sz="4000">
                <a:solidFill>
                  <a:schemeClr val="tx2"/>
                </a:solidFill>
              </a:rPr>
              <a:t>Sex and Gender Reassignment 	</a:t>
            </a:r>
          </a:p>
        </p:txBody>
      </p:sp>
      <p:sp>
        <p:nvSpPr>
          <p:cNvPr id="3" name="Content Placeholder 2">
            <a:extLst>
              <a:ext uri="{FF2B5EF4-FFF2-40B4-BE49-F238E27FC236}">
                <a16:creationId xmlns:a16="http://schemas.microsoft.com/office/drawing/2014/main" id="{CE811FC6-3ABE-03C3-AAFF-66B3E3286C37}"/>
              </a:ext>
            </a:extLst>
          </p:cNvPr>
          <p:cNvSpPr>
            <a:spLocks noGrp="1"/>
          </p:cNvSpPr>
          <p:nvPr>
            <p:ph idx="1"/>
          </p:nvPr>
        </p:nvSpPr>
        <p:spPr>
          <a:xfrm>
            <a:off x="6090574" y="801866"/>
            <a:ext cx="5306084" cy="5230634"/>
          </a:xfrm>
          <a:noFill/>
          <a:ln>
            <a:noFill/>
          </a:ln>
        </p:spPr>
        <p:txBody>
          <a:bodyPr anchor="ctr">
            <a:normAutofit/>
          </a:bodyPr>
          <a:lstStyle/>
          <a:p>
            <a:pPr marL="0" indent="0">
              <a:buNone/>
            </a:pPr>
            <a:r>
              <a:rPr lang="en-GB" sz="1800" b="1">
                <a:solidFill>
                  <a:schemeClr val="tx2"/>
                </a:solidFill>
              </a:rPr>
              <a:t>For Women Scotland Ltd v Scottish Ministers </a:t>
            </a:r>
            <a:r>
              <a:rPr lang="en-GB" sz="1800">
                <a:solidFill>
                  <a:schemeClr val="tx2"/>
                </a:solidFill>
              </a:rPr>
              <a:t>[2025] UKSC 16</a:t>
            </a:r>
          </a:p>
          <a:p>
            <a:pPr lvl="0"/>
            <a:r>
              <a:rPr lang="en-GB" sz="1800">
                <a:solidFill>
                  <a:schemeClr val="tx2"/>
                </a:solidFill>
              </a:rPr>
              <a:t>The </a:t>
            </a:r>
            <a:r>
              <a:rPr lang="en-GB" sz="1800" b="1">
                <a:solidFill>
                  <a:schemeClr val="tx2"/>
                </a:solidFill>
              </a:rPr>
              <a:t>Gender Representation on Public Boards (Scotland) Act 2018 </a:t>
            </a:r>
            <a:r>
              <a:rPr lang="en-GB" sz="1800">
                <a:solidFill>
                  <a:schemeClr val="tx2"/>
                </a:solidFill>
              </a:rPr>
              <a:t>aims to establish the objective of having 50% of non-executive posts on the boards of Scottish public authorities held by women.</a:t>
            </a:r>
          </a:p>
          <a:p>
            <a:pPr lvl="0"/>
            <a:r>
              <a:rPr lang="en-GB" sz="1800">
                <a:solidFill>
                  <a:schemeClr val="tx2"/>
                </a:solidFill>
              </a:rPr>
              <a:t>But what is a woman?</a:t>
            </a:r>
          </a:p>
          <a:p>
            <a:pPr marL="0" indent="0">
              <a:buNone/>
            </a:pPr>
            <a:endParaRPr lang="en-GB" sz="1800">
              <a:solidFill>
                <a:schemeClr val="tx2"/>
              </a:solidFill>
            </a:endParaRPr>
          </a:p>
        </p:txBody>
      </p:sp>
    </p:spTree>
    <p:extLst>
      <p:ext uri="{BB962C8B-B14F-4D97-AF65-F5344CB8AC3E}">
        <p14:creationId xmlns:p14="http://schemas.microsoft.com/office/powerpoint/2010/main" val="661518382"/>
      </p:ext>
    </p:extLst>
  </p:cSld>
  <p:clrMapOvr>
    <a:masterClrMapping/>
  </p:clrMapOvr>
</p:sld>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Banded">
  <a:themeElements>
    <a:clrScheme name="Banded">
      <a:dk1>
        <a:srgbClr val="2C2C2C"/>
      </a:dk1>
      <a:lt1>
        <a:srgbClr val="FFFFFF"/>
      </a:lt1>
      <a:dk2>
        <a:srgbClr val="606060"/>
      </a:dk2>
      <a:lt2>
        <a:srgbClr val="EDEDED"/>
      </a:lt2>
      <a:accent1>
        <a:srgbClr val="FFC000"/>
      </a:accent1>
      <a:accent2>
        <a:srgbClr val="A5D028"/>
      </a:accent2>
      <a:accent3>
        <a:srgbClr val="0CC978"/>
      </a:accent3>
      <a:accent4>
        <a:srgbClr val="099BDD"/>
      </a:accent4>
      <a:accent5>
        <a:srgbClr val="47BFCD"/>
      </a:accent5>
      <a:accent6>
        <a:srgbClr val="DD7C15"/>
      </a:accent6>
      <a:hlink>
        <a:srgbClr val="FF9933"/>
      </a:hlink>
      <a:folHlink>
        <a:srgbClr val="B2B2B2"/>
      </a:folHlink>
    </a:clrScheme>
    <a:fontScheme name="Banded">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nded">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Banded" id="{98DFF888-2449-4D28-977C-6306C017633E}" vid="{B1D2DA32-AC8B-4194-BF85-FF4A5B40EB50}"/>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403</TotalTime>
  <Words>4872</Words>
  <Application>Microsoft Office PowerPoint</Application>
  <PresentationFormat>Widescreen</PresentationFormat>
  <Paragraphs>537</Paragraphs>
  <Slides>81</Slides>
  <Notes>40</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81</vt:i4>
      </vt:variant>
    </vt:vector>
  </HeadingPairs>
  <TitlesOfParts>
    <vt:vector size="89" baseType="lpstr">
      <vt:lpstr>Aptos</vt:lpstr>
      <vt:lpstr>Aptos Display</vt:lpstr>
      <vt:lpstr>Arial</vt:lpstr>
      <vt:lpstr>Corbel</vt:lpstr>
      <vt:lpstr>Wingdings</vt:lpstr>
      <vt:lpstr>Office Theme</vt:lpstr>
      <vt:lpstr>1_Office Theme</vt:lpstr>
      <vt:lpstr>Banded</vt:lpstr>
      <vt:lpstr>Direct Discrimination: Comparators</vt:lpstr>
      <vt:lpstr>Direct Discrimination: Comparators</vt:lpstr>
      <vt:lpstr>Direct Discrimination: Comparators</vt:lpstr>
      <vt:lpstr>Disability Discrimination: Who is disabled?</vt:lpstr>
      <vt:lpstr>Disability Discrimination: Who is disabled?</vt:lpstr>
      <vt:lpstr>Disability Discrimination: Who is disabled?</vt:lpstr>
      <vt:lpstr>Reasonable Adjustments</vt:lpstr>
      <vt:lpstr>Reasonable Adjustments</vt:lpstr>
      <vt:lpstr>Sex and Gender Reassignment  </vt:lpstr>
      <vt:lpstr>Sex and Gender Reassignment</vt:lpstr>
      <vt:lpstr>Sex and Gender Reassignment </vt:lpstr>
      <vt:lpstr>Religion and Belief Discrimination</vt:lpstr>
      <vt:lpstr>Religion and Belief </vt:lpstr>
      <vt:lpstr>Religion and Belief</vt:lpstr>
      <vt:lpstr>Religion and Belief</vt:lpstr>
      <vt:lpstr>Vicarious Liability</vt:lpstr>
      <vt:lpstr>Vicarious Liability</vt:lpstr>
      <vt:lpstr>Vicarious Liability</vt:lpstr>
      <vt:lpstr>Vicarious Liability</vt:lpstr>
      <vt:lpstr>Employment Rights Bill</vt:lpstr>
      <vt:lpstr>Unfair Dismissal</vt:lpstr>
      <vt:lpstr>Unfair Dismissal</vt:lpstr>
      <vt:lpstr>Unfair Dismissal</vt:lpstr>
      <vt:lpstr>Unfair Dismissal</vt:lpstr>
      <vt:lpstr>UNFAIR DISMISSAL – DAY ONE</vt:lpstr>
      <vt:lpstr>UNFAIR DISMISSAL – DAY ONE</vt:lpstr>
      <vt:lpstr>UNFAIR DISMISSAL – DAY ONE</vt:lpstr>
      <vt:lpstr>UNFAIR DISMISSAL – DAY ONE</vt:lpstr>
      <vt:lpstr>UNFAIR DISMISSAL – DAY ONE</vt:lpstr>
      <vt:lpstr>UNFAIR DISMISSAL – DAY ONE</vt:lpstr>
      <vt:lpstr>UNFAIR DISMISSAL – DAY ONE</vt:lpstr>
      <vt:lpstr>UNFAIR DISMISSAL – MONTH SIX</vt:lpstr>
      <vt:lpstr>FIRE AND REHIRE/REPLACE</vt:lpstr>
      <vt:lpstr>FIRE AND REHIRE/REPLACE</vt:lpstr>
      <vt:lpstr>FIRE AND REHIRE/REPLACE</vt:lpstr>
      <vt:lpstr>FIRE AND REHIRE/REPLACE</vt:lpstr>
      <vt:lpstr>FIRE AND REHIRE/REPLACE</vt:lpstr>
      <vt:lpstr>FIRE AND REHIRE/REPLACE</vt:lpstr>
      <vt:lpstr>FIRE AND REHIRE/REPLACE</vt:lpstr>
      <vt:lpstr>FIRE AND REHIRE/REPLACE</vt:lpstr>
      <vt:lpstr>FIRE AND REHIRE/REPLACE</vt:lpstr>
      <vt:lpstr>FIRE AND REHIRE/REPLACE</vt:lpstr>
      <vt:lpstr>FIRE AND REHIRE/REPLACE</vt:lpstr>
      <vt:lpstr>FIRE AND REHIRE/REPLACE</vt:lpstr>
      <vt:lpstr>FIRE AND REHIRE/REPLACE</vt:lpstr>
      <vt:lpstr>FIRE AND REHIRE/REPLACE</vt:lpstr>
      <vt:lpstr>FIRE AND REHIRE/REPLACE</vt:lpstr>
      <vt:lpstr>WHISTLEBLOWERS</vt:lpstr>
      <vt:lpstr>COLLECTIVE REDUNDANCY CONSULTATION</vt:lpstr>
      <vt:lpstr>COLLECTIVE REDUNDANCY CONSULTATION</vt:lpstr>
      <vt:lpstr>COLLECTIVE REDUNDANCY CONSULTATION</vt:lpstr>
      <vt:lpstr>COLLECTIVE REDUNDANCY CONSULTATION</vt:lpstr>
      <vt:lpstr>COLLECTIVE REDUNDANCY CONSULTATION</vt:lpstr>
      <vt:lpstr>NDAS: The Scenario</vt:lpstr>
      <vt:lpstr>Victims and Prisoners Act 2024</vt:lpstr>
      <vt:lpstr>Victims and Prisoners Act 2024</vt:lpstr>
      <vt:lpstr>Victims and Prisoners Act 2024</vt:lpstr>
      <vt:lpstr>Victims and Prisoners Act 2024</vt:lpstr>
      <vt:lpstr>Employment Rights bill 2025</vt:lpstr>
      <vt:lpstr>Employment rights bill 2025</vt:lpstr>
      <vt:lpstr>EMPLOYMENT RIGHTS BILL 2025</vt:lpstr>
      <vt:lpstr>Employment rights bill 2025</vt:lpstr>
      <vt:lpstr>Employment rights bill 2025</vt:lpstr>
      <vt:lpstr>Employment rights bill 2025</vt:lpstr>
      <vt:lpstr>National Minimum Wage </vt:lpstr>
      <vt:lpstr>NATIONAL MINIMUM WAGE</vt:lpstr>
      <vt:lpstr>NATIONAL MINIMUM WAGE</vt:lpstr>
      <vt:lpstr>Worker STATUS</vt:lpstr>
      <vt:lpstr>WORKER STATUS</vt:lpstr>
      <vt:lpstr>WORKER STATUS</vt:lpstr>
      <vt:lpstr>WORKER STATUS</vt:lpstr>
      <vt:lpstr>WORKER STATUS</vt:lpstr>
      <vt:lpstr>Agency Workers</vt:lpstr>
      <vt:lpstr>Agency workers </vt:lpstr>
      <vt:lpstr>Part-Time workers</vt:lpstr>
      <vt:lpstr>Part time workers</vt:lpstr>
      <vt:lpstr>TUPE</vt:lpstr>
      <vt:lpstr>Tribunal procedure </vt:lpstr>
      <vt:lpstr>Trade unions</vt:lpstr>
      <vt:lpstr>Employment Rights Bill</vt:lpstr>
      <vt:lpstr>Employment rights bill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Sean Jones</dc:creator>
  <cp:lastModifiedBy>Heather Morrell</cp:lastModifiedBy>
  <cp:revision>2</cp:revision>
  <dcterms:created xsi:type="dcterms:W3CDTF">2025-11-11T11:57:21Z</dcterms:created>
  <dcterms:modified xsi:type="dcterms:W3CDTF">2025-11-12T12:03:30Z</dcterms:modified>
</cp:coreProperties>
</file>